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Default Extension="vml" ContentType="application/vnd.openxmlformats-officedocument.vmlDrawing"/>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514" r:id="rId3"/>
    <p:sldId id="445" r:id="rId4"/>
    <p:sldId id="446" r:id="rId5"/>
    <p:sldId id="471" r:id="rId6"/>
    <p:sldId id="440" r:id="rId7"/>
    <p:sldId id="518" r:id="rId8"/>
    <p:sldId id="519" r:id="rId9"/>
    <p:sldId id="468" r:id="rId10"/>
    <p:sldId id="444" r:id="rId11"/>
    <p:sldId id="439" r:id="rId12"/>
    <p:sldId id="472" r:id="rId13"/>
    <p:sldId id="447" r:id="rId14"/>
    <p:sldId id="421" r:id="rId15"/>
    <p:sldId id="448" r:id="rId16"/>
    <p:sldId id="473" r:id="rId17"/>
    <p:sldId id="449" r:id="rId18"/>
    <p:sldId id="520" r:id="rId19"/>
    <p:sldId id="450" r:id="rId20"/>
    <p:sldId id="451" r:id="rId21"/>
    <p:sldId id="452" r:id="rId22"/>
    <p:sldId id="453" r:id="rId23"/>
    <p:sldId id="476" r:id="rId24"/>
    <p:sldId id="436" r:id="rId25"/>
    <p:sldId id="432" r:id="rId26"/>
    <p:sldId id="461" r:id="rId27"/>
    <p:sldId id="430" r:id="rId28"/>
    <p:sldId id="435" r:id="rId29"/>
    <p:sldId id="481" r:id="rId30"/>
    <p:sldId id="492" r:id="rId31"/>
    <p:sldId id="475" r:id="rId32"/>
    <p:sldId id="485" r:id="rId33"/>
    <p:sldId id="498" r:id="rId34"/>
    <p:sldId id="493" r:id="rId35"/>
    <p:sldId id="503" r:id="rId36"/>
    <p:sldId id="504" r:id="rId37"/>
    <p:sldId id="484" r:id="rId38"/>
    <p:sldId id="487" r:id="rId39"/>
    <p:sldId id="502" r:id="rId40"/>
    <p:sldId id="506" r:id="rId41"/>
    <p:sldId id="507" r:id="rId42"/>
    <p:sldId id="505" r:id="rId43"/>
    <p:sldId id="500" r:id="rId44"/>
    <p:sldId id="419" r:id="rId4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4B4"/>
    <a:srgbClr val="00C032"/>
    <a:srgbClr val="5BDA46"/>
    <a:srgbClr val="66FF33"/>
    <a:srgbClr val="0000FF"/>
    <a:srgbClr val="00C85A"/>
    <a:srgbClr val="DE5F00"/>
    <a:srgbClr val="FDDBBF"/>
    <a:srgbClr val="F4E5D8"/>
    <a:srgbClr val="B0E3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27" autoAdjust="0"/>
    <p:restoredTop sz="82429" autoAdjust="0"/>
  </p:normalViewPr>
  <p:slideViewPr>
    <p:cSldViewPr>
      <p:cViewPr varScale="1">
        <p:scale>
          <a:sx n="119" d="100"/>
          <a:sy n="119" d="100"/>
        </p:scale>
        <p:origin x="-1290" y="-96"/>
      </p:cViewPr>
      <p:guideLst>
        <p:guide orient="horz" pos="162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126"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C1ECB93-13D5-4EA1-B5F8-B725103F15D1}" type="datetimeFigureOut">
              <a:rPr lang="en-US"/>
              <a:pPr>
                <a:defRPr/>
              </a:pPr>
              <a:t>5/27/2010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C8DBD1C9-48F9-4B4F-A628-6FC3BDCCCD5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36AE17F-5D2A-4EF3-BBBF-E7A2573B117F}" type="datetimeFigureOut">
              <a:rPr lang="en-US"/>
              <a:pPr>
                <a:defRPr/>
              </a:pPr>
              <a:t>5/27/2010</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6FE37B7-D2E1-4B42-AF3C-DB737806D13E}" type="slidenum">
              <a:rPr lang="en-CA"/>
              <a:pPr>
                <a:defRPr/>
              </a:pPr>
              <a:t>‹#›</a:t>
            </a:fld>
            <a:endParaRPr lang="en-CA"/>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Welcome… and good morning… my name is Rob Poretti from</a:t>
            </a:r>
            <a:r>
              <a:rPr lang="en-US" baseline="0" dirty="0" smtClean="0"/>
              <a:t> Cube-Tec </a:t>
            </a:r>
            <a:r>
              <a:rPr lang="en-US" baseline="0" smtClean="0"/>
              <a:t>North America.</a:t>
            </a:r>
            <a:endParaRPr lang="en-US" dirty="0" smtClean="0"/>
          </a:p>
          <a:p>
            <a:pPr>
              <a:spcBef>
                <a:spcPct val="0"/>
              </a:spcBef>
            </a:pPr>
            <a:endParaRPr lang="en-US" dirty="0" smtClean="0"/>
          </a:p>
          <a:p>
            <a:pPr>
              <a:spcBef>
                <a:spcPct val="0"/>
              </a:spcBef>
            </a:pPr>
            <a:r>
              <a:rPr lang="en-US" dirty="0" smtClean="0"/>
              <a:t>Cube-</a:t>
            </a:r>
            <a:r>
              <a:rPr lang="en-US" dirty="0" err="1" smtClean="0"/>
              <a:t>tec</a:t>
            </a:r>
            <a:r>
              <a:rPr lang="en-US" baseline="0" dirty="0" smtClean="0"/>
              <a:t> designs and builds archiving solutions ranging from “single box” ingest systems to complete audio preservation factories.</a:t>
            </a:r>
          </a:p>
          <a:p>
            <a:pPr>
              <a:spcBef>
                <a:spcPct val="0"/>
              </a:spcBef>
            </a:pPr>
            <a:endParaRPr lang="en-US" baseline="0" dirty="0" smtClean="0"/>
          </a:p>
          <a:p>
            <a:pPr>
              <a:spcBef>
                <a:spcPct val="0"/>
              </a:spcBef>
            </a:pPr>
            <a:r>
              <a:rPr lang="en-US" baseline="0" dirty="0" smtClean="0"/>
              <a:t>Cube-Tec was the first company to design products focused on the audio archiving markets with the development of QUADRIGA.  They were involved in the development of the BWF format - in particular the </a:t>
            </a:r>
            <a:r>
              <a:rPr lang="en-US" baseline="0" dirty="0" err="1" smtClean="0"/>
              <a:t>Bext</a:t>
            </a:r>
            <a:r>
              <a:rPr lang="en-US" baseline="0" dirty="0" smtClean="0"/>
              <a:t> and Quality chunk.  QUADRIGA was actually a co-development with the IRT and the German public broadcasters.   It happened in parallel with the EBU specification of the BWF format in 1997.</a:t>
            </a:r>
          </a:p>
          <a:p>
            <a:pPr>
              <a:spcBef>
                <a:spcPct val="0"/>
              </a:spcBef>
            </a:pPr>
            <a:endParaRPr lang="en-US" baseline="0" dirty="0" smtClean="0"/>
          </a:p>
          <a:p>
            <a:pPr>
              <a:spcBef>
                <a:spcPct val="0"/>
              </a:spcBef>
            </a:pPr>
            <a:r>
              <a:rPr lang="en-US" baseline="0" dirty="0" smtClean="0"/>
              <a:t>So where QUADRIGA is our ingest engine - Dobbin is the logical extension of the preservation workflow.  Once we start accumulating 1000’s of files, we need a way of managing them all… so this presentation will explore on how Dobbin accomplishes this task… with examples on how some of our users go about doing this…</a:t>
            </a:r>
          </a:p>
          <a:p>
            <a:pPr>
              <a:spcBef>
                <a:spcPct val="0"/>
              </a:spcBef>
            </a:pPr>
            <a:endParaRPr lang="en-US" baseline="0" dirty="0" smtClean="0"/>
          </a:p>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D1D5CB-CB08-40CE-B771-A34B94C4824C}" type="slidenum">
              <a:rPr lang="en-CA"/>
              <a:pPr fontAlgn="base">
                <a:spcBef>
                  <a:spcPct val="0"/>
                </a:spcBef>
                <a:spcAft>
                  <a:spcPct val="0"/>
                </a:spcAft>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solidFill>
                  <a:schemeClr val="bg1">
                    <a:lumMod val="85000"/>
                  </a:schemeClr>
                </a:solidFill>
              </a:rPr>
              <a:t>Built into QUADRIGA is the possibility of </a:t>
            </a:r>
            <a:r>
              <a:rPr lang="en-US" dirty="0" smtClean="0"/>
              <a:t>real-time analysis tools that automatically detect both analog and digital events in the audio stream. </a:t>
            </a:r>
            <a:r>
              <a:rPr lang="en-US" b="1" dirty="0" smtClean="0">
                <a:solidFill>
                  <a:srgbClr val="FF0000"/>
                </a:solidFill>
              </a:rPr>
              <a:t>[CLICK]</a:t>
            </a: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These events are time-stamped and displayed in a Report List.  Events can be used as location markers in the recorded file. </a:t>
            </a:r>
            <a:r>
              <a:rPr lang="en-US" b="1" dirty="0" smtClean="0">
                <a:solidFill>
                  <a:srgbClr val="FF0000"/>
                </a:solidFill>
              </a:rPr>
              <a:t>[CLICK]</a:t>
            </a: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Statistical analysis such as averages, means, ratios, etc. are displayed in real-time.  Critical thresholds can be set for each event typed.  That’s the image you see now. </a:t>
            </a:r>
            <a:r>
              <a:rPr lang="en-US" b="1" dirty="0" smtClean="0">
                <a:solidFill>
                  <a:srgbClr val="FF0000"/>
                </a:solidFill>
              </a:rPr>
              <a:t>[CLICK]</a:t>
            </a: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The complete analysis reports can be stored in the Quality Chunk of the BWF header and exported as XML based metadata. </a:t>
            </a:r>
            <a:r>
              <a:rPr lang="en-US" b="1" dirty="0" smtClean="0">
                <a:solidFill>
                  <a:srgbClr val="FF0000"/>
                </a:solidFill>
              </a:rPr>
              <a:t>[CLICK]</a:t>
            </a:r>
            <a:endParaRPr lang="en-US" dirty="0" smtClean="0"/>
          </a:p>
          <a:p>
            <a:pPr fontAlgn="auto">
              <a:spcBef>
                <a:spcPts val="0"/>
              </a:spcBef>
              <a:spcAft>
                <a:spcPts val="0"/>
              </a:spcAft>
              <a:defRPr/>
            </a:pPr>
            <a:endParaRPr lang="en-US" dirty="0" smtClean="0"/>
          </a:p>
          <a:p>
            <a:pPr fontAlgn="auto">
              <a:spcBef>
                <a:spcPts val="0"/>
              </a:spcBef>
              <a:spcAft>
                <a:spcPts val="0"/>
              </a:spcAft>
              <a:defRPr/>
            </a:pPr>
            <a:r>
              <a:rPr lang="en-US" dirty="0" smtClean="0"/>
              <a:t>Multiple analysis profiles can be created for any media type. </a:t>
            </a:r>
            <a:r>
              <a:rPr lang="en-US" b="1" dirty="0" smtClean="0">
                <a:solidFill>
                  <a:srgbClr val="FF0000"/>
                </a:solidFill>
              </a:rPr>
              <a:t>[CLICK]</a:t>
            </a:r>
            <a:endParaRPr lang="en-US" dirty="0" smtClean="0"/>
          </a:p>
          <a:p>
            <a:pPr fontAlgn="auto">
              <a:spcBef>
                <a:spcPts val="0"/>
              </a:spcBef>
              <a:spcAft>
                <a:spcPts val="0"/>
              </a:spcAft>
              <a:defRPr/>
            </a:pPr>
            <a:endParaRPr lang="en-US" dirty="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168936-6460-41DF-A3DB-8D88ED6CE58D}" type="slidenum">
              <a:rPr lang="en-CA"/>
              <a:pPr fontAlgn="base">
                <a:spcBef>
                  <a:spcPct val="0"/>
                </a:spcBef>
                <a:spcAft>
                  <a:spcPct val="0"/>
                </a:spcAft>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400" dirty="0" smtClean="0"/>
              <a:t>Here is what a Report List looks like… the automatically detected events are:   </a:t>
            </a:r>
            <a:r>
              <a:rPr lang="en-US" sz="2400" b="1" dirty="0" smtClean="0">
                <a:solidFill>
                  <a:srgbClr val="FF0000"/>
                </a:solidFill>
              </a:rPr>
              <a:t>[CLICK]</a:t>
            </a:r>
          </a:p>
          <a:p>
            <a:pPr>
              <a:spcBef>
                <a:spcPct val="0"/>
              </a:spcBef>
            </a:pPr>
            <a:endParaRPr lang="en-US" sz="2400" b="1" dirty="0" smtClean="0"/>
          </a:p>
          <a:p>
            <a:pPr>
              <a:spcBef>
                <a:spcPct val="0"/>
              </a:spcBef>
            </a:pPr>
            <a:r>
              <a:rPr lang="en-US" sz="2000" dirty="0" smtClean="0"/>
              <a:t>Start / End of Modulation, Pauses </a:t>
            </a:r>
            <a:r>
              <a:rPr lang="en-US" sz="2000" b="1" dirty="0" smtClean="0">
                <a:solidFill>
                  <a:srgbClr val="FF0000"/>
                </a:solidFill>
              </a:rPr>
              <a:t>[CLICK]</a:t>
            </a:r>
          </a:p>
          <a:p>
            <a:pPr>
              <a:spcBef>
                <a:spcPct val="0"/>
              </a:spcBef>
            </a:pPr>
            <a:endParaRPr lang="en-US" sz="2000" dirty="0" smtClean="0"/>
          </a:p>
          <a:p>
            <a:pPr>
              <a:spcBef>
                <a:spcPct val="0"/>
              </a:spcBef>
            </a:pPr>
            <a:r>
              <a:rPr lang="en-US" sz="2000" dirty="0" smtClean="0"/>
              <a:t>Analog Distortion, Clicks, Dropouts, Hum  </a:t>
            </a:r>
            <a:r>
              <a:rPr lang="en-US" sz="2000" b="1" dirty="0" smtClean="0">
                <a:solidFill>
                  <a:srgbClr val="FF0000"/>
                </a:solidFill>
              </a:rPr>
              <a:t>[CLICK]  </a:t>
            </a:r>
          </a:p>
          <a:p>
            <a:pPr>
              <a:spcBef>
                <a:spcPct val="0"/>
              </a:spcBef>
            </a:pPr>
            <a:endParaRPr lang="en-US" sz="2000" dirty="0" smtClean="0"/>
          </a:p>
          <a:p>
            <a:pPr>
              <a:spcBef>
                <a:spcPct val="0"/>
              </a:spcBef>
            </a:pPr>
            <a:r>
              <a:rPr lang="en-US" sz="2000" dirty="0" smtClean="0"/>
              <a:t>Stereo/Mono, Speech or Music  Content </a:t>
            </a:r>
            <a:r>
              <a:rPr lang="en-US" sz="2000" b="1" dirty="0" smtClean="0">
                <a:solidFill>
                  <a:srgbClr val="FF0000"/>
                </a:solidFill>
              </a:rPr>
              <a:t>[CLICK]</a:t>
            </a:r>
          </a:p>
          <a:p>
            <a:pPr>
              <a:spcBef>
                <a:spcPct val="0"/>
              </a:spcBef>
            </a:pPr>
            <a:endParaRPr lang="en-US" sz="2000" dirty="0" smtClean="0"/>
          </a:p>
          <a:p>
            <a:pPr>
              <a:spcBef>
                <a:spcPct val="0"/>
              </a:spcBef>
            </a:pPr>
            <a:r>
              <a:rPr lang="en-US" sz="2000" dirty="0" smtClean="0"/>
              <a:t>S/N Ratio, Bandwidth, DC-Offset  </a:t>
            </a:r>
            <a:r>
              <a:rPr lang="en-US" sz="2000" b="1" dirty="0" smtClean="0">
                <a:solidFill>
                  <a:srgbClr val="FF0000"/>
                </a:solidFill>
              </a:rPr>
              <a:t>[CLICK]</a:t>
            </a:r>
          </a:p>
          <a:p>
            <a:pPr>
              <a:spcBef>
                <a:spcPct val="0"/>
              </a:spcBef>
            </a:pPr>
            <a:endParaRPr lang="en-US" sz="2000" dirty="0" smtClean="0"/>
          </a:p>
          <a:p>
            <a:pPr>
              <a:spcBef>
                <a:spcPct val="0"/>
              </a:spcBef>
            </a:pPr>
            <a:r>
              <a:rPr lang="en-US" sz="2000" dirty="0" smtClean="0"/>
              <a:t>Dynamic, Peaks, Average Level </a:t>
            </a:r>
            <a:r>
              <a:rPr lang="en-US" sz="2000" b="1" dirty="0" smtClean="0">
                <a:solidFill>
                  <a:srgbClr val="FF0000"/>
                </a:solidFill>
              </a:rPr>
              <a:t>[CLICK]</a:t>
            </a:r>
          </a:p>
          <a:p>
            <a:pPr>
              <a:spcBef>
                <a:spcPct val="0"/>
              </a:spcBef>
            </a:pPr>
            <a:endParaRPr lang="en-US" sz="2000" dirty="0" smtClean="0"/>
          </a:p>
          <a:p>
            <a:pPr>
              <a:spcBef>
                <a:spcPct val="0"/>
              </a:spcBef>
            </a:pPr>
            <a:r>
              <a:rPr lang="en-US" sz="2000" dirty="0" smtClean="0"/>
              <a:t>Stereo Balance, Correlation, Azimuth Errors </a:t>
            </a:r>
            <a:r>
              <a:rPr lang="en-US" sz="2000" b="1" dirty="0" smtClean="0">
                <a:solidFill>
                  <a:srgbClr val="FF0000"/>
                </a:solidFill>
              </a:rPr>
              <a:t>[CLICK]</a:t>
            </a:r>
          </a:p>
          <a:p>
            <a:pPr>
              <a:spcBef>
                <a:spcPct val="0"/>
              </a:spcBef>
            </a:pPr>
            <a:endParaRPr lang="en-US" sz="2000" dirty="0" smtClean="0"/>
          </a:p>
          <a:p>
            <a:pPr>
              <a:spcBef>
                <a:spcPct val="0"/>
              </a:spcBef>
            </a:pPr>
            <a:r>
              <a:rPr lang="en-US" sz="2000" dirty="0" smtClean="0"/>
              <a:t>Digital Zero, Digital Clicks, Digital Clipping, Block Repetition, Sample-Holds  </a:t>
            </a:r>
            <a:r>
              <a:rPr lang="en-US" sz="2000" b="1" dirty="0" smtClean="0">
                <a:solidFill>
                  <a:srgbClr val="FF0000"/>
                </a:solidFill>
              </a:rPr>
              <a:t>[CLICK]</a:t>
            </a:r>
            <a:endParaRPr lang="en-US" sz="200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C97EB7-6A27-4870-86F7-FDBAB32CBE89}" type="slidenum">
              <a:rPr lang="en-CA"/>
              <a:pPr fontAlgn="base">
                <a:spcBef>
                  <a:spcPct val="0"/>
                </a:spcBef>
                <a:spcAft>
                  <a:spcPct val="0"/>
                </a:spcAft>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Cube-Workflow is a flexible management solution that supports archiving teams in organizing their daily tasks. </a:t>
            </a:r>
          </a:p>
          <a:p>
            <a:pPr>
              <a:spcBef>
                <a:spcPct val="0"/>
              </a:spcBef>
            </a:pPr>
            <a:endParaRPr lang="en-CA" dirty="0" smtClean="0"/>
          </a:p>
          <a:p>
            <a:pPr>
              <a:spcBef>
                <a:spcPct val="0"/>
              </a:spcBef>
            </a:pPr>
            <a:r>
              <a:rPr lang="en-US" dirty="0" smtClean="0"/>
              <a:t>It facilitates integration of Cube-Tec’s software with third party database or content management systems.  </a:t>
            </a:r>
          </a:p>
          <a:p>
            <a:pPr>
              <a:spcBef>
                <a:spcPct val="0"/>
              </a:spcBef>
            </a:pPr>
            <a:endParaRPr lang="en-US" dirty="0" smtClean="0"/>
          </a:p>
          <a:p>
            <a:pPr>
              <a:spcBef>
                <a:spcPct val="0"/>
              </a:spcBef>
            </a:pPr>
            <a:r>
              <a:rPr lang="en-US" dirty="0" smtClean="0"/>
              <a:t>It allows metadata to flow from your own systems to drive work processes in Cube-Tec products without duplication of data entry</a:t>
            </a:r>
            <a:r>
              <a:rPr lang="en-US" baseline="0" dirty="0" smtClean="0"/>
              <a:t> and</a:t>
            </a:r>
            <a:r>
              <a:rPr lang="en-US" dirty="0" smtClean="0"/>
              <a:t> while supervising archiving activities. </a:t>
            </a:r>
            <a:r>
              <a:rPr lang="en-US" b="1" dirty="0" smtClean="0">
                <a:solidFill>
                  <a:srgbClr val="FF0000"/>
                </a:solidFill>
              </a:rPr>
              <a:t>[CLICK]</a:t>
            </a:r>
            <a:endParaRPr lang="en-CA"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4EE87F-0E75-411B-9F34-1927C74A3C8F}" type="slidenum">
              <a:rPr lang="en-CA"/>
              <a:pPr fontAlgn="base">
                <a:spcBef>
                  <a:spcPct val="0"/>
                </a:spcBef>
                <a:spcAft>
                  <a:spcPct val="0"/>
                </a:spcAft>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dirty="0" smtClean="0"/>
              <a:t>Cube-Workflow can be used as a connecting link between your existing Asset Management system and Cube-Tec archiving software. It can also be used as a stand-alone system.</a:t>
            </a:r>
            <a:r>
              <a:rPr lang="en-US" b="1" dirty="0" smtClean="0">
                <a:solidFill>
                  <a:srgbClr val="FF0000"/>
                </a:solidFill>
              </a:rPr>
              <a:t>[CLICK]</a:t>
            </a:r>
            <a:endParaRPr lang="en-US" dirty="0" smtClean="0"/>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CA" dirty="0" smtClean="0"/>
              <a:t>Cube-Workflow’s underlying structure uses Business Process Modeling be used as a connecting link between your existing Asset Management system and Cube-Tec archiving software. It can also be used as a stand-alone system.</a:t>
            </a:r>
            <a:r>
              <a:rPr lang="en-US" b="1" dirty="0" smtClean="0">
                <a:solidFill>
                  <a:srgbClr val="FF0000"/>
                </a:solidFill>
              </a:rPr>
              <a:t>[CLICK]</a:t>
            </a:r>
            <a:endParaRPr lang="en-US" dirty="0" smtClean="0"/>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smtClean="0"/>
              <a:t>User interface uses internet client – easily customizable and updateable. Simplifies deployment and accessible on the world wide web. </a:t>
            </a:r>
            <a:r>
              <a:rPr lang="en-US" b="1" dirty="0" smtClean="0">
                <a:solidFill>
                  <a:srgbClr val="FF0000"/>
                </a:solidFill>
              </a:rPr>
              <a:t>[CLICK]</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sz="1200" i="1" dirty="0" smtClean="0"/>
          </a:p>
          <a:p>
            <a:pPr>
              <a:spcBef>
                <a:spcPct val="0"/>
              </a:spcBef>
            </a:pPr>
            <a:endParaRPr lang="en-US" dirty="0" smtClean="0"/>
          </a:p>
          <a:p>
            <a:pPr>
              <a:spcBef>
                <a:spcPct val="0"/>
              </a:spcBef>
            </a:pPr>
            <a:r>
              <a:rPr lang="en-US" dirty="0" smtClean="0"/>
              <a:t>Stop duplicating entry! You can use your existing metadata effectively - and throughout your complete preservation-chain life-cycle. </a:t>
            </a:r>
            <a:r>
              <a:rPr lang="en-US" b="1" dirty="0" smtClean="0">
                <a:solidFill>
                  <a:srgbClr val="FF0000"/>
                </a:solidFill>
              </a:rPr>
              <a:t>[CLICK]</a:t>
            </a:r>
          </a:p>
          <a:p>
            <a:pPr>
              <a:spcBef>
                <a:spcPct val="0"/>
              </a:spcBef>
            </a:pPr>
            <a:endParaRPr lang="en-US" dirty="0" smtClean="0"/>
          </a:p>
          <a:p>
            <a:pPr>
              <a:spcBef>
                <a:spcPct val="0"/>
              </a:spcBef>
            </a:pPr>
            <a:r>
              <a:rPr lang="en-US" dirty="0" smtClean="0"/>
              <a:t>Cube-Workflow’s can be dynamic - adapting to collected metadata. </a:t>
            </a:r>
            <a:r>
              <a:rPr lang="en-US" b="1" dirty="0" smtClean="0">
                <a:solidFill>
                  <a:srgbClr val="FF0000"/>
                </a:solidFill>
              </a:rPr>
              <a:t>[CLICK]</a:t>
            </a:r>
          </a:p>
          <a:p>
            <a:pPr>
              <a:spcBef>
                <a:spcPct val="0"/>
              </a:spcBef>
            </a:pPr>
            <a:endParaRPr lang="en-US" dirty="0" smtClean="0"/>
          </a:p>
          <a:p>
            <a:pPr>
              <a:spcBef>
                <a:spcPct val="0"/>
              </a:spcBef>
            </a:pPr>
            <a:r>
              <a:rPr lang="en-US" dirty="0" smtClean="0"/>
              <a:t>Exchanging </a:t>
            </a:r>
            <a:r>
              <a:rPr lang="en-US" i="1" dirty="0" smtClean="0"/>
              <a:t>process service information</a:t>
            </a:r>
            <a:r>
              <a:rPr lang="en-US" dirty="0" smtClean="0"/>
              <a:t> with other Cube-Tec products enable automatic processing between software applications. </a:t>
            </a:r>
            <a:r>
              <a:rPr lang="en-US" b="1" dirty="0" smtClean="0">
                <a:solidFill>
                  <a:srgbClr val="FF0000"/>
                </a:solidFill>
              </a:rPr>
              <a:t>[CLICK]</a:t>
            </a:r>
            <a:endParaRPr lang="en-US" i="1"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6A15AD-519F-45FB-9F66-CADE37EF0883}" type="slidenum">
              <a:rPr lang="en-CA"/>
              <a:pPr fontAlgn="base">
                <a:spcBef>
                  <a:spcPct val="0"/>
                </a:spcBef>
                <a:spcAft>
                  <a:spcPct val="0"/>
                </a:spcAft>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Cube-Workflow will generate work-order processes for QUADRIGA and Dobbin systems.  For example, this means that an ingest can be started without any manual</a:t>
            </a:r>
            <a:r>
              <a:rPr lang="en-US" baseline="0" dirty="0" smtClean="0"/>
              <a:t> </a:t>
            </a:r>
            <a:r>
              <a:rPr lang="en-US" dirty="0" smtClean="0"/>
              <a:t>entry - all descriptive metadata will imported automatically through the ingest document. </a:t>
            </a:r>
            <a:r>
              <a:rPr lang="en-US" b="1" dirty="0" smtClean="0">
                <a:solidFill>
                  <a:srgbClr val="FF0000"/>
                </a:solidFill>
              </a:rPr>
              <a:t>[CLICK]</a:t>
            </a:r>
            <a:endParaRPr lang="en-US" dirty="0" smtClean="0"/>
          </a:p>
          <a:p>
            <a:pPr>
              <a:spcBef>
                <a:spcPct val="0"/>
              </a:spcBef>
            </a:pPr>
            <a:endParaRPr lang="en-US" dirty="0" smtClean="0"/>
          </a:p>
          <a:p>
            <a:pPr>
              <a:spcBef>
                <a:spcPct val="0"/>
              </a:spcBef>
            </a:pPr>
            <a:r>
              <a:rPr lang="en-US" dirty="0" smtClean="0"/>
              <a:t>Process service information is exchanged with Dobbin and QUADRIGA systems.  This allows for completely automatic processes chains between different software.  For example:</a:t>
            </a:r>
            <a:r>
              <a:rPr lang="en-US" baseline="0" dirty="0" smtClean="0"/>
              <a:t>  an ingest file is created for QUADRIGA , where object and descriptive metadata is derived from an asset management system.  A sub-set of that metadata is exported to a Dobbin folder to write ID3 tags for mp3’s and that will be created during a subsequent workflow generating derivatives. </a:t>
            </a:r>
            <a:r>
              <a:rPr lang="en-US" b="1" dirty="0" smtClean="0">
                <a:solidFill>
                  <a:srgbClr val="FF0000"/>
                </a:solidFill>
              </a:rPr>
              <a:t>[CLICK]</a:t>
            </a:r>
            <a:endParaRPr lang="en-US" baseline="0" dirty="0" smtClean="0"/>
          </a:p>
          <a:p>
            <a:pPr>
              <a:spcBef>
                <a:spcPct val="0"/>
              </a:spcBef>
            </a:pPr>
            <a:endParaRPr lang="en-US" dirty="0" smtClean="0"/>
          </a:p>
          <a:p>
            <a:pPr>
              <a:spcBef>
                <a:spcPct val="0"/>
              </a:spcBef>
            </a:pPr>
            <a:r>
              <a:rPr lang="en-US" dirty="0" smtClean="0"/>
              <a:t>Collected metadata can be used to dynamically adapt workflows</a:t>
            </a:r>
            <a:r>
              <a:rPr lang="en-US" baseline="0" dirty="0" smtClean="0"/>
              <a:t>. </a:t>
            </a:r>
            <a:r>
              <a:rPr lang="en-US" b="1" dirty="0" smtClean="0">
                <a:solidFill>
                  <a:srgbClr val="FF0000"/>
                </a:solidFill>
              </a:rPr>
              <a:t>[CLICK]</a:t>
            </a:r>
            <a:endParaRPr lang="en-US" baseline="0" dirty="0" smtClean="0"/>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Collected metadata – for example Coding</a:t>
            </a:r>
            <a:r>
              <a:rPr lang="en-US" baseline="0" dirty="0" smtClean="0"/>
              <a:t> History collected in QUADRIGA or quality analysis collected in Dobbin - is imported into Cube-Workflow and </a:t>
            </a:r>
            <a:r>
              <a:rPr lang="en-US" dirty="0" smtClean="0"/>
              <a:t>can be exported back to your asset management</a:t>
            </a:r>
            <a:r>
              <a:rPr lang="en-US" baseline="0" dirty="0" smtClean="0"/>
              <a:t> system</a:t>
            </a:r>
            <a:r>
              <a:rPr lang="en-US" dirty="0" smtClean="0"/>
              <a:t>.  </a:t>
            </a:r>
            <a:r>
              <a:rPr lang="en-US" b="1" dirty="0" smtClean="0">
                <a:solidFill>
                  <a:srgbClr val="FF0000"/>
                </a:solidFill>
              </a:rPr>
              <a:t>[CLICK]</a:t>
            </a:r>
          </a:p>
          <a:p>
            <a:pPr marL="0" marR="0" indent="0" algn="l" defTabSz="914400" rtl="0" eaLnBrk="1" fontAlgn="base" latinLnBrk="0" hangingPunct="1">
              <a:lnSpc>
                <a:spcPct val="100000"/>
              </a:lnSpc>
              <a:spcBef>
                <a:spcPct val="0"/>
              </a:spcBef>
              <a:spcAft>
                <a:spcPct val="0"/>
              </a:spcAft>
              <a:buClrTx/>
              <a:buSzTx/>
              <a:buFontTx/>
              <a:buNone/>
              <a:tabLst/>
              <a:defRPr/>
            </a:pPr>
            <a:endParaRPr lang="en-US" b="1" i="1" dirty="0" smtClean="0">
              <a:solidFill>
                <a:srgbClr val="FF0000"/>
              </a:solidFill>
            </a:endParaRPr>
          </a:p>
          <a:p>
            <a:pPr>
              <a:spcBef>
                <a:spcPct val="0"/>
              </a:spcBef>
            </a:pPr>
            <a:r>
              <a:rPr lang="en-US" dirty="0" smtClean="0"/>
              <a:t>It can operate as a stand-alone system with it’s own database engine, or as the connective link to your asset management system or database. </a:t>
            </a:r>
            <a:r>
              <a:rPr lang="en-US" b="1" dirty="0" smtClean="0">
                <a:solidFill>
                  <a:srgbClr val="FF0000"/>
                </a:solidFill>
              </a:rPr>
              <a:t>[CLICK]</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endParaRPr lang="en-US" i="1"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750F28-5A41-447C-85AB-A3A439A4E171}" type="slidenum">
              <a:rPr lang="en-CA"/>
              <a:pPr fontAlgn="base">
                <a:spcBef>
                  <a:spcPct val="0"/>
                </a:spcBef>
                <a:spcAft>
                  <a:spcPct val="0"/>
                </a:spcAft>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Workflow supervises scheduled jobs and traces production issues using bi-directional messaging. </a:t>
            </a:r>
            <a:r>
              <a:rPr lang="en-US" sz="1400" b="1" dirty="0" smtClean="0">
                <a:solidFill>
                  <a:srgbClr val="FF0000"/>
                </a:solidFill>
              </a:rPr>
              <a:t>[CLICK]</a:t>
            </a:r>
          </a:p>
          <a:p>
            <a:pPr>
              <a:spcBef>
                <a:spcPct val="0"/>
              </a:spcBef>
            </a:pPr>
            <a:endParaRPr lang="en-US" sz="1400" dirty="0" smtClean="0"/>
          </a:p>
          <a:p>
            <a:pPr>
              <a:spcBef>
                <a:spcPct val="0"/>
              </a:spcBef>
            </a:pPr>
            <a:r>
              <a:rPr lang="en-US" sz="1400" dirty="0" smtClean="0"/>
              <a:t>Email and SNMP notifications are event triggered from workflow processes. </a:t>
            </a:r>
            <a:r>
              <a:rPr lang="en-US" sz="1400" b="1" dirty="0" smtClean="0">
                <a:solidFill>
                  <a:srgbClr val="FF0000"/>
                </a:solidFill>
              </a:rPr>
              <a:t>[CLICK]</a:t>
            </a:r>
          </a:p>
          <a:p>
            <a:pPr>
              <a:spcBef>
                <a:spcPct val="0"/>
              </a:spcBef>
            </a:pPr>
            <a:endParaRPr lang="en-US" sz="1400" dirty="0" smtClean="0"/>
          </a:p>
          <a:p>
            <a:pPr>
              <a:spcBef>
                <a:spcPct val="0"/>
              </a:spcBef>
            </a:pPr>
            <a:r>
              <a:rPr lang="en-US" sz="1400" dirty="0" smtClean="0"/>
              <a:t>Time-line based statistical information  collected by QUADRIGA and Dobbin  can be viewed in Cube-Workflow. </a:t>
            </a:r>
            <a:r>
              <a:rPr lang="en-US" sz="1400" b="1" dirty="0" smtClean="0">
                <a:solidFill>
                  <a:srgbClr val="FF0000"/>
                </a:solidFill>
              </a:rPr>
              <a:t>[CLICK]</a:t>
            </a:r>
            <a:endParaRPr lang="en-US" sz="1400" i="1" dirty="0" smtClean="0"/>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FB6657-8C07-46EA-968D-7FAA110DBB3A}" type="slidenum">
              <a:rPr lang="en-CA"/>
              <a:pPr fontAlgn="base">
                <a:spcBef>
                  <a:spcPct val="0"/>
                </a:spcBef>
                <a:spcAft>
                  <a:spcPct val="0"/>
                </a:spcAft>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Dobbin is a master of file and metadata automation.  It is a suite of products that allow for the creation of adaptive automated processes, delegates those processes to a distributed processing engine and generates metadata rich reports with live links to media assets.</a:t>
            </a:r>
            <a:endParaRPr lang="en-CA" smtClean="0"/>
          </a:p>
        </p:txBody>
      </p:sp>
      <p:sp>
        <p:nvSpPr>
          <p:cNvPr id="69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2DA0E3-E335-46FC-B4B7-B8DBF8464C9F}" type="slidenum">
              <a:rPr lang="en-CA"/>
              <a:pPr fontAlgn="base">
                <a:spcBef>
                  <a:spcPct val="0"/>
                </a:spcBef>
                <a:spcAft>
                  <a:spcPct val="0"/>
                </a:spcAft>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Dobbin allows you to design your job workflows by using a simple drag and drop interface.  Processes are connected using “virtual” audio, logic or metadata wiring. </a:t>
            </a:r>
            <a:r>
              <a:rPr lang="en-US" b="1" dirty="0" smtClean="0">
                <a:solidFill>
                  <a:srgbClr val="FF0000"/>
                </a:solidFill>
              </a:rPr>
              <a:t>[CLICK]</a:t>
            </a:r>
          </a:p>
          <a:p>
            <a:pPr>
              <a:spcBef>
                <a:spcPct val="0"/>
              </a:spcBef>
            </a:pPr>
            <a:endParaRPr lang="en-US" dirty="0" smtClean="0"/>
          </a:p>
          <a:p>
            <a:pPr>
              <a:spcBef>
                <a:spcPct val="0"/>
              </a:spcBef>
            </a:pPr>
            <a:r>
              <a:rPr lang="en-US" dirty="0" smtClean="0"/>
              <a:t>Dobbin performs a complete syntax integrity check. Before running a batch, you can test newly created jobs using a single file. </a:t>
            </a:r>
            <a:r>
              <a:rPr lang="en-US" b="1" dirty="0" smtClean="0">
                <a:solidFill>
                  <a:srgbClr val="FF0000"/>
                </a:solidFill>
              </a:rPr>
              <a:t>[CLICK]</a:t>
            </a:r>
          </a:p>
          <a:p>
            <a:pPr>
              <a:spcBef>
                <a:spcPct val="0"/>
              </a:spcBef>
            </a:pPr>
            <a:endParaRPr lang="en-US" dirty="0" smtClean="0"/>
          </a:p>
          <a:p>
            <a:pPr>
              <a:spcBef>
                <a:spcPct val="0"/>
              </a:spcBef>
            </a:pPr>
            <a:r>
              <a:rPr lang="en-US" dirty="0" smtClean="0"/>
              <a:t>Jobs can be triggered from a file creation, from file movement, via metadata criteria, from statistical analysis, external applications or manually. </a:t>
            </a:r>
            <a:r>
              <a:rPr lang="en-US" b="1" dirty="0" smtClean="0">
                <a:solidFill>
                  <a:srgbClr val="FF0000"/>
                </a:solidFill>
              </a:rPr>
              <a:t>[CLICK]</a:t>
            </a:r>
            <a:endParaRPr lang="en-US" i="1" dirty="0" smtClean="0"/>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E03B0A-AE13-4C19-BF20-87DCDB30E12E}" type="slidenum">
              <a:rPr lang="en-CA"/>
              <a:pPr fontAlgn="base">
                <a:spcBef>
                  <a:spcPct val="0"/>
                </a:spcBef>
                <a:spcAft>
                  <a:spcPct val="0"/>
                </a:spcAft>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sz="1400" dirty="0" smtClean="0"/>
              <a:t>There are over 40 process elements available…</a:t>
            </a:r>
          </a:p>
          <a:p>
            <a:pPr fontAlgn="auto">
              <a:spcBef>
                <a:spcPts val="0"/>
              </a:spcBef>
              <a:spcAft>
                <a:spcPts val="0"/>
              </a:spcAft>
              <a:defRPr/>
            </a:pPr>
            <a:endParaRPr lang="en-US" sz="1400" b="1" dirty="0" smtClean="0"/>
          </a:p>
          <a:p>
            <a:pPr fontAlgn="auto">
              <a:spcBef>
                <a:spcPts val="0"/>
              </a:spcBef>
              <a:spcAft>
                <a:spcPts val="0"/>
              </a:spcAft>
              <a:defRPr/>
            </a:pPr>
            <a:r>
              <a:rPr lang="en-US" sz="1400" b="1" dirty="0" smtClean="0"/>
              <a:t>Content Analysis:</a:t>
            </a:r>
          </a:p>
          <a:p>
            <a:pPr fontAlgn="auto">
              <a:spcBef>
                <a:spcPts val="0"/>
              </a:spcBef>
              <a:spcAft>
                <a:spcPts val="0"/>
              </a:spcAft>
              <a:defRPr/>
            </a:pPr>
            <a:r>
              <a:rPr lang="en-US" dirty="0" smtClean="0"/>
              <a:t>Dobbin provides complete automatic quality analysis for both analog and digital errors. You can drive workflows based on analysis results. </a:t>
            </a:r>
          </a:p>
          <a:p>
            <a:pPr marL="285750" indent="-285750">
              <a:spcBef>
                <a:spcPct val="20000"/>
              </a:spcBef>
              <a:buFont typeface="Wingdings" pitchFamily="2" charset="2"/>
              <a:buNone/>
            </a:pPr>
            <a:endParaRPr lang="en-US" sz="1200" b="1" kern="1200" noProof="0" dirty="0" smtClean="0">
              <a:solidFill>
                <a:schemeClr val="bg1"/>
              </a:solidFill>
              <a:latin typeface="+mn-lt"/>
              <a:ea typeface="+mn-ea"/>
              <a:cs typeface="+mn-cs"/>
            </a:endParaRPr>
          </a:p>
          <a:p>
            <a:pPr marL="285750" indent="-285750">
              <a:spcBef>
                <a:spcPct val="20000"/>
              </a:spcBef>
              <a:buFont typeface="Wingdings" pitchFamily="2" charset="2"/>
              <a:buNone/>
            </a:pPr>
            <a:r>
              <a:rPr lang="en-US" sz="1200" b="1" kern="1200" noProof="0" dirty="0" smtClean="0">
                <a:solidFill>
                  <a:schemeClr val="bg1"/>
                </a:solidFill>
                <a:latin typeface="+mn-lt"/>
                <a:ea typeface="+mn-ea"/>
                <a:cs typeface="+mn-cs"/>
              </a:rPr>
              <a:t>Digital Error Checker can identify:</a:t>
            </a:r>
            <a:r>
              <a:rPr lang="en-US" sz="1200" b="1" kern="1200" baseline="0" noProof="0" dirty="0" smtClean="0">
                <a:solidFill>
                  <a:schemeClr val="bg1"/>
                </a:solidFill>
                <a:latin typeface="+mn-lt"/>
                <a:ea typeface="+mn-ea"/>
                <a:cs typeface="+mn-cs"/>
              </a:rPr>
              <a:t> </a:t>
            </a:r>
            <a:r>
              <a:rPr lang="en-US" sz="1400" b="1" kern="1200" noProof="0" dirty="0" smtClean="0">
                <a:solidFill>
                  <a:schemeClr val="bg1"/>
                </a:solidFill>
                <a:latin typeface="+mn-lt"/>
                <a:ea typeface="+mn-ea"/>
                <a:cs typeface="+mn-cs"/>
              </a:rPr>
              <a:t>Digital Zeros, Block Repeating, </a:t>
            </a:r>
            <a:r>
              <a:rPr lang="en-US" sz="1400" b="1" kern="1200" dirty="0" smtClean="0">
                <a:solidFill>
                  <a:schemeClr val="bg1"/>
                </a:solidFill>
                <a:latin typeface="+mn-lt"/>
                <a:ea typeface="+mn-ea"/>
                <a:cs typeface="+mn-cs"/>
              </a:rPr>
              <a:t>Digital Clicks, </a:t>
            </a:r>
            <a:r>
              <a:rPr lang="en-US" sz="1400" b="1" kern="1200" noProof="0" dirty="0" smtClean="0">
                <a:solidFill>
                  <a:schemeClr val="bg1"/>
                </a:solidFill>
                <a:latin typeface="+mn-lt"/>
                <a:ea typeface="+mn-ea"/>
                <a:cs typeface="+mn-cs"/>
              </a:rPr>
              <a:t>Sample Holds, </a:t>
            </a:r>
            <a:r>
              <a:rPr lang="en-US" sz="1400" b="1" kern="1200" dirty="0" smtClean="0">
                <a:solidFill>
                  <a:schemeClr val="bg1"/>
                </a:solidFill>
                <a:latin typeface="+mn-lt"/>
                <a:ea typeface="+mn-ea"/>
                <a:cs typeface="+mn-cs"/>
              </a:rPr>
              <a:t>Digital Clips</a:t>
            </a:r>
          </a:p>
          <a:p>
            <a:pPr marL="285750" indent="-285750">
              <a:spcBef>
                <a:spcPct val="20000"/>
              </a:spcBef>
              <a:buFont typeface="Wingdings" pitchFamily="2" charset="2"/>
              <a:buNone/>
            </a:pPr>
            <a:endParaRPr lang="en-US" sz="1400" b="1" kern="1200" noProof="0" dirty="0" smtClean="0">
              <a:solidFill>
                <a:schemeClr val="bg1"/>
              </a:solidFill>
              <a:latin typeface="+mn-lt"/>
              <a:ea typeface="+mn-ea"/>
              <a:cs typeface="+mn-cs"/>
            </a:endParaRPr>
          </a:p>
          <a:p>
            <a:pPr marL="285750" indent="-285750">
              <a:spcBef>
                <a:spcPct val="20000"/>
              </a:spcBef>
              <a:buFont typeface="Wingdings" pitchFamily="2" charset="2"/>
              <a:buNone/>
            </a:pPr>
            <a:r>
              <a:rPr kumimoji="0" lang="en-US" sz="1200" b="1" i="0" u="none" strike="noStrike" kern="1200" cap="none" spc="0" normalizeH="0" baseline="0" noProof="0" dirty="0" smtClean="0">
                <a:ln>
                  <a:noFill/>
                </a:ln>
                <a:solidFill>
                  <a:schemeClr val="bg1"/>
                </a:solidFill>
                <a:effectLst/>
                <a:uLnTx/>
                <a:uFillTx/>
                <a:latin typeface="+mn-lt"/>
                <a:ea typeface="+mn-ea"/>
                <a:cs typeface="+mn-cs"/>
              </a:rPr>
              <a:t>Audio File Inspector can indentify:  </a:t>
            </a:r>
            <a:r>
              <a:rPr lang="en-US" sz="1400" b="1" kern="1200" dirty="0" smtClean="0">
                <a:solidFill>
                  <a:schemeClr val="bg1"/>
                </a:solidFill>
                <a:latin typeface="+mn-lt"/>
                <a:ea typeface="+mn-ea"/>
                <a:cs typeface="+mn-cs"/>
              </a:rPr>
              <a:t>Analog Clicks, Hum, Analog </a:t>
            </a:r>
            <a:r>
              <a:rPr lang="en-US" sz="1400" b="1" kern="1200" dirty="0" err="1" smtClean="0">
                <a:solidFill>
                  <a:schemeClr val="bg1"/>
                </a:solidFill>
                <a:latin typeface="+mn-lt"/>
                <a:ea typeface="+mn-ea"/>
                <a:cs typeface="+mn-cs"/>
              </a:rPr>
              <a:t>Overs</a:t>
            </a:r>
            <a:r>
              <a:rPr lang="en-US" sz="1400" b="1" kern="1200" dirty="0" smtClean="0">
                <a:solidFill>
                  <a:schemeClr val="bg1"/>
                </a:solidFill>
                <a:latin typeface="+mn-lt"/>
                <a:ea typeface="+mn-ea"/>
                <a:cs typeface="+mn-cs"/>
              </a:rPr>
              <a:t>, Drop-outs, Non-Audio, Mono/Stereo, Bandwidth…</a:t>
            </a:r>
            <a:r>
              <a:rPr lang="en-US" sz="1400" b="1" kern="1200" baseline="0" dirty="0" smtClean="0">
                <a:solidFill>
                  <a:schemeClr val="bg1"/>
                </a:solidFill>
                <a:latin typeface="+mn-lt"/>
                <a:ea typeface="+mn-ea"/>
                <a:cs typeface="+mn-cs"/>
              </a:rPr>
              <a:t> </a:t>
            </a:r>
            <a:endParaRPr lang="en-US" sz="1400" b="1" kern="1200" dirty="0" smtClean="0">
              <a:solidFill>
                <a:schemeClr val="bg1"/>
              </a:solidFill>
              <a:latin typeface="+mn-lt"/>
              <a:ea typeface="+mn-ea"/>
              <a:cs typeface="+mn-cs"/>
            </a:endParaRPr>
          </a:p>
          <a:p>
            <a:pPr fontAlgn="auto">
              <a:spcBef>
                <a:spcPts val="0"/>
              </a:spcBef>
              <a:spcAft>
                <a:spcPts val="0"/>
              </a:spcAft>
              <a:defRPr/>
            </a:pPr>
            <a:r>
              <a:rPr lang="en-US" b="1" dirty="0" smtClean="0">
                <a:solidFill>
                  <a:srgbClr val="FF0000"/>
                </a:solidFill>
              </a:rPr>
              <a:t>[CLICK]</a:t>
            </a:r>
            <a:endParaRPr lang="en-US" dirty="0" smtClean="0"/>
          </a:p>
          <a:p>
            <a:pPr fontAlgn="auto">
              <a:spcBef>
                <a:spcPts val="0"/>
              </a:spcBef>
              <a:spcAft>
                <a:spcPts val="0"/>
              </a:spcAft>
              <a:defRPr/>
            </a:pPr>
            <a:endParaRPr lang="en-US" b="1" dirty="0" smtClean="0"/>
          </a:p>
          <a:p>
            <a:pPr fontAlgn="auto">
              <a:spcBef>
                <a:spcPts val="0"/>
              </a:spcBef>
              <a:spcAft>
                <a:spcPts val="0"/>
              </a:spcAft>
              <a:defRPr/>
            </a:pPr>
            <a:r>
              <a:rPr lang="en-US" sz="1400" b="1" dirty="0" smtClean="0"/>
              <a:t>Processing</a:t>
            </a:r>
            <a:endParaRPr lang="en-US" sz="1400" dirty="0" smtClean="0"/>
          </a:p>
          <a:p>
            <a:pPr fontAlgn="auto">
              <a:spcBef>
                <a:spcPts val="0"/>
              </a:spcBef>
              <a:spcAft>
                <a:spcPts val="0"/>
              </a:spcAft>
              <a:defRPr/>
            </a:pPr>
            <a:r>
              <a:rPr lang="en-US" dirty="0" smtClean="0"/>
              <a:t>Sophisticated re-mastering and re-formatting tools as well  as state-of-the-art automated restoration tools are available.</a:t>
            </a:r>
          </a:p>
          <a:p>
            <a:pPr fontAlgn="auto">
              <a:spcBef>
                <a:spcPts val="0"/>
              </a:spcBef>
              <a:spcAft>
                <a:spcPts val="0"/>
              </a:spcAft>
              <a:defRPr/>
            </a:pPr>
            <a:r>
              <a:rPr lang="en-US" dirty="0" smtClean="0"/>
              <a:t>Processing includes: </a:t>
            </a:r>
            <a:r>
              <a:rPr lang="en-US" sz="1200" b="1" kern="1200" noProof="0" dirty="0" smtClean="0">
                <a:solidFill>
                  <a:schemeClr val="bg1"/>
                </a:solidFill>
                <a:latin typeface="+mn-lt"/>
                <a:ea typeface="+mn-ea"/>
                <a:cs typeface="+mn-cs"/>
              </a:rPr>
              <a:t>Re-Sampling,</a:t>
            </a:r>
            <a:r>
              <a:rPr lang="en-US" sz="1200" b="1" kern="1200" baseline="0" noProof="0" dirty="0" smtClean="0">
                <a:solidFill>
                  <a:schemeClr val="bg1"/>
                </a:solidFill>
                <a:latin typeface="+mn-lt"/>
                <a:ea typeface="+mn-ea"/>
                <a:cs typeface="+mn-cs"/>
              </a:rPr>
              <a:t> </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Bit-resolution, re-formatting</a:t>
            </a:r>
            <a:r>
              <a:rPr kumimoji="0" lang="en-US" sz="1200" b="1" i="0" u="none" strike="noStrike" kern="1200" cap="none" spc="0" normalizeH="0" noProof="0" dirty="0" smtClean="0">
                <a:ln>
                  <a:noFill/>
                </a:ln>
                <a:solidFill>
                  <a:schemeClr val="bg1"/>
                </a:solidFill>
                <a:effectLst/>
                <a:uLnTx/>
                <a:uFillTx/>
                <a:latin typeface="+mn-lt"/>
                <a:ea typeface="+mn-ea"/>
                <a:cs typeface="+mn-cs"/>
              </a:rPr>
              <a:t> with Dither, </a:t>
            </a:r>
            <a:r>
              <a:rPr lang="en-US" sz="1200" b="1" kern="1200" dirty="0" smtClean="0">
                <a:solidFill>
                  <a:schemeClr val="bg1"/>
                </a:solidFill>
                <a:latin typeface="+mn-lt"/>
                <a:ea typeface="+mn-ea"/>
                <a:cs typeface="+mn-cs"/>
              </a:rPr>
              <a:t>File Reversing,</a:t>
            </a:r>
            <a:r>
              <a:rPr lang="en-US" sz="1200" b="1" kern="1200" baseline="0" dirty="0" smtClean="0">
                <a:solidFill>
                  <a:schemeClr val="bg1"/>
                </a:solidFill>
                <a:latin typeface="+mn-lt"/>
                <a:ea typeface="+mn-ea"/>
                <a:cs typeface="+mn-cs"/>
              </a:rPr>
              <a:t> </a:t>
            </a:r>
            <a:r>
              <a:rPr lang="en-US" sz="1200" b="1" kern="1200" dirty="0" smtClean="0">
                <a:solidFill>
                  <a:schemeClr val="bg1"/>
                </a:solidFill>
                <a:latin typeface="+mn-lt"/>
                <a:ea typeface="+mn-ea"/>
                <a:cs typeface="+mn-cs"/>
              </a:rPr>
              <a:t>Peak Normalization,</a:t>
            </a:r>
            <a:r>
              <a:rPr lang="en-US" sz="1200" b="1" kern="1200" baseline="0" dirty="0" smtClean="0">
                <a:solidFill>
                  <a:schemeClr val="bg1"/>
                </a:solidFill>
                <a:latin typeface="+mn-lt"/>
                <a:ea typeface="+mn-ea"/>
                <a:cs typeface="+mn-cs"/>
              </a:rPr>
              <a:t> </a:t>
            </a:r>
            <a:r>
              <a:rPr lang="en-US" sz="1200" b="1" kern="1200" dirty="0" smtClean="0">
                <a:solidFill>
                  <a:schemeClr val="bg1"/>
                </a:solidFill>
                <a:latin typeface="+mn-lt"/>
                <a:ea typeface="+mn-ea"/>
                <a:cs typeface="+mn-cs"/>
              </a:rPr>
              <a:t>Loudness Analysis and Loudness Management Tools</a:t>
            </a:r>
          </a:p>
          <a:p>
            <a:pPr fontAlgn="auto">
              <a:spcBef>
                <a:spcPts val="0"/>
              </a:spcBef>
              <a:spcAft>
                <a:spcPts val="0"/>
              </a:spcAft>
              <a:defRPr/>
            </a:pPr>
            <a:r>
              <a:rPr lang="en-US" b="1" dirty="0" smtClean="0">
                <a:solidFill>
                  <a:srgbClr val="FF0000"/>
                </a:solidFill>
              </a:rPr>
              <a:t>[CLICK]</a:t>
            </a:r>
            <a:endParaRPr lang="en-US" sz="1200" b="1" kern="1200" dirty="0" smtClean="0">
              <a:solidFill>
                <a:schemeClr val="bg1"/>
              </a:solidFill>
              <a:latin typeface="+mn-lt"/>
              <a:ea typeface="+mn-ea"/>
              <a:cs typeface="+mn-cs"/>
            </a:endParaRPr>
          </a:p>
          <a:p>
            <a:pPr fontAlgn="auto">
              <a:spcBef>
                <a:spcPts val="0"/>
              </a:spcBef>
              <a:spcAft>
                <a:spcPts val="0"/>
              </a:spcAft>
              <a:defRPr/>
            </a:pPr>
            <a:endParaRPr lang="en-US" dirty="0" smtClean="0"/>
          </a:p>
          <a:p>
            <a:pPr fontAlgn="auto">
              <a:spcBef>
                <a:spcPts val="0"/>
              </a:spcBef>
              <a:spcAft>
                <a:spcPts val="0"/>
              </a:spcAft>
              <a:defRPr/>
            </a:pPr>
            <a:r>
              <a:rPr lang="en-US" sz="1400" b="1" dirty="0" smtClean="0"/>
              <a:t>File Conversion</a:t>
            </a:r>
            <a:endParaRPr lang="en-US" sz="1400" dirty="0" smtClean="0"/>
          </a:p>
          <a:p>
            <a:pPr fontAlgn="auto">
              <a:spcBef>
                <a:spcPts val="0"/>
              </a:spcBef>
              <a:spcAft>
                <a:spcPts val="0"/>
              </a:spcAft>
              <a:defRPr/>
            </a:pPr>
            <a:r>
              <a:rPr lang="en-US" dirty="0" smtClean="0"/>
              <a:t>Convert any PCM format at any bit-depth and sample rate. Translate DDP image sets.  Tools to integrate metadata through workflows are available.</a:t>
            </a:r>
            <a:r>
              <a:rPr lang="en-US" baseline="0" dirty="0" smtClean="0"/>
              <a:t>  Examples are: </a:t>
            </a:r>
            <a:r>
              <a:rPr lang="en-US" sz="1200" b="1" kern="1200" dirty="0" smtClean="0">
                <a:solidFill>
                  <a:schemeClr val="bg1"/>
                </a:solidFill>
                <a:latin typeface="+mn-lt"/>
                <a:ea typeface="+mn-ea"/>
                <a:cs typeface="+mn-cs"/>
              </a:rPr>
              <a:t>PCM File Converter, </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Multi-channel Down-mixing, </a:t>
            </a:r>
            <a:r>
              <a:rPr lang="en-US" sz="1200" b="1" kern="1200" dirty="0" smtClean="0">
                <a:solidFill>
                  <a:schemeClr val="bg1"/>
                </a:solidFill>
                <a:latin typeface="+mn-lt"/>
                <a:ea typeface="+mn-ea"/>
                <a:cs typeface="+mn-cs"/>
              </a:rPr>
              <a:t>DDP Conversion, Metadata Merging, Un-Seal</a:t>
            </a:r>
          </a:p>
          <a:p>
            <a:pPr fontAlgn="auto">
              <a:spcBef>
                <a:spcPts val="0"/>
              </a:spcBef>
              <a:spcAft>
                <a:spcPts val="0"/>
              </a:spcAft>
              <a:defRPr/>
            </a:pPr>
            <a:r>
              <a:rPr lang="en-US" b="1" dirty="0" smtClean="0">
                <a:solidFill>
                  <a:srgbClr val="FF0000"/>
                </a:solidFill>
              </a:rPr>
              <a:t>[CLICK]</a:t>
            </a:r>
          </a:p>
          <a:p>
            <a:pPr fontAlgn="auto">
              <a:spcBef>
                <a:spcPts val="0"/>
              </a:spcBef>
              <a:spcAft>
                <a:spcPts val="0"/>
              </a:spcAft>
              <a:defRPr/>
            </a:pPr>
            <a:endParaRPr lang="en-US" b="1" i="1" dirty="0" smtClean="0">
              <a:solidFill>
                <a:srgbClr val="FF0000"/>
              </a:solidFill>
            </a:endParaRPr>
          </a:p>
          <a:p>
            <a:pPr marL="342900" indent="-342900" fontAlgn="auto">
              <a:spcBef>
                <a:spcPct val="20000"/>
              </a:spcBef>
              <a:spcAft>
                <a:spcPts val="0"/>
              </a:spcAft>
              <a:buFont typeface="Wingdings" pitchFamily="2" charset="2"/>
              <a:buNone/>
              <a:defRPr/>
            </a:pPr>
            <a:r>
              <a:rPr lang="en-US" sz="1400" b="1" dirty="0" smtClean="0">
                <a:solidFill>
                  <a:schemeClr val="bg1"/>
                </a:solidFill>
              </a:rPr>
              <a:t>File Security:  </a:t>
            </a:r>
            <a:r>
              <a:rPr lang="en-US" dirty="0" smtClean="0">
                <a:solidFill>
                  <a:schemeClr val="bg1"/>
                </a:solidFill>
              </a:rPr>
              <a:t>FSC , MD5, SHA-1,</a:t>
            </a:r>
            <a:r>
              <a:rPr lang="en-US" baseline="0" dirty="0" smtClean="0">
                <a:solidFill>
                  <a:schemeClr val="bg1"/>
                </a:solidFill>
              </a:rPr>
              <a:t> </a:t>
            </a:r>
            <a:r>
              <a:rPr lang="en-US" dirty="0" smtClean="0">
                <a:solidFill>
                  <a:schemeClr val="bg1"/>
                </a:solidFill>
              </a:rPr>
              <a:t>and DDP integrity tools.  File correlation at the sample level or using CODEC psycho-acoustic models. </a:t>
            </a:r>
            <a:endParaRPr lang="en-US" b="0" dirty="0" smtClean="0">
              <a:solidFill>
                <a:schemeClr val="bg1"/>
              </a:solidFill>
            </a:endParaRPr>
          </a:p>
          <a:p>
            <a:pPr marL="285750" indent="-285750">
              <a:spcBef>
                <a:spcPct val="20000"/>
              </a:spcBef>
              <a:buFont typeface="Wingdings" pitchFamily="2" charset="2"/>
              <a:buNone/>
            </a:pPr>
            <a:r>
              <a:rPr lang="en-US" sz="1200" b="1" kern="1200" noProof="0" dirty="0" smtClean="0">
                <a:solidFill>
                  <a:schemeClr val="bg1"/>
                </a:solidFill>
                <a:latin typeface="+mn-lt"/>
                <a:ea typeface="+mn-ea"/>
                <a:cs typeface="+mn-cs"/>
              </a:rPr>
              <a:t>Includes:</a:t>
            </a:r>
            <a:r>
              <a:rPr lang="en-US" sz="1200" b="1" kern="1200" baseline="0" noProof="0" dirty="0" smtClean="0">
                <a:solidFill>
                  <a:schemeClr val="bg1"/>
                </a:solidFill>
                <a:latin typeface="+mn-lt"/>
                <a:ea typeface="+mn-ea"/>
                <a:cs typeface="+mn-cs"/>
              </a:rPr>
              <a:t> </a:t>
            </a:r>
            <a:r>
              <a:rPr lang="en-US" sz="1200" b="1" kern="1200" noProof="0" dirty="0" smtClean="0">
                <a:solidFill>
                  <a:schemeClr val="bg1"/>
                </a:solidFill>
                <a:latin typeface="+mn-lt"/>
                <a:ea typeface="+mn-ea"/>
                <a:cs typeface="+mn-cs"/>
              </a:rPr>
              <a:t>MD5 Generator / Checker, </a:t>
            </a:r>
            <a:r>
              <a:rPr kumimoji="0" lang="en-US" sz="1200" b="1" i="0" u="none" strike="noStrike" kern="1200" cap="none" spc="0" normalizeH="0" baseline="0" noProof="0" dirty="0" smtClean="0">
                <a:ln>
                  <a:noFill/>
                </a:ln>
                <a:solidFill>
                  <a:schemeClr val="bg1"/>
                </a:solidFill>
                <a:effectLst/>
                <a:uLnTx/>
                <a:uFillTx/>
                <a:latin typeface="+mn-lt"/>
                <a:ea typeface="+mn-ea"/>
                <a:cs typeface="+mn-cs"/>
              </a:rPr>
              <a:t>SHA-1, </a:t>
            </a:r>
            <a:r>
              <a:rPr lang="en-US" sz="1200" b="1" kern="1200" dirty="0" smtClean="0">
                <a:solidFill>
                  <a:schemeClr val="bg1"/>
                </a:solidFill>
                <a:latin typeface="+mn-lt"/>
                <a:ea typeface="+mn-ea"/>
                <a:cs typeface="+mn-cs"/>
              </a:rPr>
              <a:t>FSC Checker, and my favorite – the Psycho-Acoustic Correlator</a:t>
            </a:r>
          </a:p>
          <a:p>
            <a:pPr marL="342900" indent="-342900" fontAlgn="auto">
              <a:spcBef>
                <a:spcPct val="20000"/>
              </a:spcBef>
              <a:spcAft>
                <a:spcPts val="0"/>
              </a:spcAft>
              <a:defRPr/>
            </a:pPr>
            <a:endParaRPr lang="en-US" sz="1800" dirty="0" smtClean="0">
              <a:solidFill>
                <a:schemeClr val="bg1"/>
              </a:solidFill>
            </a:endParaRPr>
          </a:p>
          <a:p>
            <a:pPr marL="342900" indent="-342900" fontAlgn="auto">
              <a:spcBef>
                <a:spcPct val="20000"/>
              </a:spcBef>
              <a:spcAft>
                <a:spcPts val="0"/>
              </a:spcAft>
              <a:buFont typeface="Wingdings" pitchFamily="2" charset="2"/>
              <a:buNone/>
              <a:defRPr/>
            </a:pPr>
            <a:r>
              <a:rPr lang="en-US" sz="1400" b="1" dirty="0" smtClean="0">
                <a:solidFill>
                  <a:schemeClr val="bg1"/>
                </a:solidFill>
              </a:rPr>
              <a:t>Audio File Encoding</a:t>
            </a:r>
          </a:p>
          <a:p>
            <a:pPr marL="342900" indent="-342900" fontAlgn="auto">
              <a:spcBef>
                <a:spcPct val="20000"/>
              </a:spcBef>
              <a:spcAft>
                <a:spcPts val="0"/>
              </a:spcAft>
              <a:defRPr/>
            </a:pPr>
            <a:r>
              <a:rPr lang="en-US" dirty="0" smtClean="0">
                <a:solidFill>
                  <a:schemeClr val="bg1"/>
                </a:solidFill>
              </a:rPr>
              <a:t>A wide range of CODECs for creating derivatives and </a:t>
            </a:r>
            <a:r>
              <a:rPr lang="en-US" dirty="0" err="1" smtClean="0">
                <a:solidFill>
                  <a:schemeClr val="bg1"/>
                </a:solidFill>
              </a:rPr>
              <a:t>transcoding</a:t>
            </a:r>
            <a:r>
              <a:rPr lang="en-US" dirty="0" smtClean="0">
                <a:solidFill>
                  <a:schemeClr val="bg1"/>
                </a:solidFill>
              </a:rPr>
              <a:t> them to any format. </a:t>
            </a:r>
            <a:r>
              <a:rPr lang="en-US" sz="1050" b="1" kern="1200" noProof="0" dirty="0" smtClean="0">
                <a:solidFill>
                  <a:schemeClr val="bg1"/>
                </a:solidFill>
                <a:latin typeface="+mn-lt"/>
                <a:ea typeface="+mn-ea"/>
                <a:cs typeface="+mn-cs"/>
              </a:rPr>
              <a:t>MPEG Layer 2 / 3, </a:t>
            </a:r>
            <a:r>
              <a:rPr kumimoji="0" lang="en-US" sz="1050" b="1" i="0" u="none" strike="noStrike" kern="1200" cap="none" spc="0" normalizeH="0" baseline="0" noProof="0" dirty="0" smtClean="0">
                <a:ln>
                  <a:noFill/>
                </a:ln>
                <a:solidFill>
                  <a:schemeClr val="bg1"/>
                </a:solidFill>
                <a:effectLst/>
                <a:uLnTx/>
                <a:uFillTx/>
                <a:latin typeface="+mn-lt"/>
                <a:ea typeface="+mn-ea"/>
                <a:cs typeface="+mn-cs"/>
              </a:rPr>
              <a:t>AAC/ </a:t>
            </a:r>
            <a:r>
              <a:rPr kumimoji="0" lang="en-US" sz="1050" b="1" i="0" u="none" strike="noStrike" kern="1200" cap="none" spc="0" normalizeH="0" baseline="0" noProof="0" dirty="0" err="1" smtClean="0">
                <a:ln>
                  <a:noFill/>
                </a:ln>
                <a:solidFill>
                  <a:schemeClr val="bg1"/>
                </a:solidFill>
                <a:effectLst/>
                <a:uLnTx/>
                <a:uFillTx/>
                <a:latin typeface="+mn-lt"/>
                <a:ea typeface="+mn-ea"/>
                <a:cs typeface="+mn-cs"/>
              </a:rPr>
              <a:t>aac</a:t>
            </a:r>
            <a:r>
              <a:rPr kumimoji="0" lang="en-US" sz="1050" b="1" i="0" u="none" strike="noStrike" kern="1200" cap="none" spc="0" normalizeH="0" baseline="0" noProof="0" dirty="0" smtClean="0">
                <a:ln>
                  <a:noFill/>
                </a:ln>
                <a:solidFill>
                  <a:schemeClr val="bg1"/>
                </a:solidFill>
                <a:effectLst/>
                <a:uLnTx/>
                <a:uFillTx/>
                <a:latin typeface="+mn-lt"/>
                <a:ea typeface="+mn-ea"/>
                <a:cs typeface="+mn-cs"/>
              </a:rPr>
              <a:t> Plus, </a:t>
            </a:r>
            <a:r>
              <a:rPr lang="en-US" sz="1050" b="1" kern="1200" dirty="0" smtClean="0">
                <a:solidFill>
                  <a:schemeClr val="bg1"/>
                </a:solidFill>
                <a:latin typeface="+mn-lt"/>
                <a:ea typeface="+mn-ea"/>
                <a:cs typeface="+mn-cs"/>
              </a:rPr>
              <a:t>WMA / WMA 9 Pro, FLAC, MLP, Dolby Digital,</a:t>
            </a:r>
            <a:r>
              <a:rPr lang="en-US" sz="1050" b="1" kern="1200" baseline="0" dirty="0" smtClean="0">
                <a:solidFill>
                  <a:schemeClr val="bg1"/>
                </a:solidFill>
                <a:latin typeface="+mn-lt"/>
                <a:ea typeface="+mn-ea"/>
                <a:cs typeface="+mn-cs"/>
              </a:rPr>
              <a:t> and </a:t>
            </a:r>
            <a:r>
              <a:rPr lang="en-US" sz="1050" b="1" kern="1200" dirty="0" smtClean="0">
                <a:solidFill>
                  <a:schemeClr val="bg1"/>
                </a:solidFill>
                <a:latin typeface="+mn-lt"/>
                <a:ea typeface="+mn-ea"/>
                <a:cs typeface="+mn-cs"/>
              </a:rPr>
              <a:t>DTS</a:t>
            </a:r>
          </a:p>
          <a:p>
            <a:pPr marL="342900" indent="-342900" fontAlgn="auto">
              <a:spcBef>
                <a:spcPct val="20000"/>
              </a:spcBef>
              <a:spcAft>
                <a:spcPts val="0"/>
              </a:spcAft>
              <a:buFont typeface="Wingdings" pitchFamily="2" charset="2"/>
              <a:buNone/>
              <a:defRPr/>
            </a:pPr>
            <a:r>
              <a:rPr lang="en-US" sz="1400" b="1" dirty="0" smtClean="0">
                <a:solidFill>
                  <a:srgbClr val="FF0000"/>
                </a:solidFill>
              </a:rPr>
              <a:t>[CLICK]</a:t>
            </a:r>
          </a:p>
          <a:p>
            <a:pPr marL="342900" indent="-342900" fontAlgn="auto">
              <a:spcBef>
                <a:spcPct val="20000"/>
              </a:spcBef>
              <a:spcAft>
                <a:spcPts val="0"/>
              </a:spcAft>
              <a:buFont typeface="Wingdings" pitchFamily="2" charset="2"/>
              <a:buNone/>
              <a:defRPr/>
            </a:pPr>
            <a:endParaRPr lang="en-US" sz="1400" b="1" dirty="0" smtClean="0">
              <a:solidFill>
                <a:schemeClr val="bg1"/>
              </a:solidFill>
            </a:endParaRPr>
          </a:p>
          <a:p>
            <a:pPr marL="342900" indent="-342900" fontAlgn="auto">
              <a:spcBef>
                <a:spcPct val="20000"/>
              </a:spcBef>
              <a:spcAft>
                <a:spcPts val="0"/>
              </a:spcAft>
              <a:buFont typeface="Wingdings" pitchFamily="2" charset="2"/>
              <a:buNone/>
              <a:defRPr/>
            </a:pPr>
            <a:r>
              <a:rPr lang="en-US" sz="1600" b="1" dirty="0" smtClean="0">
                <a:solidFill>
                  <a:schemeClr val="bg1"/>
                </a:solidFill>
              </a:rPr>
              <a:t>Tools</a:t>
            </a:r>
            <a:endParaRPr lang="en-US" sz="1600" dirty="0" smtClean="0">
              <a:solidFill>
                <a:schemeClr val="bg1"/>
              </a:solidFill>
            </a:endParaRPr>
          </a:p>
          <a:p>
            <a:pPr marL="342900" indent="-342900" fontAlgn="auto">
              <a:spcBef>
                <a:spcPct val="20000"/>
              </a:spcBef>
              <a:spcAft>
                <a:spcPts val="0"/>
              </a:spcAft>
              <a:defRPr/>
            </a:pPr>
            <a:r>
              <a:rPr lang="en-US" dirty="0" smtClean="0">
                <a:solidFill>
                  <a:schemeClr val="bg1"/>
                </a:solidFill>
              </a:rPr>
              <a:t>A complete set of logic tools for automated conditional branching driven by metadata or quality analysis. Integrates 3</a:t>
            </a:r>
            <a:r>
              <a:rPr lang="en-US" baseline="30000" dirty="0" smtClean="0">
                <a:solidFill>
                  <a:schemeClr val="bg1"/>
                </a:solidFill>
              </a:rPr>
              <a:t>rd</a:t>
            </a:r>
            <a:r>
              <a:rPr lang="en-US" dirty="0" smtClean="0">
                <a:solidFill>
                  <a:schemeClr val="bg1"/>
                </a:solidFill>
              </a:rPr>
              <a:t> party applications</a:t>
            </a:r>
            <a:r>
              <a:rPr lang="en-US" baseline="0" dirty="0" smtClean="0">
                <a:solidFill>
                  <a:schemeClr val="bg1"/>
                </a:solidFill>
              </a:rPr>
              <a:t> </a:t>
            </a:r>
            <a:r>
              <a:rPr lang="en-US" dirty="0" smtClean="0">
                <a:solidFill>
                  <a:schemeClr val="bg1"/>
                </a:solidFill>
              </a:rPr>
              <a:t>and scripts.  Includes </a:t>
            </a:r>
            <a:r>
              <a:rPr lang="en-US" sz="1000" b="1" kern="1200" noProof="0" dirty="0" smtClean="0">
                <a:solidFill>
                  <a:schemeClr val="bg1"/>
                </a:solidFill>
                <a:latin typeface="+mn-lt"/>
                <a:ea typeface="+mn-ea"/>
                <a:cs typeface="+mn-cs"/>
              </a:rPr>
              <a:t>Decider, </a:t>
            </a:r>
            <a:r>
              <a:rPr kumimoji="0" lang="en-US" sz="1000" b="1" i="0" u="none" strike="noStrike" kern="1200" cap="none" spc="0" normalizeH="0" baseline="0" noProof="0" dirty="0" smtClean="0">
                <a:ln>
                  <a:noFill/>
                </a:ln>
                <a:solidFill>
                  <a:schemeClr val="bg1"/>
                </a:solidFill>
                <a:effectLst/>
                <a:uLnTx/>
                <a:uFillTx/>
                <a:latin typeface="+mn-lt"/>
                <a:ea typeface="+mn-ea"/>
                <a:cs typeface="+mn-cs"/>
              </a:rPr>
              <a:t>Start / End Folders, </a:t>
            </a:r>
            <a:r>
              <a:rPr lang="en-US" sz="1000" b="1" kern="1200" dirty="0" smtClean="0">
                <a:solidFill>
                  <a:schemeClr val="bg1"/>
                </a:solidFill>
                <a:latin typeface="+mn-lt"/>
                <a:ea typeface="+mn-ea"/>
                <a:cs typeface="+mn-cs"/>
              </a:rPr>
              <a:t>Nodes, Switch, and the Rule Editor</a:t>
            </a:r>
          </a:p>
          <a:p>
            <a:pPr fontAlgn="auto">
              <a:spcBef>
                <a:spcPts val="0"/>
              </a:spcBef>
              <a:spcAft>
                <a:spcPts val="0"/>
              </a:spcAft>
              <a:defRPr/>
            </a:pPr>
            <a:r>
              <a:rPr lang="en-US" dirty="0" smtClean="0">
                <a:solidFill>
                  <a:schemeClr val="bg1"/>
                </a:solidFill>
              </a:rPr>
              <a:t> </a:t>
            </a:r>
            <a:r>
              <a:rPr lang="en-US" b="1" dirty="0" smtClean="0">
                <a:solidFill>
                  <a:srgbClr val="FF0000"/>
                </a:solidFill>
              </a:rPr>
              <a:t>[CLICK]</a:t>
            </a:r>
            <a:endParaRPr lang="en-US" i="1" dirty="0" smtClean="0"/>
          </a:p>
        </p:txBody>
      </p:sp>
      <p:sp>
        <p:nvSpPr>
          <p:cNvPr id="71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4DF74F-F5F7-47A7-BF88-D9A10B6B74E9}" type="slidenum">
              <a:rPr lang="en-CA"/>
              <a:pPr fontAlgn="base">
                <a:spcBef>
                  <a:spcPct val="0"/>
                </a:spcBef>
                <a:spcAft>
                  <a:spcPct val="0"/>
                </a:spcAft>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Dobbin Job Manager facilitates real-time monitoring of each job progress. </a:t>
            </a:r>
            <a:r>
              <a:rPr lang="en-US" b="1" smtClean="0">
                <a:solidFill>
                  <a:srgbClr val="FF0000"/>
                </a:solidFill>
              </a:rPr>
              <a:t>[CLICK]</a:t>
            </a:r>
          </a:p>
          <a:p>
            <a:pPr>
              <a:spcBef>
                <a:spcPct val="0"/>
              </a:spcBef>
            </a:pPr>
            <a:endParaRPr lang="en-US" smtClean="0"/>
          </a:p>
          <a:p>
            <a:pPr>
              <a:spcBef>
                <a:spcPct val="0"/>
              </a:spcBef>
            </a:pPr>
            <a:r>
              <a:rPr lang="en-US" smtClean="0"/>
              <a:t>It allows you to re-prioritize the job queue on-the-fly. and includes provides accurate job estimates  </a:t>
            </a:r>
            <a:r>
              <a:rPr lang="en-US" b="1" smtClean="0">
                <a:solidFill>
                  <a:srgbClr val="FF0000"/>
                </a:solidFill>
              </a:rPr>
              <a:t>[CLICK]</a:t>
            </a:r>
          </a:p>
          <a:p>
            <a:pPr>
              <a:spcBef>
                <a:spcPct val="0"/>
              </a:spcBef>
            </a:pPr>
            <a:endParaRPr lang="en-US" smtClean="0"/>
          </a:p>
          <a:p>
            <a:pPr>
              <a:spcBef>
                <a:spcPct val="0"/>
              </a:spcBef>
            </a:pPr>
            <a:r>
              <a:rPr lang="en-US" smtClean="0"/>
              <a:t>Jobs can be sorted or filtered by any criteria.   </a:t>
            </a:r>
            <a:r>
              <a:rPr lang="en-US" b="1" smtClean="0">
                <a:solidFill>
                  <a:srgbClr val="FF0000"/>
                </a:solidFill>
              </a:rPr>
              <a:t>[CLICK]</a:t>
            </a:r>
            <a:endParaRPr lang="en-US" smtClean="0"/>
          </a:p>
          <a:p>
            <a:pPr>
              <a:spcBef>
                <a:spcPct val="0"/>
              </a:spcBef>
            </a:pPr>
            <a:endParaRPr lang="en-US" smtClean="0"/>
          </a:p>
          <a:p>
            <a:pPr>
              <a:spcBef>
                <a:spcPct val="0"/>
              </a:spcBef>
            </a:pPr>
            <a:r>
              <a:rPr lang="en-US" smtClean="0"/>
              <a:t>Job Manager logs and timestamps all workflow processes. </a:t>
            </a:r>
            <a:r>
              <a:rPr lang="en-US" b="1" smtClean="0">
                <a:solidFill>
                  <a:srgbClr val="FF0000"/>
                </a:solidFill>
              </a:rPr>
              <a:t>[CLICK]</a:t>
            </a:r>
          </a:p>
          <a:p>
            <a:pPr>
              <a:spcBef>
                <a:spcPct val="0"/>
              </a:spcBef>
            </a:pPr>
            <a:endParaRPr lang="en-US" b="1" i="1" smtClean="0">
              <a:solidFill>
                <a:srgbClr val="FF0000"/>
              </a:solidFill>
            </a:endParaRPr>
          </a:p>
          <a:p>
            <a:pPr>
              <a:spcBef>
                <a:spcPct val="0"/>
              </a:spcBef>
            </a:pPr>
            <a:r>
              <a:rPr lang="en-US" smtClean="0"/>
              <a:t>Cube-Workflow users benefit from a bi-directional messaging system for complete on-line updates. </a:t>
            </a:r>
            <a:r>
              <a:rPr lang="en-US" b="1" smtClean="0">
                <a:solidFill>
                  <a:srgbClr val="FF0000"/>
                </a:solidFill>
              </a:rPr>
              <a:t>[CLICK]</a:t>
            </a:r>
            <a:endParaRPr lang="en-US" i="1" smtClean="0"/>
          </a:p>
        </p:txBody>
      </p:sp>
      <p:sp>
        <p:nvSpPr>
          <p:cNvPr id="72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6B0364-7403-46F4-88B1-3C5D5D011239}" type="slidenum">
              <a:rPr lang="en-CA"/>
              <a:pPr fontAlgn="base">
                <a:spcBef>
                  <a:spcPct val="0"/>
                </a:spcBef>
                <a:spcAft>
                  <a:spcPct val="0"/>
                </a:spcAft>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exactly is Dobbin? We’ll explore that along with how Dobbin fits in our software suite.</a:t>
            </a:r>
            <a:endParaRPr lang="en-CA" dirty="0"/>
          </a:p>
        </p:txBody>
      </p:sp>
      <p:sp>
        <p:nvSpPr>
          <p:cNvPr id="4" name="Slide Number Placeholder 3"/>
          <p:cNvSpPr>
            <a:spLocks noGrp="1"/>
          </p:cNvSpPr>
          <p:nvPr>
            <p:ph type="sldNum" sz="quarter" idx="10"/>
          </p:nvPr>
        </p:nvSpPr>
        <p:spPr/>
        <p:txBody>
          <a:bodyPr/>
          <a:lstStyle/>
          <a:p>
            <a:pPr>
              <a:defRPr/>
            </a:pPr>
            <a:fld id="{D6FE37B7-D2E1-4B42-AF3C-DB737806D13E}"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Complete reporting with drill-down capability and integrated waveform displays. </a:t>
            </a:r>
            <a:r>
              <a:rPr lang="en-US" b="1" smtClean="0">
                <a:solidFill>
                  <a:srgbClr val="FF0000"/>
                </a:solidFill>
              </a:rPr>
              <a:t>[CLICK]</a:t>
            </a:r>
          </a:p>
          <a:p>
            <a:pPr>
              <a:spcBef>
                <a:spcPct val="0"/>
              </a:spcBef>
            </a:pPr>
            <a:endParaRPr lang="en-US" smtClean="0"/>
          </a:p>
          <a:p>
            <a:pPr>
              <a:spcBef>
                <a:spcPct val="0"/>
              </a:spcBef>
            </a:pPr>
            <a:r>
              <a:rPr lang="en-US" smtClean="0"/>
              <a:t>Sorting and intelligent filtering of all events.  Events displayed on graphical timeline along with audio image. </a:t>
            </a:r>
            <a:r>
              <a:rPr lang="en-US" b="1" smtClean="0">
                <a:solidFill>
                  <a:srgbClr val="FF0000"/>
                </a:solidFill>
              </a:rPr>
              <a:t>[CLICK] </a:t>
            </a:r>
          </a:p>
          <a:p>
            <a:pPr>
              <a:spcBef>
                <a:spcPct val="0"/>
              </a:spcBef>
            </a:pPr>
            <a:endParaRPr lang="en-US" smtClean="0"/>
          </a:p>
          <a:p>
            <a:pPr>
              <a:spcBef>
                <a:spcPct val="0"/>
              </a:spcBef>
            </a:pPr>
            <a:r>
              <a:rPr lang="en-US" smtClean="0"/>
              <a:t>Uses web technologies – available at any connected PC.  Exchanging </a:t>
            </a:r>
            <a:r>
              <a:rPr lang="en-US" i="1" smtClean="0"/>
              <a:t>process service information</a:t>
            </a:r>
            <a:r>
              <a:rPr lang="en-US" smtClean="0"/>
              <a:t> with other Cube-Tec products. </a:t>
            </a:r>
            <a:r>
              <a:rPr lang="en-US" b="1" smtClean="0">
                <a:solidFill>
                  <a:srgbClr val="FF0000"/>
                </a:solidFill>
              </a:rPr>
              <a:t>[CLICK]</a:t>
            </a:r>
            <a:endParaRPr lang="en-US" i="1" smtClean="0"/>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C1E1E3-D8EB-4125-B663-7809644832FD}" type="slidenum">
              <a:rPr lang="en-CA"/>
              <a:pPr fontAlgn="base">
                <a:spcBef>
                  <a:spcPct val="0"/>
                </a:spcBef>
                <a:spcAft>
                  <a:spcPct val="0"/>
                </a:spcAft>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Launch the BWF player from your web-page with integrated event list and waveform graphical display. </a:t>
            </a:r>
            <a:r>
              <a:rPr lang="en-US" b="1" smtClean="0">
                <a:solidFill>
                  <a:srgbClr val="FF0000"/>
                </a:solidFill>
              </a:rPr>
              <a:t>[CLICK]</a:t>
            </a:r>
          </a:p>
          <a:p>
            <a:pPr>
              <a:spcBef>
                <a:spcPct val="0"/>
              </a:spcBef>
            </a:pPr>
            <a:endParaRPr lang="en-US" smtClean="0"/>
          </a:p>
          <a:p>
            <a:pPr>
              <a:spcBef>
                <a:spcPct val="0"/>
              </a:spcBef>
            </a:pPr>
            <a:r>
              <a:rPr lang="en-US" smtClean="0"/>
              <a:t>Built in sample rate converter to audio playback on any computers sound card. </a:t>
            </a:r>
            <a:r>
              <a:rPr lang="en-US" b="1" smtClean="0">
                <a:solidFill>
                  <a:srgbClr val="FF0000"/>
                </a:solidFill>
              </a:rPr>
              <a:t>[CLICK]</a:t>
            </a:r>
          </a:p>
          <a:p>
            <a:pPr>
              <a:spcBef>
                <a:spcPct val="0"/>
              </a:spcBef>
            </a:pPr>
            <a:endParaRPr lang="en-US" smtClean="0"/>
          </a:p>
          <a:p>
            <a:pPr>
              <a:spcBef>
                <a:spcPct val="0"/>
              </a:spcBef>
            </a:pPr>
            <a:r>
              <a:rPr lang="en-US" smtClean="0"/>
              <a:t>The event list area can re-populate with any event-type and each item can be used to locate with pre-roll. </a:t>
            </a:r>
            <a:r>
              <a:rPr lang="en-US" b="1" smtClean="0">
                <a:solidFill>
                  <a:srgbClr val="FF0000"/>
                </a:solidFill>
              </a:rPr>
              <a:t>[CLICK]</a:t>
            </a:r>
            <a:endParaRPr lang="en-US" i="1" smtClean="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E5B5FB-9ADE-4938-96A5-EA6B5F995458}" type="slidenum">
              <a:rPr lang="en-CA"/>
              <a:pPr fontAlgn="base">
                <a:spcBef>
                  <a:spcPct val="0"/>
                </a:spcBef>
                <a:spcAft>
                  <a:spcPct val="0"/>
                </a:spcAft>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XML reports are styled using XSLT.  Templates are provided for viewing and printing. </a:t>
            </a:r>
            <a:r>
              <a:rPr lang="en-US" b="1" smtClean="0">
                <a:solidFill>
                  <a:srgbClr val="FF0000"/>
                </a:solidFill>
              </a:rPr>
              <a:t>[CLICK]</a:t>
            </a:r>
          </a:p>
          <a:p>
            <a:pPr>
              <a:spcBef>
                <a:spcPct val="0"/>
              </a:spcBef>
            </a:pPr>
            <a:endParaRPr lang="en-US" smtClean="0"/>
          </a:p>
          <a:p>
            <a:pPr>
              <a:spcBef>
                <a:spcPct val="0"/>
              </a:spcBef>
            </a:pPr>
            <a:r>
              <a:rPr lang="en-US" smtClean="0"/>
              <a:t>Easily customizable by any web developer.  This can include connections to external data sources. </a:t>
            </a:r>
            <a:r>
              <a:rPr lang="en-US" b="1" smtClean="0">
                <a:solidFill>
                  <a:srgbClr val="FF0000"/>
                </a:solidFill>
              </a:rPr>
              <a:t>[CLICK]</a:t>
            </a:r>
          </a:p>
          <a:p>
            <a:pPr>
              <a:spcBef>
                <a:spcPct val="0"/>
              </a:spcBef>
            </a:pPr>
            <a:endParaRPr lang="en-US" smtClean="0"/>
          </a:p>
          <a:p>
            <a:pPr>
              <a:spcBef>
                <a:spcPct val="0"/>
              </a:spcBef>
            </a:pPr>
            <a:r>
              <a:rPr lang="en-US" smtClean="0"/>
              <a:t>Can be stored as intranet resource for archive group stakeholders. </a:t>
            </a:r>
            <a:r>
              <a:rPr lang="en-US" b="1" smtClean="0">
                <a:solidFill>
                  <a:srgbClr val="FF0000"/>
                </a:solidFill>
              </a:rPr>
              <a:t>[CLICK]</a:t>
            </a:r>
            <a:endParaRPr lang="en-US" i="1" smtClean="0"/>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927752-EEDC-4C65-AF6B-04F8146DFA92}" type="slidenum">
              <a:rPr lang="en-CA"/>
              <a:pPr fontAlgn="base">
                <a:spcBef>
                  <a:spcPct val="0"/>
                </a:spcBef>
                <a:spcAft>
                  <a:spcPct val="0"/>
                </a:spcAft>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The final software component of Dobbin is the Rule Editor. </a:t>
            </a:r>
            <a:r>
              <a:rPr lang="en-US" b="1" smtClean="0">
                <a:solidFill>
                  <a:srgbClr val="FF0000"/>
                </a:solidFill>
              </a:rPr>
              <a:t>[CLICK]</a:t>
            </a:r>
            <a:endParaRPr lang="en-CA" smtClean="0"/>
          </a:p>
          <a:p>
            <a:pPr>
              <a:spcBef>
                <a:spcPct val="0"/>
              </a:spcBef>
            </a:pPr>
            <a:endParaRPr lang="en-CA" smtClean="0"/>
          </a:p>
          <a:p>
            <a:pPr>
              <a:spcBef>
                <a:spcPct val="0"/>
              </a:spcBef>
            </a:pPr>
            <a:r>
              <a:rPr lang="en-CA" smtClean="0"/>
              <a:t>The Rule Editor is a utility for creating rules used by modules that perform workflow decisions – Example: </a:t>
            </a:r>
            <a:r>
              <a:rPr lang="en-CA" i="1" smtClean="0"/>
              <a:t>Decider. </a:t>
            </a:r>
            <a:r>
              <a:rPr lang="en-US" b="1" smtClean="0">
                <a:solidFill>
                  <a:srgbClr val="FF0000"/>
                </a:solidFill>
              </a:rPr>
              <a:t>[CLICK]</a:t>
            </a:r>
          </a:p>
          <a:p>
            <a:pPr>
              <a:spcBef>
                <a:spcPct val="0"/>
              </a:spcBef>
            </a:pPr>
            <a:endParaRPr lang="en-CA" i="1" smtClean="0"/>
          </a:p>
          <a:p>
            <a:pPr>
              <a:spcBef>
                <a:spcPct val="0"/>
              </a:spcBef>
            </a:pPr>
            <a:r>
              <a:rPr lang="en-CA" smtClean="0"/>
              <a:t>These rules are loaded and stored into a module from </a:t>
            </a:r>
            <a:r>
              <a:rPr lang="en-CA" i="1" smtClean="0"/>
              <a:t>Job Designer. </a:t>
            </a:r>
            <a:r>
              <a:rPr lang="en-US" b="1" smtClean="0">
                <a:solidFill>
                  <a:srgbClr val="FF0000"/>
                </a:solidFill>
              </a:rPr>
              <a:t>[CLICK]</a:t>
            </a:r>
          </a:p>
          <a:p>
            <a:pPr>
              <a:spcBef>
                <a:spcPct val="0"/>
              </a:spcBef>
            </a:pPr>
            <a:endParaRPr lang="en-CA" smtClean="0"/>
          </a:p>
          <a:p>
            <a:pPr>
              <a:spcBef>
                <a:spcPct val="0"/>
              </a:spcBef>
            </a:pPr>
            <a:r>
              <a:rPr lang="en-CA" smtClean="0"/>
              <a:t>The </a:t>
            </a:r>
            <a:r>
              <a:rPr lang="en-CA" i="1" smtClean="0"/>
              <a:t>Rule Editor  </a:t>
            </a:r>
            <a:r>
              <a:rPr lang="en-CA" smtClean="0"/>
              <a:t>interface is called the </a:t>
            </a:r>
            <a:r>
              <a:rPr lang="en-CA" i="1" smtClean="0"/>
              <a:t>Workbench</a:t>
            </a:r>
            <a:r>
              <a:rPr lang="en-CA" smtClean="0"/>
              <a:t>.  Here, you traverse the various schemas and use simple drag-and-drop techniques to define the elements and rule logic. </a:t>
            </a:r>
            <a:r>
              <a:rPr lang="en-US" b="1" smtClean="0">
                <a:solidFill>
                  <a:srgbClr val="FF0000"/>
                </a:solidFill>
              </a:rPr>
              <a:t>[CLICK]</a:t>
            </a:r>
            <a:endParaRPr lang="en-CA"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48164A-2B4C-4729-BEC4-5DA649D3E3D3}" type="slidenum">
              <a:rPr lang="en-CA"/>
              <a:pPr fontAlgn="base">
                <a:spcBef>
                  <a:spcPct val="0"/>
                </a:spcBef>
                <a:spcAft>
                  <a:spcPct val="0"/>
                </a:spcAft>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Basic Demo…</a:t>
            </a:r>
          </a:p>
          <a:p>
            <a:pPr>
              <a:spcBef>
                <a:spcPct val="0"/>
              </a:spcBef>
            </a:pPr>
            <a:endParaRPr lang="en-US" b="1" dirty="0" smtClean="0"/>
          </a:p>
          <a:p>
            <a:pPr>
              <a:spcBef>
                <a:spcPct val="0"/>
              </a:spcBef>
            </a:pPr>
            <a:r>
              <a:rPr lang="en-US" b="1" dirty="0" smtClean="0"/>
              <a:t>The work area is similar to a flow chart application like VISIO. Workflows using audio files or metadata, start and end in folders.  [CLICK]</a:t>
            </a:r>
          </a:p>
          <a:p>
            <a:pPr>
              <a:spcBef>
                <a:spcPct val="0"/>
              </a:spcBef>
            </a:pPr>
            <a:endParaRPr lang="en-US" b="1" dirty="0" smtClean="0"/>
          </a:p>
          <a:p>
            <a:pPr>
              <a:spcBef>
                <a:spcPct val="0"/>
              </a:spcBef>
            </a:pPr>
            <a:r>
              <a:rPr lang="en-US" b="1" dirty="0" smtClean="0"/>
              <a:t>Elements are dragged from the left hand side to the grid./work-area.  In this case we are going to encode some BWF files as mp3’s.  [CLICK]</a:t>
            </a:r>
          </a:p>
          <a:p>
            <a:pPr>
              <a:spcBef>
                <a:spcPct val="0"/>
              </a:spcBef>
            </a:pPr>
            <a:endParaRPr lang="en-US" b="1" dirty="0" smtClean="0"/>
          </a:p>
          <a:p>
            <a:pPr>
              <a:spcBef>
                <a:spcPct val="0"/>
              </a:spcBef>
            </a:pPr>
            <a:r>
              <a:rPr lang="en-US" b="1" dirty="0" smtClean="0"/>
              <a:t>The IN folder is where the BWF files reside.  The folder OUT pin is connected to the ENCODER IN pin. [CLICK] </a:t>
            </a:r>
          </a:p>
          <a:p>
            <a:pPr>
              <a:spcBef>
                <a:spcPct val="0"/>
              </a:spcBef>
            </a:pPr>
            <a:endParaRPr lang="en-US" b="1" dirty="0" smtClean="0"/>
          </a:p>
          <a:p>
            <a:pPr>
              <a:spcBef>
                <a:spcPct val="0"/>
              </a:spcBef>
            </a:pPr>
            <a:r>
              <a:rPr lang="en-US" b="1" dirty="0" smtClean="0"/>
              <a:t>Then the OUT pin of the ENCODER is connected to the IN pin of the END folder. [CLICK]</a:t>
            </a:r>
          </a:p>
          <a:p>
            <a:pPr>
              <a:spcBef>
                <a:spcPct val="0"/>
              </a:spcBef>
            </a:pPr>
            <a:endParaRPr lang="en-US" b="1" dirty="0" smtClean="0"/>
          </a:p>
          <a:p>
            <a:pPr>
              <a:spcBef>
                <a:spcPct val="0"/>
              </a:spcBef>
            </a:pPr>
            <a:r>
              <a:rPr lang="en-US" b="1" dirty="0" smtClean="0"/>
              <a:t>Once the connections are made, then we set properties of each element.  For example, the paths of the folder element are set - and here we see the possibilities with the mp3 encoder. [CLICK]</a:t>
            </a:r>
          </a:p>
          <a:p>
            <a:pPr>
              <a:spcBef>
                <a:spcPct val="0"/>
              </a:spcBef>
            </a:pPr>
            <a:endParaRPr lang="en-US" b="1" dirty="0" smtClean="0"/>
          </a:p>
          <a:p>
            <a:pPr>
              <a:spcBef>
                <a:spcPct val="0"/>
              </a:spcBef>
            </a:pPr>
            <a:r>
              <a:rPr lang="en-US" b="1" dirty="0" smtClean="0"/>
              <a:t>Once the properties are set, we can test the workflow with a logic test and either run the job or create a template for future or similar jobs.  This is performed through the Job Manager window. [CLICK] </a:t>
            </a:r>
          </a:p>
          <a:p>
            <a:pPr>
              <a:spcBef>
                <a:spcPct val="0"/>
              </a:spcBef>
            </a:pPr>
            <a:endParaRPr lang="en-US" b="1" dirty="0" smtClean="0"/>
          </a:p>
          <a:p>
            <a:pPr>
              <a:spcBef>
                <a:spcPct val="0"/>
              </a:spcBef>
            </a:pPr>
            <a:r>
              <a:rPr lang="en-US" b="1" dirty="0" smtClean="0"/>
              <a:t>When processing many jobs, it’s important to be able to set the job priority . . [CLICK] </a:t>
            </a:r>
          </a:p>
          <a:p>
            <a:pPr>
              <a:spcBef>
                <a:spcPct val="0"/>
              </a:spcBef>
            </a:pPr>
            <a:endParaRPr lang="en-US" b="1" dirty="0" smtClean="0"/>
          </a:p>
          <a:p>
            <a:pPr>
              <a:spcBef>
                <a:spcPct val="0"/>
              </a:spcBef>
            </a:pPr>
            <a:r>
              <a:rPr lang="en-US" b="1" dirty="0" smtClean="0"/>
              <a:t>It’s also possible to have jobs run automatically based on monitoring the INPUT folder.  For example, when new BWF files are moved into the INPUT folder, the defined job of creating mp3 derivatives will run automatically. </a:t>
            </a:r>
          </a:p>
          <a:p>
            <a:pPr>
              <a:spcBef>
                <a:spcPct val="0"/>
              </a:spcBef>
            </a:pPr>
            <a:endParaRPr lang="en-US" b="1" dirty="0" smtClean="0"/>
          </a:p>
          <a:p>
            <a:pPr>
              <a:spcBef>
                <a:spcPct val="0"/>
              </a:spcBef>
            </a:pPr>
            <a:r>
              <a:rPr lang="en-US" b="1" dirty="0" smtClean="0"/>
              <a:t>When you’re ready - press OK and the JOB runs. [CLICK] </a:t>
            </a:r>
          </a:p>
          <a:p>
            <a:pPr>
              <a:spcBef>
                <a:spcPct val="0"/>
              </a:spcBef>
            </a:pPr>
            <a:endParaRPr lang="en-US" b="1" dirty="0"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ED34FC2-F31A-438F-93A8-D6C43AFA92E8}" type="slidenum">
              <a:rPr lang="en-CA"/>
              <a:pPr fontAlgn="base">
                <a:spcBef>
                  <a:spcPct val="0"/>
                </a:spcBef>
                <a:spcAft>
                  <a:spcPct val="0"/>
                </a:spcAft>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We’re going to consider a workflow where we combine all the efficiencies we discussed and take material from multiple parallel ingest streams, create a preservation master move it to a repository, create derivatives for both intranet and internet access and perform quality and integrity tests throughout. </a:t>
            </a:r>
            <a:r>
              <a:rPr lang="en-US" b="1" smtClean="0"/>
              <a:t>[CLICK]</a:t>
            </a:r>
          </a:p>
          <a:p>
            <a:pPr>
              <a:spcBef>
                <a:spcPct val="0"/>
              </a:spcBef>
            </a:pPr>
            <a:endParaRPr lang="en-US" smtClean="0"/>
          </a:p>
          <a:p>
            <a:pPr>
              <a:spcBef>
                <a:spcPct val="0"/>
              </a:spcBef>
            </a:pPr>
            <a:r>
              <a:rPr lang="en-US" smtClean="0"/>
              <a:t>In this workflow, we’re going to simplify some processes and have a single START folder.  It’s often advantageous to create multiple START folders that are optimized for specific ingest streams – we’ll forgo that for brevity. </a:t>
            </a:r>
            <a:r>
              <a:rPr lang="en-US" b="1" smtClean="0"/>
              <a:t>[CLICK]</a:t>
            </a:r>
            <a:endParaRPr lang="en-US" smtClean="0"/>
          </a:p>
          <a:p>
            <a:pPr>
              <a:spcBef>
                <a:spcPct val="0"/>
              </a:spcBef>
            </a:pPr>
            <a:endParaRPr lang="en-US" smtClean="0"/>
          </a:p>
          <a:p>
            <a:pPr>
              <a:spcBef>
                <a:spcPct val="0"/>
              </a:spcBef>
            </a:pPr>
            <a:r>
              <a:rPr lang="en-US" smtClean="0"/>
              <a:t>Our first set of streams is from a 4 machine QUADRIGA system using Tascam cassettes. </a:t>
            </a:r>
            <a:r>
              <a:rPr lang="en-US" b="1" smtClean="0"/>
              <a:t>[CLICK]</a:t>
            </a:r>
          </a:p>
          <a:p>
            <a:pPr>
              <a:spcBef>
                <a:spcPct val="0"/>
              </a:spcBef>
            </a:pPr>
            <a:endParaRPr lang="en-US" smtClean="0"/>
          </a:p>
          <a:p>
            <a:pPr>
              <a:spcBef>
                <a:spcPct val="0"/>
              </a:spcBef>
            </a:pPr>
            <a:r>
              <a:rPr lang="en-US" smtClean="0"/>
              <a:t>Our seconds set of  files are dervided from the Cube-Tec CD Inspector – a specialized version of QUADRIGA, specifically for capturing from CD’s using large CD jukeboxes. </a:t>
            </a:r>
            <a:r>
              <a:rPr lang="en-US" b="1" smtClean="0"/>
              <a:t>[CLICK]</a:t>
            </a:r>
            <a:endParaRPr lang="en-US" smtClean="0"/>
          </a:p>
          <a:p>
            <a:pPr>
              <a:spcBef>
                <a:spcPct val="0"/>
              </a:spcBef>
            </a:pPr>
            <a:endParaRPr lang="en-US" smtClean="0"/>
          </a:p>
          <a:p>
            <a:pPr>
              <a:spcBef>
                <a:spcPct val="0"/>
              </a:spcBef>
            </a:pPr>
            <a:r>
              <a:rPr lang="en-US" smtClean="0"/>
              <a:t>Next is a two machine QUADRIGA system  - this time, with two Studer open-reel decks. </a:t>
            </a:r>
            <a:r>
              <a:rPr lang="en-US" b="1" smtClean="0"/>
              <a:t>[CLICK]</a:t>
            </a:r>
          </a:p>
          <a:p>
            <a:pPr>
              <a:spcBef>
                <a:spcPct val="0"/>
              </a:spcBef>
            </a:pPr>
            <a:endParaRPr lang="en-US" b="1" smtClean="0"/>
          </a:p>
          <a:p>
            <a:pPr>
              <a:spcBef>
                <a:spcPct val="0"/>
              </a:spcBef>
            </a:pPr>
            <a:r>
              <a:rPr lang="en-US" smtClean="0"/>
              <a:t>Finally, files can come from any digital source – other workstations or other media types… </a:t>
            </a:r>
            <a:r>
              <a:rPr lang="en-US" b="1" smtClean="0"/>
              <a:t>[CLICK]</a:t>
            </a:r>
            <a:endParaRPr lang="en-CA" smtClean="0"/>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429DCA-0AD7-4F79-AE84-CCABA3F10DDF}" type="slidenum">
              <a:rPr lang="en-CA"/>
              <a:pPr fontAlgn="base">
                <a:spcBef>
                  <a:spcPct val="0"/>
                </a:spcBef>
                <a:spcAft>
                  <a:spcPct val="0"/>
                </a:spcAft>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ingest folder is fed into the audio file inspector that performs quality analysis. Its output pin goes to the Decider which uses criteria defined by the Rule Editor   </a:t>
            </a:r>
            <a:r>
              <a:rPr lang="en-US" b="1" smtClean="0">
                <a:solidFill>
                  <a:srgbClr val="FF0000"/>
                </a:solidFill>
              </a:rPr>
              <a:t>[CLICK]</a:t>
            </a:r>
          </a:p>
          <a:p>
            <a:pPr>
              <a:spcBef>
                <a:spcPct val="0"/>
              </a:spcBef>
            </a:pPr>
            <a:endParaRPr lang="en-US" b="1" smtClean="0">
              <a:solidFill>
                <a:srgbClr val="FF0000"/>
              </a:solidFill>
            </a:endParaRPr>
          </a:p>
          <a:p>
            <a:pPr>
              <a:spcBef>
                <a:spcPct val="0"/>
              </a:spcBef>
            </a:pPr>
            <a:r>
              <a:rPr lang="en-US" smtClean="0">
                <a:solidFill>
                  <a:srgbClr val="FF0000"/>
                </a:solidFill>
              </a:rPr>
              <a:t>The Rule Editor is defines the criteria that is used to make the decision: is this recording of reasonable quality? </a:t>
            </a:r>
          </a:p>
          <a:p>
            <a:pPr>
              <a:spcBef>
                <a:spcPct val="0"/>
              </a:spcBef>
            </a:pPr>
            <a:endParaRPr lang="en-US" smtClean="0">
              <a:solidFill>
                <a:srgbClr val="FF0000"/>
              </a:solidFill>
            </a:endParaRPr>
          </a:p>
          <a:p>
            <a:pPr>
              <a:spcBef>
                <a:spcPct val="0"/>
              </a:spcBef>
            </a:pPr>
            <a:r>
              <a:rPr lang="en-US" smtClean="0">
                <a:solidFill>
                  <a:srgbClr val="FF0000"/>
                </a:solidFill>
              </a:rPr>
              <a:t>Perhaps all files should pass this evaluation.  Different facilities will have different requirements.  In this particular case, </a:t>
            </a:r>
            <a:r>
              <a:rPr lang="en-US" b="1" smtClean="0"/>
              <a:t>[CLICK]</a:t>
            </a:r>
          </a:p>
          <a:p>
            <a:pPr>
              <a:spcBef>
                <a:spcPct val="0"/>
              </a:spcBef>
            </a:pPr>
            <a:endParaRPr lang="en-US" b="1" smtClean="0"/>
          </a:p>
          <a:p>
            <a:pPr>
              <a:spcBef>
                <a:spcPct val="0"/>
              </a:spcBef>
            </a:pPr>
            <a:r>
              <a:rPr lang="en-US" smtClean="0">
                <a:solidFill>
                  <a:srgbClr val="FF0000"/>
                </a:solidFill>
              </a:rPr>
              <a:t>if the file passes, we will create a preservation master and a number of derivatives: </a:t>
            </a:r>
          </a:p>
          <a:p>
            <a:pPr>
              <a:spcBef>
                <a:spcPct val="0"/>
              </a:spcBef>
            </a:pPr>
            <a:endParaRPr lang="en-US" smtClean="0">
              <a:solidFill>
                <a:srgbClr val="FF0000"/>
              </a:solidFill>
            </a:endParaRPr>
          </a:p>
          <a:p>
            <a:pPr>
              <a:spcBef>
                <a:spcPct val="0"/>
              </a:spcBef>
            </a:pPr>
            <a:r>
              <a:rPr lang="en-US" smtClean="0">
                <a:solidFill>
                  <a:srgbClr val="FF0000"/>
                </a:solidFill>
              </a:rPr>
              <a:t>The Preservation Master at 24/96  </a:t>
            </a:r>
            <a:r>
              <a:rPr lang="en-US" b="1" smtClean="0"/>
              <a:t>[CLICK]</a:t>
            </a:r>
          </a:p>
          <a:p>
            <a:pPr>
              <a:spcBef>
                <a:spcPct val="0"/>
              </a:spcBef>
            </a:pPr>
            <a:r>
              <a:rPr lang="en-US" smtClean="0">
                <a:solidFill>
                  <a:srgbClr val="FF0000"/>
                </a:solidFill>
              </a:rPr>
              <a:t>A CD quality wave file for intranet access. </a:t>
            </a:r>
            <a:r>
              <a:rPr lang="en-US" b="1" smtClean="0"/>
              <a:t>[CLICK]</a:t>
            </a:r>
          </a:p>
          <a:p>
            <a:pPr>
              <a:spcBef>
                <a:spcPct val="0"/>
              </a:spcBef>
            </a:pPr>
            <a:r>
              <a:rPr lang="en-US" smtClean="0"/>
              <a:t>A VBR mp3 complete with ID3 tags. </a:t>
            </a:r>
            <a:r>
              <a:rPr lang="en-US" b="1" smtClean="0"/>
              <a:t>[CLICK]</a:t>
            </a:r>
          </a:p>
          <a:p>
            <a:pPr>
              <a:spcBef>
                <a:spcPct val="0"/>
              </a:spcBef>
            </a:pPr>
            <a:r>
              <a:rPr lang="en-US" smtClean="0"/>
              <a:t>And a low bit-rate telephony file…  </a:t>
            </a:r>
            <a:r>
              <a:rPr lang="en-US" b="1" smtClean="0"/>
              <a:t>[CLICK]</a:t>
            </a:r>
          </a:p>
          <a:p>
            <a:pPr>
              <a:spcBef>
                <a:spcPct val="0"/>
              </a:spcBef>
            </a:pPr>
            <a:endParaRPr lang="en-US" smtClean="0"/>
          </a:p>
          <a:p>
            <a:pPr>
              <a:spcBef>
                <a:spcPct val="0"/>
              </a:spcBef>
            </a:pPr>
            <a:r>
              <a:rPr lang="en-US" smtClean="0"/>
              <a:t>Each END folder for these file versions reside on different network storage resources.  Our preservation Master goes to our trusted digital repository.</a:t>
            </a:r>
          </a:p>
          <a:p>
            <a:pPr>
              <a:spcBef>
                <a:spcPct val="0"/>
              </a:spcBef>
            </a:pPr>
            <a:endParaRPr lang="en-US" b="1" smtClean="0"/>
          </a:p>
          <a:p>
            <a:pPr>
              <a:spcBef>
                <a:spcPct val="0"/>
              </a:spcBef>
            </a:pPr>
            <a:r>
              <a:rPr lang="en-US" b="1" smtClean="0"/>
              <a:t>[CLICK]</a:t>
            </a:r>
            <a:endParaRPr lang="en-CA"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AE4865-FEC0-4AAA-A664-3CF671EF5606}" type="slidenum">
              <a:rPr lang="en-CA"/>
              <a:pPr fontAlgn="base">
                <a:spcBef>
                  <a:spcPct val="0"/>
                </a:spcBef>
                <a:spcAft>
                  <a:spcPct val="0"/>
                </a:spcAft>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more advanced example…</a:t>
            </a:r>
          </a:p>
          <a:p>
            <a:pPr>
              <a:spcBef>
                <a:spcPct val="0"/>
              </a:spcBef>
            </a:pPr>
            <a:endParaRPr lang="en-US" smtClean="0"/>
          </a:p>
          <a:p>
            <a:pPr>
              <a:spcBef>
                <a:spcPct val="0"/>
              </a:spcBef>
            </a:pPr>
            <a:r>
              <a:rPr lang="en-US" smtClean="0"/>
              <a:t>In this example we will be checking the source audio quality using the Digital Error Checker.  An example of this might be to make sure files  moved over a net work or even via ftp do not have clicks or other erros associated with file electronic transmission. </a:t>
            </a:r>
          </a:p>
          <a:p>
            <a:pPr>
              <a:spcBef>
                <a:spcPct val="0"/>
              </a:spcBef>
            </a:pPr>
            <a:endParaRPr lang="en-US" smtClean="0"/>
          </a:p>
          <a:p>
            <a:pPr>
              <a:spcBef>
                <a:spcPct val="0"/>
              </a:spcBef>
            </a:pPr>
            <a:r>
              <a:rPr lang="en-US" smtClean="0"/>
              <a:t>The output of the Digital Error Checker output goes to a logic tool called Decider.  Decider can use the Digital Error Checker analysis to branch to different processing flows.  </a:t>
            </a:r>
            <a:r>
              <a:rPr lang="en-US" b="1" smtClean="0"/>
              <a:t>[CLICK]</a:t>
            </a:r>
          </a:p>
          <a:p>
            <a:pPr>
              <a:spcBef>
                <a:spcPct val="0"/>
              </a:spcBef>
            </a:pPr>
            <a:endParaRPr lang="en-US" smtClean="0"/>
          </a:p>
          <a:p>
            <a:pPr>
              <a:spcBef>
                <a:spcPct val="0"/>
              </a:spcBef>
            </a:pPr>
            <a:r>
              <a:rPr lang="en-US" smtClean="0"/>
              <a:t>The Rule Editor is a metadata editor application that defines the criteria used in this analysis.  The green logic pin of the decider is connected to a switch.  If the analysis result is false, the workflow fails and terminates in an END folder.  </a:t>
            </a:r>
            <a:r>
              <a:rPr lang="en-US" b="1" smtClean="0"/>
              <a:t>[CLICK]</a:t>
            </a:r>
          </a:p>
          <a:p>
            <a:pPr>
              <a:spcBef>
                <a:spcPct val="0"/>
              </a:spcBef>
            </a:pPr>
            <a:endParaRPr lang="en-US" smtClean="0"/>
          </a:p>
          <a:p>
            <a:pPr>
              <a:spcBef>
                <a:spcPct val="0"/>
              </a:spcBef>
            </a:pPr>
            <a:r>
              <a:rPr lang="en-US" smtClean="0"/>
              <a:t>If the analysis is true the workflow continues to and MD% Generator and the file is moved to the END folder.  This folder path might be in a remote repository.  </a:t>
            </a:r>
            <a:r>
              <a:rPr lang="en-US" b="1" smtClean="0"/>
              <a:t>[CLICK]</a:t>
            </a:r>
            <a:endParaRPr lang="en-CA" b="1" smtClean="0"/>
          </a:p>
          <a:p>
            <a:pPr>
              <a:spcBef>
                <a:spcPct val="0"/>
              </a:spcBef>
            </a:pPr>
            <a:endParaRPr lang="en-US" smtClean="0"/>
          </a:p>
          <a:p>
            <a:pPr>
              <a:spcBef>
                <a:spcPct val="0"/>
              </a:spcBef>
            </a:pPr>
            <a:r>
              <a:rPr lang="en-US" smtClean="0"/>
              <a:t>There is an additional workflow on this grid that that use</a:t>
            </a:r>
            <a:endParaRPr lang="en-CA"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24DCCD-C82D-4F93-B8AD-28C9FCCF0B16}" type="slidenum">
              <a:rPr lang="en-CA"/>
              <a:pPr fontAlgn="base">
                <a:spcBef>
                  <a:spcPct val="0"/>
                </a:spcBef>
                <a:spcAft>
                  <a:spcPct val="0"/>
                </a:spcAft>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I’ll now review some case</a:t>
            </a:r>
            <a:r>
              <a:rPr lang="en-US" baseline="0" dirty="0" smtClean="0"/>
              <a:t> studies of how Dobbin solves workflow issues using Dobbin automation.</a:t>
            </a:r>
            <a:endParaRPr lang="en-CA" dirty="0"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7E36C2-552E-440B-A8C8-F411374FBC20}" type="slidenum">
              <a:rPr lang="en-CA"/>
              <a:pPr fontAlgn="base">
                <a:spcBef>
                  <a:spcPct val="0"/>
                </a:spcBef>
                <a:spcAft>
                  <a:spcPct val="0"/>
                </a:spcAft>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smtClean="0"/>
              <a:t>QUADRIGA Cassette Ingest  - 4 parallel streams</a:t>
            </a:r>
          </a:p>
          <a:p>
            <a:r>
              <a:rPr lang="en-US" b="1" dirty="0" smtClean="0"/>
              <a:t>Ingests approximately 1 TB per day.</a:t>
            </a:r>
          </a:p>
          <a:p>
            <a:r>
              <a:rPr lang="en-US" b="1" dirty="0" smtClean="0"/>
              <a:t>Dobbin seals BWF’s as a low-priority, background process:</a:t>
            </a:r>
          </a:p>
          <a:p>
            <a:pPr lvl="1"/>
            <a:r>
              <a:rPr lang="en-US" b="1" dirty="0" smtClean="0"/>
              <a:t>Moves pre and post modulation material to private chunks</a:t>
            </a:r>
          </a:p>
          <a:p>
            <a:pPr lvl="1"/>
            <a:r>
              <a:rPr lang="en-US" b="1" dirty="0" smtClean="0"/>
              <a:t>Creates separate FSC (MD5) for audio data and metadata</a:t>
            </a:r>
          </a:p>
          <a:p>
            <a:pPr lvl="1"/>
            <a:r>
              <a:rPr lang="en-US" b="1" dirty="0" smtClean="0"/>
              <a:t>Moves material from pre-sealed (folder) location to “Sealed BWF” folder</a:t>
            </a:r>
          </a:p>
          <a:p>
            <a:pPr lvl="1"/>
            <a:r>
              <a:rPr lang="en-US" b="1" dirty="0" smtClean="0"/>
              <a:t>IT department  systems pulls sealed BWF’s to repository every evening.</a:t>
            </a:r>
            <a:endParaRPr lang="en-US" b="1"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addressing these main components… </a:t>
            </a:r>
            <a:r>
              <a:rPr lang="en-US" b="1" smtClean="0"/>
              <a:t>[CLICK]</a:t>
            </a:r>
          </a:p>
          <a:p>
            <a:pPr>
              <a:spcBef>
                <a:spcPct val="0"/>
              </a:spcBef>
            </a:pPr>
            <a:endParaRPr lang="en-US" b="1" smtClean="0"/>
          </a:p>
          <a:p>
            <a:pPr>
              <a:spcBef>
                <a:spcPct val="0"/>
              </a:spcBef>
            </a:pPr>
            <a:r>
              <a:rPr lang="en-US" smtClean="0"/>
              <a:t>We start with QUADRIGA …</a:t>
            </a:r>
            <a:r>
              <a:rPr lang="en-CA" smtClean="0"/>
              <a:t>A powerful purpose-built digitization interface. </a:t>
            </a:r>
          </a:p>
          <a:p>
            <a:pPr>
              <a:spcBef>
                <a:spcPct val="0"/>
              </a:spcBef>
            </a:pPr>
            <a:r>
              <a:rPr lang="en-CA" smtClean="0"/>
              <a:t>Import modules for most legacy formats.</a:t>
            </a:r>
          </a:p>
          <a:p>
            <a:pPr>
              <a:spcBef>
                <a:spcPct val="0"/>
              </a:spcBef>
            </a:pPr>
            <a:r>
              <a:rPr lang="en-CA" smtClean="0"/>
              <a:t>Multiple stream ingest with sophisticated monitoring functions for handling multiple sources, high-speed and reverse recording.</a:t>
            </a:r>
          </a:p>
          <a:p>
            <a:pPr>
              <a:spcBef>
                <a:spcPct val="0"/>
              </a:spcBef>
            </a:pPr>
            <a:r>
              <a:rPr lang="en-CA" smtClean="0"/>
              <a:t>Finally - QUADRIGA has an emphasis on audio quality and metadata. </a:t>
            </a:r>
            <a:r>
              <a:rPr lang="en-US" b="1" smtClean="0"/>
              <a:t>[CLICK]</a:t>
            </a:r>
            <a:endParaRPr lang="en-CA" smtClean="0"/>
          </a:p>
          <a:p>
            <a:pPr>
              <a:spcBef>
                <a:spcPct val="0"/>
              </a:spcBef>
            </a:pPr>
            <a:endParaRPr lang="en-US" smtClean="0"/>
          </a:p>
          <a:p>
            <a:pPr>
              <a:spcBef>
                <a:spcPct val="0"/>
              </a:spcBef>
            </a:pPr>
            <a:r>
              <a:rPr lang="en-CA" smtClean="0"/>
              <a:t>Ideally we want to drive our workflows with metadata derived from your data sources.</a:t>
            </a:r>
          </a:p>
          <a:p>
            <a:pPr>
              <a:spcBef>
                <a:spcPct val="0"/>
              </a:spcBef>
            </a:pPr>
            <a:r>
              <a:rPr lang="en-CA" smtClean="0"/>
              <a:t>This requires Import/Export and integration with 3</a:t>
            </a:r>
            <a:r>
              <a:rPr lang="en-CA" baseline="30000" smtClean="0"/>
              <a:t>rd</a:t>
            </a:r>
            <a:r>
              <a:rPr lang="en-CA" smtClean="0"/>
              <a:t> party products. </a:t>
            </a:r>
            <a:r>
              <a:rPr lang="en-US" b="1" smtClean="0"/>
              <a:t>[CLICK]</a:t>
            </a:r>
            <a:endParaRPr lang="en-CA" smtClean="0"/>
          </a:p>
          <a:p>
            <a:pPr>
              <a:spcBef>
                <a:spcPct val="0"/>
              </a:spcBef>
            </a:pPr>
            <a:endParaRPr lang="en-US" smtClean="0"/>
          </a:p>
          <a:p>
            <a:pPr>
              <a:spcBef>
                <a:spcPct val="0"/>
              </a:spcBef>
            </a:pPr>
            <a:r>
              <a:rPr lang="en-US" smtClean="0"/>
              <a:t>Finally we have Dobbin – which is a s</a:t>
            </a:r>
            <a:r>
              <a:rPr lang="en-CA" smtClean="0"/>
              <a:t>caleable distributed batch processor.</a:t>
            </a:r>
          </a:p>
          <a:p>
            <a:pPr>
              <a:spcBef>
                <a:spcPct val="0"/>
              </a:spcBef>
            </a:pPr>
            <a:r>
              <a:rPr lang="en-CA" smtClean="0"/>
              <a:t>It is both an audio and metadata processing engine and integrates a number of these functions with QUADRIGA.</a:t>
            </a:r>
          </a:p>
          <a:p>
            <a:pPr>
              <a:spcBef>
                <a:spcPct val="0"/>
              </a:spcBef>
            </a:pPr>
            <a:r>
              <a:rPr lang="en-CA" smtClean="0"/>
              <a:t>It’s power is it’s simplicity and the ability to create complex workflows in a standardized and intuitive fashion. </a:t>
            </a:r>
            <a:r>
              <a:rPr lang="en-US" b="1" smtClean="0"/>
              <a:t>[CLICK] [CLICK]</a:t>
            </a:r>
            <a:endParaRPr lang="en-US" smtClean="0"/>
          </a:p>
          <a:p>
            <a:pPr>
              <a:spcBef>
                <a:spcPct val="0"/>
              </a:spcBef>
            </a:pPr>
            <a:endParaRPr lang="en-CA"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925631-CB17-4E6B-A010-EBAC4CF2B061}" type="slidenum">
              <a:rPr lang="en-CA"/>
              <a:pPr fontAlgn="base">
                <a:spcBef>
                  <a:spcPct val="0"/>
                </a:spcBef>
                <a:spcAft>
                  <a:spcPct val="0"/>
                </a:spcAft>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Bef>
                <a:spcPts val="0"/>
              </a:spcBef>
              <a:spcAft>
                <a:spcPts val="0"/>
              </a:spcAft>
              <a:defRPr/>
            </a:pPr>
            <a:r>
              <a:rPr lang="en-US" sz="1200" b="1" dirty="0" smtClean="0">
                <a:solidFill>
                  <a:schemeClr val="tx1"/>
                </a:solidFill>
              </a:rPr>
              <a:t>Pre-Sealed BWF’s:  </a:t>
            </a:r>
            <a:r>
              <a:rPr lang="en-US" sz="1200" dirty="0" smtClean="0">
                <a:solidFill>
                  <a:schemeClr val="tx1"/>
                </a:solidFill>
              </a:rPr>
              <a:t>QUADRIGA moves temporary recordings to “pre-sealed” folder when operator selects data “OK”.</a:t>
            </a:r>
          </a:p>
          <a:p>
            <a:pPr fontAlgn="auto">
              <a:spcBef>
                <a:spcPts val="0"/>
              </a:spcBef>
              <a:spcAft>
                <a:spcPts val="0"/>
              </a:spcAf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Dobbin Watch Folder:  </a:t>
            </a:r>
            <a:r>
              <a:rPr lang="en-US" sz="1200" dirty="0" smtClean="0">
                <a:solidFill>
                  <a:schemeClr val="tx1"/>
                </a:solidFill>
              </a:rPr>
              <a:t>When new files are created in a watch folder, the FSC workflow is initiated.</a:t>
            </a:r>
          </a:p>
          <a:p>
            <a:pPr fontAlgn="auto">
              <a:spcBef>
                <a:spcPts val="0"/>
              </a:spcBef>
              <a:spcAft>
                <a:spcPts val="0"/>
              </a:spcAf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FSC Seals BWFs:  </a:t>
            </a:r>
            <a:r>
              <a:rPr lang="en-US" sz="1200" dirty="0" smtClean="0">
                <a:solidFill>
                  <a:schemeClr val="tx1"/>
                </a:solidFill>
              </a:rPr>
              <a:t>Private chunks are created, checksums are created and embedded into BWF.  </a:t>
            </a:r>
          </a:p>
          <a:p>
            <a:pPr fontAlgn="auto">
              <a:spcBef>
                <a:spcPts val="0"/>
              </a:spcBef>
              <a:spcAft>
                <a:spcPts val="0"/>
              </a:spcAft>
              <a:defRPr/>
            </a:pPr>
            <a:endParaRPr lang="en-US"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rPr>
              <a:t>Sealed Files Moved:  </a:t>
            </a:r>
            <a:r>
              <a:rPr lang="en-US" sz="1200" dirty="0" smtClean="0">
                <a:solidFill>
                  <a:schemeClr val="tx1"/>
                </a:solidFill>
              </a:rPr>
              <a:t>Sealed BWF’s are moved to folder in preparation for migration to repository.  LC’s IT applications does this work.</a:t>
            </a:r>
          </a:p>
          <a:p>
            <a:pPr fontAlgn="auto">
              <a:spcBef>
                <a:spcPts val="0"/>
              </a:spcBef>
              <a:spcAft>
                <a:spcPts val="0"/>
              </a:spcAft>
              <a:defRPr/>
            </a:pPr>
            <a:endParaRPr lang="en-US" sz="1200" dirty="0">
              <a:solidFill>
                <a:schemeClr val="tx1"/>
              </a:solidFill>
            </a:endParaRP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b="1" dirty="0" smtClean="0"/>
              <a:t>Workflow 1:   Quality Analysis and Create MD5 Checksums</a:t>
            </a:r>
          </a:p>
          <a:p>
            <a:pPr lvl="1"/>
            <a:r>
              <a:rPr lang="en-CA" b="1" dirty="0" smtClean="0"/>
              <a:t>Create QA Reports for each ingested file.</a:t>
            </a:r>
          </a:p>
          <a:p>
            <a:pPr lvl="1"/>
            <a:r>
              <a:rPr lang="en-CA" b="1" dirty="0" smtClean="0"/>
              <a:t>Create MD5 for file copies.</a:t>
            </a:r>
          </a:p>
          <a:p>
            <a:r>
              <a:rPr lang="en-CA" b="1" dirty="0" smtClean="0"/>
              <a:t>Workflow 2:   Creating Derivatives </a:t>
            </a:r>
          </a:p>
          <a:p>
            <a:pPr lvl="1"/>
            <a:r>
              <a:rPr lang="en-CA" b="1" dirty="0" smtClean="0"/>
              <a:t>Derive two derivatives from preservation master</a:t>
            </a:r>
          </a:p>
          <a:p>
            <a:pPr lvl="2"/>
            <a:r>
              <a:rPr lang="en-CA" b="1" dirty="0" smtClean="0"/>
              <a:t>CD formatted files 16/44.1</a:t>
            </a:r>
          </a:p>
          <a:p>
            <a:pPr lvl="2"/>
            <a:r>
              <a:rPr lang="en-CA" b="1" dirty="0" smtClean="0"/>
              <a:t>mp3</a:t>
            </a:r>
          </a:p>
          <a:p>
            <a:r>
              <a:rPr lang="en-CA" b="1" dirty="0" smtClean="0"/>
              <a:t>Workflow 3:   Noise Reduction/Automatic Restoration Workflow</a:t>
            </a:r>
          </a:p>
          <a:p>
            <a:pPr lvl="1"/>
            <a:r>
              <a:rPr lang="en-CA" b="1" dirty="0" smtClean="0"/>
              <a:t>Gentle restoration  </a:t>
            </a:r>
          </a:p>
          <a:p>
            <a:pPr>
              <a:buNone/>
            </a:pPr>
            <a:endParaRPr lang="en-CA" b="1" dirty="0"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buNone/>
            </a:pPr>
            <a:r>
              <a:rPr lang="en-US" b="1" dirty="0" smtClean="0"/>
              <a:t>Workflow 1 - </a:t>
            </a:r>
            <a:r>
              <a:rPr lang="en-CA" b="1" dirty="0" smtClean="0"/>
              <a:t>QA and MD5 Generation</a:t>
            </a:r>
            <a:endParaRPr lang="en-US" b="1" dirty="0" smtClean="0"/>
          </a:p>
          <a:p>
            <a:r>
              <a:rPr lang="en-US" b="1" dirty="0" smtClean="0"/>
              <a:t>An Ingest folder is watched by Dobbin.</a:t>
            </a:r>
          </a:p>
          <a:p>
            <a:r>
              <a:rPr lang="en-US" b="1" dirty="0" smtClean="0"/>
              <a:t>When new files are created, AudioFile-Inspector performs quality analysis.</a:t>
            </a:r>
          </a:p>
          <a:p>
            <a:r>
              <a:rPr lang="en-US" b="1" dirty="0" smtClean="0"/>
              <a:t>An MD5 is created and the checksum, BWF and report files are moved to a storage server.</a:t>
            </a:r>
            <a:endParaRPr lang="en-US" b="1"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buNone/>
            </a:pPr>
            <a:r>
              <a:rPr lang="en-US" b="1" dirty="0" smtClean="0"/>
              <a:t>Workflow 2 – Automated </a:t>
            </a:r>
            <a:r>
              <a:rPr lang="en-CA" b="1" dirty="0" smtClean="0"/>
              <a:t>Restoration</a:t>
            </a:r>
            <a:endParaRPr lang="en-US" b="1" dirty="0" smtClean="0"/>
          </a:p>
          <a:p>
            <a:r>
              <a:rPr lang="en-US" b="1" dirty="0" smtClean="0"/>
              <a:t>The Start folder represents files that requires restoration prior to creating derivatives.</a:t>
            </a:r>
          </a:p>
          <a:p>
            <a:r>
              <a:rPr lang="en-US" b="1" dirty="0" smtClean="0"/>
              <a:t>When a file  is created here, Dobbin trigger a workflow</a:t>
            </a:r>
          </a:p>
          <a:p>
            <a:pPr>
              <a:buNone/>
            </a:pPr>
            <a:endParaRPr lang="en-US" b="1"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33</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buNone/>
            </a:pPr>
            <a:r>
              <a:rPr lang="en-US" b="1" dirty="0" smtClean="0"/>
              <a:t>Workflow 3 - </a:t>
            </a:r>
            <a:r>
              <a:rPr lang="en-CA" b="1" dirty="0" smtClean="0"/>
              <a:t>Creating Multiple Derivatives</a:t>
            </a:r>
            <a:r>
              <a:rPr lang="en-US" b="1" dirty="0" smtClean="0"/>
              <a:t> </a:t>
            </a:r>
          </a:p>
          <a:p>
            <a:r>
              <a:rPr lang="en-US" b="1" dirty="0" smtClean="0"/>
              <a:t>Start folder can represent any set of files that requires derivatives and can include any sub-set of folders.</a:t>
            </a:r>
          </a:p>
          <a:p>
            <a:r>
              <a:rPr lang="en-US" b="1" dirty="0" smtClean="0"/>
              <a:t>Left Path – 24/96 Masters is re-sampled to 44.1 kHz and dithered down to 16-bit.</a:t>
            </a:r>
          </a:p>
          <a:p>
            <a:r>
              <a:rPr lang="en-US" b="1" dirty="0" smtClean="0"/>
              <a:t>Right Path – mp3 creation.</a:t>
            </a:r>
          </a:p>
          <a:p>
            <a:pPr>
              <a:buNone/>
            </a:pPr>
            <a:endParaRPr lang="en-US" b="1"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34</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b="1" dirty="0" smtClean="0"/>
              <a:t>Quality Control for 3</a:t>
            </a:r>
            <a:r>
              <a:rPr lang="en-CA" b="1" baseline="30000" dirty="0" smtClean="0"/>
              <a:t>rd</a:t>
            </a:r>
            <a:r>
              <a:rPr lang="en-CA" b="1" dirty="0" smtClean="0"/>
              <a:t> party digitization projects required.</a:t>
            </a:r>
          </a:p>
          <a:p>
            <a:pPr lvl="1"/>
            <a:r>
              <a:rPr lang="en-CA" b="1" dirty="0" smtClean="0"/>
              <a:t>Check Format :  WAVE Format, Sample Rate, Bit Depth, Channel Count</a:t>
            </a:r>
          </a:p>
          <a:p>
            <a:pPr lvl="1"/>
            <a:r>
              <a:rPr lang="en-CA" b="1" dirty="0" smtClean="0"/>
              <a:t>Check  Audio Quality: Digital Zeros, Block Repeating, Digital Clicks, Clipping, Noise Level, Peaks, etc.</a:t>
            </a:r>
          </a:p>
          <a:p>
            <a:pPr lvl="1"/>
            <a:r>
              <a:rPr lang="en-CA" b="1" dirty="0" smtClean="0"/>
              <a:t>Passed files enters normal production workflows.</a:t>
            </a:r>
          </a:p>
          <a:p>
            <a:pPr lvl="1"/>
            <a:r>
              <a:rPr lang="en-CA" b="1" dirty="0" smtClean="0"/>
              <a:t>Failed files are manually checked and then 3</a:t>
            </a:r>
            <a:r>
              <a:rPr lang="en-CA" b="1" baseline="30000" dirty="0" smtClean="0"/>
              <a:t>rd</a:t>
            </a:r>
            <a:r>
              <a:rPr lang="en-CA" b="1" dirty="0" smtClean="0"/>
              <a:t> party is contacted.</a:t>
            </a:r>
          </a:p>
          <a:p>
            <a:r>
              <a:rPr lang="en-CA" b="1" dirty="0" smtClean="0"/>
              <a:t>Access derivatives are created from Preservation Master</a:t>
            </a:r>
          </a:p>
          <a:p>
            <a:pPr lvl="1"/>
            <a:r>
              <a:rPr lang="en-CA" b="1" dirty="0" smtClean="0"/>
              <a:t>“Reference copies” created  to NARA format standards:</a:t>
            </a:r>
          </a:p>
          <a:p>
            <a:pPr lvl="2"/>
            <a:r>
              <a:rPr lang="en-CA" b="1" dirty="0" smtClean="0"/>
              <a:t>16bit, 44.1 kHz, Stereo WAVE</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35</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b="1" dirty="0" smtClean="0"/>
              <a:t>Create criteria for various checks:</a:t>
            </a:r>
          </a:p>
          <a:p>
            <a:pPr lvl="1"/>
            <a:r>
              <a:rPr lang="en-CA" b="1" dirty="0" smtClean="0"/>
              <a:t>WAVE Format</a:t>
            </a:r>
          </a:p>
          <a:p>
            <a:pPr lvl="1"/>
            <a:r>
              <a:rPr lang="en-CA" b="1" dirty="0" smtClean="0"/>
              <a:t>24 Bit</a:t>
            </a:r>
          </a:p>
          <a:p>
            <a:pPr lvl="1"/>
            <a:r>
              <a:rPr lang="en-CA" b="1" dirty="0" smtClean="0"/>
              <a:t>96 kHz</a:t>
            </a:r>
          </a:p>
          <a:p>
            <a:pPr lvl="1"/>
            <a:r>
              <a:rPr lang="en-CA" b="1" dirty="0" smtClean="0"/>
              <a:t>Mono</a:t>
            </a:r>
          </a:p>
          <a:p>
            <a:r>
              <a:rPr lang="en-CA" b="1" dirty="0" smtClean="0"/>
              <a:t>Each “rule” can be stored  as a separate preset, used by the Decider module within Dobbin workflows.</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36</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a:buNone/>
            </a:pPr>
            <a:r>
              <a:rPr lang="en-US" b="1" dirty="0" smtClean="0"/>
              <a:t>Workflow Overview:</a:t>
            </a:r>
          </a:p>
          <a:p>
            <a:pPr marL="742950" lvl="2" indent="-342900"/>
            <a:r>
              <a:rPr lang="en-US" b="1" dirty="0" smtClean="0"/>
              <a:t>Part 1: Format Check</a:t>
            </a:r>
          </a:p>
          <a:p>
            <a:pPr marL="1200150" lvl="3" indent="-342900"/>
            <a:r>
              <a:rPr lang="en-US" b="1" dirty="0" smtClean="0"/>
              <a:t>Wave?</a:t>
            </a:r>
          </a:p>
          <a:p>
            <a:pPr marL="1200150" lvl="3" indent="-342900"/>
            <a:r>
              <a:rPr lang="en-US" b="1" dirty="0" smtClean="0"/>
              <a:t>24 bit?</a:t>
            </a:r>
          </a:p>
          <a:p>
            <a:pPr marL="1200150" lvl="3" indent="-342900"/>
            <a:r>
              <a:rPr lang="en-US" b="1" dirty="0" smtClean="0"/>
              <a:t>96kHz?</a:t>
            </a:r>
          </a:p>
          <a:p>
            <a:pPr marL="1200150" lvl="3" indent="-342900"/>
            <a:r>
              <a:rPr lang="en-US" b="1" dirty="0" smtClean="0"/>
              <a:t>Mono?</a:t>
            </a:r>
          </a:p>
          <a:p>
            <a:pPr marL="742950" lvl="2" indent="-342900"/>
            <a:r>
              <a:rPr lang="en-US" b="1" dirty="0" smtClean="0"/>
              <a:t>Part 2:  Audio Quality Analysis  &amp; Loudness Analysis</a:t>
            </a:r>
          </a:p>
          <a:p>
            <a:endParaRPr lang="en-US"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37</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In this Workflow:</a:t>
            </a:r>
          </a:p>
          <a:p>
            <a:pPr lvl="1"/>
            <a:r>
              <a:rPr lang="en-US" dirty="0" smtClean="0"/>
              <a:t>Start folder connects to decider module.</a:t>
            </a:r>
          </a:p>
          <a:p>
            <a:pPr lvl="1"/>
            <a:r>
              <a:rPr lang="en-US" dirty="0" smtClean="0"/>
              <a:t>Green logic pin is connected to switch.</a:t>
            </a:r>
          </a:p>
          <a:p>
            <a:pPr lvl="1"/>
            <a:r>
              <a:rPr lang="en-US" dirty="0" smtClean="0"/>
              <a:t>Check file for WAVE by loading Rule into Decider</a:t>
            </a:r>
            <a:endParaRPr lang="en-US"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38</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a:r>
              <a:rPr lang="en-US" dirty="0" smtClean="0"/>
              <a:t>Check file for 24 bit by loading Rule into downstream Decider</a:t>
            </a:r>
            <a:endParaRPr lang="en-US" b="1" dirty="0" smtClean="0"/>
          </a:p>
          <a:p>
            <a:endParaRPr lang="en-US"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39</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tools can operate as standalone applications, but it can also be part of a suite that interact and communicate bi-directionally. </a:t>
            </a:r>
            <a:r>
              <a:rPr lang="en-US" b="1" smtClean="0">
                <a:solidFill>
                  <a:srgbClr val="FF0000"/>
                </a:solidFill>
              </a:rPr>
              <a:t>[CLICK]</a:t>
            </a:r>
          </a:p>
          <a:p>
            <a:pPr>
              <a:spcBef>
                <a:spcPct val="0"/>
              </a:spcBef>
            </a:pPr>
            <a:endParaRPr lang="en-US" smtClean="0"/>
          </a:p>
          <a:p>
            <a:pPr>
              <a:spcBef>
                <a:spcPct val="0"/>
              </a:spcBef>
            </a:pPr>
            <a:r>
              <a:rPr lang="en-US" smtClean="0"/>
              <a:t>Metadata can be imported or exported directly to QUADRIGA or via Cube-Workflow…  </a:t>
            </a:r>
            <a:r>
              <a:rPr lang="en-US" b="1" smtClean="0">
                <a:solidFill>
                  <a:srgbClr val="FF0000"/>
                </a:solidFill>
              </a:rPr>
              <a:t>[CLICK]</a:t>
            </a:r>
          </a:p>
          <a:p>
            <a:pPr>
              <a:spcBef>
                <a:spcPct val="0"/>
              </a:spcBef>
            </a:pPr>
            <a:endParaRPr lang="en-US" smtClean="0"/>
          </a:p>
          <a:p>
            <a:pPr>
              <a:spcBef>
                <a:spcPct val="0"/>
              </a:spcBef>
            </a:pPr>
            <a:r>
              <a:rPr lang="en-US" smtClean="0"/>
              <a:t>This metadata can be created automatically, manually entered or imported/exported from external sources – as an input </a:t>
            </a:r>
            <a:r>
              <a:rPr lang="en-US" b="1" smtClean="0">
                <a:solidFill>
                  <a:srgbClr val="FF0000"/>
                </a:solidFill>
              </a:rPr>
              <a:t>[CLICK]  </a:t>
            </a:r>
            <a:r>
              <a:rPr lang="en-US" smtClean="0">
                <a:solidFill>
                  <a:srgbClr val="FF0000"/>
                </a:solidFill>
              </a:rPr>
              <a:t>or as an output </a:t>
            </a:r>
            <a:r>
              <a:rPr lang="en-US" b="1" smtClean="0">
                <a:solidFill>
                  <a:srgbClr val="FF0000"/>
                </a:solidFill>
              </a:rPr>
              <a:t>[CLICK]</a:t>
            </a:r>
          </a:p>
          <a:p>
            <a:pPr>
              <a:spcBef>
                <a:spcPct val="0"/>
              </a:spcBef>
            </a:pPr>
            <a:endParaRPr lang="en-US" b="1" smtClean="0">
              <a:solidFill>
                <a:srgbClr val="FF0000"/>
              </a:solidFill>
            </a:endParaRPr>
          </a:p>
          <a:p>
            <a:pPr>
              <a:spcBef>
                <a:spcPct val="0"/>
              </a:spcBef>
            </a:pPr>
            <a:r>
              <a:rPr lang="en-US" b="1" smtClean="0">
                <a:solidFill>
                  <a:srgbClr val="FF0000"/>
                </a:solidFill>
              </a:rPr>
              <a:t>[CLICK] to advance…</a:t>
            </a: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00C192-F836-4513-8E94-06CCC267AD33}" type="slidenum">
              <a:rPr lang="en-CA"/>
              <a:pPr fontAlgn="base">
                <a:spcBef>
                  <a:spcPct val="0"/>
                </a:spcBef>
                <a:spcAft>
                  <a:spcPct val="0"/>
                </a:spcAft>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a:r>
              <a:rPr lang="en-US" dirty="0" smtClean="0"/>
              <a:t>Check file for 96 kHz by loading Rule into downstream Decider</a:t>
            </a:r>
            <a:endParaRPr lang="en-US" b="1" dirty="0"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40</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1" indent="-342900"/>
            <a:r>
              <a:rPr lang="en-US" dirty="0" smtClean="0"/>
              <a:t>Check file for mono/stereo by loading Rule into downstream Decider</a:t>
            </a:r>
            <a:endParaRPr lang="en-US" b="1" dirty="0"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41</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Check Audio Quality Parameters</a:t>
            </a:r>
          </a:p>
          <a:p>
            <a:endParaRPr lang="en-US" dirty="0" smtClean="0"/>
          </a:p>
          <a:p>
            <a:r>
              <a:rPr lang="en-US" dirty="0" smtClean="0"/>
              <a:t>Check Loudness Report</a:t>
            </a:r>
            <a:endParaRPr lang="en-US" dirty="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42</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(Purposely blank)</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C5AC73-8E96-40A0-9EA0-18AD9CA71F88}" type="slidenum">
              <a:rPr lang="en-CA"/>
              <a:pPr fontAlgn="base">
                <a:spcBef>
                  <a:spcPct val="0"/>
                </a:spcBef>
                <a:spcAft>
                  <a:spcPct val="0"/>
                </a:spcAft>
              </a:pPr>
              <a:t>43</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CA" smtClean="0"/>
              <a:t>Thank-you... </a:t>
            </a:r>
            <a:r>
              <a:rPr lang="en-US" b="1" smtClean="0"/>
              <a:t>[CLICK]</a:t>
            </a:r>
            <a:endParaRPr lang="en-CA" smtClean="0"/>
          </a:p>
          <a:p>
            <a:pPr>
              <a:spcBef>
                <a:spcPct val="0"/>
              </a:spcBef>
            </a:pPr>
            <a:endParaRPr lang="en-CA" smtClean="0"/>
          </a:p>
          <a:p>
            <a:pPr>
              <a:spcBef>
                <a:spcPct val="0"/>
              </a:spcBef>
            </a:pPr>
            <a:r>
              <a:rPr lang="en-CA" smtClean="0"/>
              <a:t>Questions </a:t>
            </a:r>
            <a:r>
              <a:rPr lang="en-US" b="1" smtClean="0"/>
              <a:t>[CLICK]</a:t>
            </a:r>
          </a:p>
          <a:p>
            <a:pPr>
              <a:spcBef>
                <a:spcPct val="0"/>
              </a:spcBef>
            </a:pPr>
            <a:endParaRPr lang="en-US" b="1" smtClean="0"/>
          </a:p>
          <a:p>
            <a:pPr>
              <a:spcBef>
                <a:spcPct val="0"/>
              </a:spcBef>
            </a:pPr>
            <a:r>
              <a:rPr lang="en-US" smtClean="0"/>
              <a:t>Reach me at r.poretti@cube-tec.com </a:t>
            </a:r>
            <a:r>
              <a:rPr lang="en-US" b="1" smtClean="0"/>
              <a:t> [CLICK]</a:t>
            </a:r>
            <a:endParaRPr lang="en-CA" smtClean="0"/>
          </a:p>
          <a:p>
            <a:pPr>
              <a:spcBef>
                <a:spcPct val="0"/>
              </a:spcBef>
            </a:pPr>
            <a:endParaRPr lang="en-CA" smtClean="0"/>
          </a:p>
          <a:p>
            <a:pPr>
              <a:spcBef>
                <a:spcPct val="0"/>
              </a:spcBef>
            </a:pPr>
            <a:endParaRPr lang="en-CA"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D8884B-0202-413E-8E6D-7F0A1A09451E}" type="slidenum">
              <a:rPr lang="en-CA"/>
              <a:pPr fontAlgn="base">
                <a:spcBef>
                  <a:spcPct val="0"/>
                </a:spcBef>
                <a:spcAft>
                  <a:spcPct val="0"/>
                </a:spcAft>
              </a:pPr>
              <a:t>44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we’ll look more closely at the three tools that will create efficiencies from ingest to in-line access – the first of these is QUADRIGA.</a:t>
            </a:r>
            <a:endParaRPr lang="en-CA"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9E1F8A-ADAE-4902-A95E-22A43EB10FF2}" type="slidenum">
              <a:rPr lang="en-CA"/>
              <a:pPr fontAlgn="base">
                <a:spcBef>
                  <a:spcPct val="0"/>
                </a:spcBef>
                <a:spcAft>
                  <a:spcPct val="0"/>
                </a:spcAft>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smtClean="0"/>
              <a:t>With the QUADRIGA approach, we can have</a:t>
            </a:r>
            <a:r>
              <a:rPr lang="en-US" sz="2000" b="1" smtClean="0"/>
              <a:t> o</a:t>
            </a:r>
            <a:r>
              <a:rPr lang="en-US" smtClean="0"/>
              <a:t>ne workstation provide up to eight independent parallel ingest streams simultaneously. </a:t>
            </a:r>
            <a:r>
              <a:rPr lang="en-US" b="1" smtClean="0">
                <a:solidFill>
                  <a:srgbClr val="FF0000"/>
                </a:solidFill>
              </a:rPr>
              <a:t>[CLICK]</a:t>
            </a:r>
          </a:p>
          <a:p>
            <a:pPr>
              <a:spcBef>
                <a:spcPct val="0"/>
              </a:spcBef>
            </a:pPr>
            <a:endParaRPr lang="en-US" smtClean="0"/>
          </a:p>
          <a:p>
            <a:pPr>
              <a:spcBef>
                <a:spcPct val="0"/>
              </a:spcBef>
            </a:pPr>
            <a:r>
              <a:rPr lang="en-US" smtClean="0"/>
              <a:t>The system costs offset redundant real-estate and equipment costs – we only require:</a:t>
            </a:r>
          </a:p>
          <a:p>
            <a:pPr>
              <a:spcBef>
                <a:spcPct val="0"/>
              </a:spcBef>
            </a:pPr>
            <a:r>
              <a:rPr lang="en-US" smtClean="0"/>
              <a:t>1 studio, 1 computer system, 1 audio monitoring system, etc. </a:t>
            </a:r>
            <a:r>
              <a:rPr lang="en-US" b="1" smtClean="0">
                <a:solidFill>
                  <a:srgbClr val="FF0000"/>
                </a:solidFill>
              </a:rPr>
              <a:t>[CLICK]</a:t>
            </a:r>
            <a:endParaRPr lang="en-US" smtClean="0"/>
          </a:p>
          <a:p>
            <a:pPr lvl="1">
              <a:spcBef>
                <a:spcPct val="0"/>
              </a:spcBef>
            </a:pPr>
            <a:endParaRPr lang="en-US" smtClean="0"/>
          </a:p>
          <a:p>
            <a:pPr>
              <a:spcBef>
                <a:spcPct val="0"/>
              </a:spcBef>
            </a:pPr>
            <a:r>
              <a:rPr lang="en-US" smtClean="0"/>
              <a:t>Labor costs are dramatically decreased. </a:t>
            </a:r>
            <a:r>
              <a:rPr lang="en-US" b="1" smtClean="0">
                <a:solidFill>
                  <a:srgbClr val="FF0000"/>
                </a:solidFill>
              </a:rPr>
              <a:t>[CLICK]</a:t>
            </a: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8E4C21-C188-4698-839C-2888D7E8F803}" type="slidenum">
              <a:rPr lang="en-CA"/>
              <a:pPr fontAlgn="base">
                <a:spcBef>
                  <a:spcPct val="0"/>
                </a:spcBef>
                <a:spcAft>
                  <a:spcPct val="0"/>
                </a:spcAft>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ts val="1400"/>
              </a:lnSpc>
              <a:buNone/>
            </a:pPr>
            <a:r>
              <a:rPr lang="en-US" sz="1400" b="1" dirty="0" smtClean="0"/>
              <a:t>Multi-Machine Recording</a:t>
            </a:r>
            <a:r>
              <a:rPr lang="en-US" sz="1400" b="1" baseline="0" dirty="0" smtClean="0"/>
              <a:t> - </a:t>
            </a:r>
            <a:r>
              <a:rPr lang="en-US" sz="1400" dirty="0" smtClean="0"/>
              <a:t>Supports parallel ingest of up to eight streams simultaneously.  Integrated monitoring and transport system for all eight devices regardless of type… . </a:t>
            </a:r>
            <a:r>
              <a:rPr lang="en-US" sz="1400" b="1" dirty="0" smtClean="0">
                <a:solidFill>
                  <a:srgbClr val="FF0000"/>
                </a:solidFill>
              </a:rPr>
              <a:t>[CLICK]</a:t>
            </a:r>
          </a:p>
          <a:p>
            <a:pPr>
              <a:lnSpc>
                <a:spcPts val="1400"/>
              </a:lnSpc>
              <a:buNone/>
            </a:pPr>
            <a:endParaRPr lang="en-US" sz="1400" dirty="0" smtClean="0"/>
          </a:p>
          <a:p>
            <a:pPr>
              <a:lnSpc>
                <a:spcPts val="1400"/>
              </a:lnSpc>
              <a:buFont typeface="Wingdings" pitchFamily="2" charset="2"/>
              <a:buNone/>
            </a:pPr>
            <a:r>
              <a:rPr lang="en-US" sz="1400" b="1" dirty="0" smtClean="0"/>
              <a:t>Multi-Speed Recording - </a:t>
            </a:r>
            <a:r>
              <a:rPr lang="en-US" sz="1400" dirty="0" smtClean="0"/>
              <a:t>Speeds from ½x to 4x with accurate playback equalization and pitch correction for proper real-time monitoring and automatic metadata for post-processing correction. . </a:t>
            </a:r>
            <a:r>
              <a:rPr lang="en-US" sz="1400" b="1" dirty="0" smtClean="0">
                <a:solidFill>
                  <a:srgbClr val="FF0000"/>
                </a:solidFill>
              </a:rPr>
              <a:t>[CLICK]</a:t>
            </a:r>
          </a:p>
          <a:p>
            <a:pPr>
              <a:lnSpc>
                <a:spcPts val="1400"/>
              </a:lnSpc>
              <a:buFont typeface="Wingdings" pitchFamily="2" charset="2"/>
              <a:buNone/>
            </a:pPr>
            <a:endParaRPr lang="en-US" sz="1400" dirty="0" smtClean="0"/>
          </a:p>
          <a:p>
            <a:pPr>
              <a:lnSpc>
                <a:spcPts val="1400"/>
              </a:lnSpc>
              <a:buFont typeface="Wingdings" pitchFamily="2" charset="2"/>
              <a:buNone/>
            </a:pPr>
            <a:r>
              <a:rPr lang="en-US" sz="1400" b="1" dirty="0" smtClean="0"/>
              <a:t>Multi-Channel Recording - </a:t>
            </a:r>
            <a:r>
              <a:rPr lang="en-US" sz="1400" dirty="0" smtClean="0"/>
              <a:t>Ingest mono, stereo or multi-channel sources up to 8 tracks with appropriate monitoring functions and analysis displays. . </a:t>
            </a:r>
            <a:r>
              <a:rPr lang="en-US" sz="1400" b="1" dirty="0" smtClean="0">
                <a:solidFill>
                  <a:srgbClr val="FF0000"/>
                </a:solidFill>
              </a:rPr>
              <a:t>[CLICK]</a:t>
            </a:r>
          </a:p>
          <a:p>
            <a:pPr>
              <a:lnSpc>
                <a:spcPts val="1400"/>
              </a:lnSpc>
              <a:buFont typeface="Wingdings" pitchFamily="2" charset="2"/>
              <a:buNone/>
            </a:pPr>
            <a:endParaRPr lang="en-US" sz="1400" dirty="0" smtClean="0"/>
          </a:p>
          <a:p>
            <a:pPr>
              <a:lnSpc>
                <a:spcPts val="1400"/>
              </a:lnSpc>
              <a:buFont typeface="Wingdings" pitchFamily="2" charset="2"/>
              <a:buNone/>
            </a:pPr>
            <a:r>
              <a:rPr lang="en-US" sz="1400" b="1" dirty="0" smtClean="0"/>
              <a:t>Dual-Direction - </a:t>
            </a:r>
            <a:r>
              <a:rPr lang="en-US" sz="1400" dirty="0" smtClean="0"/>
              <a:t>Ingest ½ track mono or ¼ track stereo open reel and compact cassette formats in one pass with real-time, reverse-corrected monitoring during capture. . </a:t>
            </a:r>
            <a:r>
              <a:rPr lang="en-US" sz="1400" b="1" dirty="0" smtClean="0">
                <a:solidFill>
                  <a:srgbClr val="FF0000"/>
                </a:solidFill>
              </a:rPr>
              <a:t>[CLICK]</a:t>
            </a:r>
          </a:p>
          <a:p>
            <a:pPr>
              <a:lnSpc>
                <a:spcPts val="1400"/>
              </a:lnSpc>
              <a:buFont typeface="Wingdings" pitchFamily="2" charset="2"/>
              <a:buNone/>
            </a:pPr>
            <a:endParaRPr lang="en-US" sz="1400" dirty="0" smtClean="0"/>
          </a:p>
          <a:p>
            <a:pPr>
              <a:lnSpc>
                <a:spcPts val="1400"/>
              </a:lnSpc>
              <a:buFont typeface="Wingdings" pitchFamily="2" charset="2"/>
              <a:buNone/>
            </a:pPr>
            <a:r>
              <a:rPr lang="en-US" sz="1400" b="1" dirty="0" smtClean="0"/>
              <a:t>Multi-format - </a:t>
            </a:r>
            <a:r>
              <a:rPr lang="en-US" sz="1400" dirty="0" smtClean="0"/>
              <a:t>Ingest up to 192 kHz/24 bit recordings and store as WAVE, RF64 or in the EBU standard BWF or MBWF formats.  QUADRIGA can dynamically switch between formats on the fly. . </a:t>
            </a:r>
            <a:r>
              <a:rPr lang="en-US" sz="1400" b="1" dirty="0" smtClean="0">
                <a:solidFill>
                  <a:srgbClr val="FF0000"/>
                </a:solidFill>
              </a:rPr>
              <a:t>[CLICK]</a:t>
            </a:r>
            <a:endParaRPr lang="en-US" sz="1400"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6A8750-C70D-442D-A8F3-B7187E3014EB}" type="slidenum">
              <a:rPr lang="en-CA"/>
              <a:pPr fontAlgn="base">
                <a:spcBef>
                  <a:spcPct val="0"/>
                </a:spcBef>
                <a:spcAft>
                  <a:spcPct val="0"/>
                </a:spcAft>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ts val="1400"/>
              </a:lnSpc>
              <a:buNone/>
            </a:pPr>
            <a:r>
              <a:rPr lang="en-US" sz="1400" b="1" dirty="0" smtClean="0"/>
              <a:t>Observation - </a:t>
            </a:r>
            <a:r>
              <a:rPr lang="en-US" sz="1400" dirty="0" smtClean="0"/>
              <a:t>Automatic error detection and real-time audio analysis of errors originating in the analog and digital domain. . </a:t>
            </a:r>
            <a:r>
              <a:rPr lang="en-US" sz="1400" b="1" dirty="0" smtClean="0">
                <a:solidFill>
                  <a:srgbClr val="FF0000"/>
                </a:solidFill>
              </a:rPr>
              <a:t>[CLICK]</a:t>
            </a:r>
          </a:p>
          <a:p>
            <a:pPr>
              <a:lnSpc>
                <a:spcPts val="1400"/>
              </a:lnSpc>
              <a:buNone/>
            </a:pPr>
            <a:endParaRPr lang="en-US" sz="1400" dirty="0" smtClean="0"/>
          </a:p>
          <a:p>
            <a:pPr>
              <a:lnSpc>
                <a:spcPts val="1400"/>
              </a:lnSpc>
              <a:buFont typeface="Wingdings" pitchFamily="2" charset="2"/>
              <a:buNone/>
            </a:pPr>
            <a:r>
              <a:rPr lang="en-US" sz="1400" b="1" dirty="0" smtClean="0"/>
              <a:t>Integration - </a:t>
            </a:r>
            <a:r>
              <a:rPr lang="en-US" sz="1400" dirty="0" smtClean="0"/>
              <a:t>Employs standard interfaces like ODBC, SQL and XML via web-services, to connect to asset management or database systems as well as Cube-Workflow and Dobbin. . </a:t>
            </a:r>
            <a:r>
              <a:rPr lang="en-US" sz="1400" b="1" dirty="0" smtClean="0">
                <a:solidFill>
                  <a:srgbClr val="FF0000"/>
                </a:solidFill>
              </a:rPr>
              <a:t>[CLICK]</a:t>
            </a:r>
            <a:endParaRPr lang="en-US" sz="1400" dirty="0" smtClean="0"/>
          </a:p>
          <a:p>
            <a:pPr>
              <a:lnSpc>
                <a:spcPts val="1400"/>
              </a:lnSpc>
              <a:buFont typeface="Wingdings" pitchFamily="2" charset="2"/>
              <a:buNone/>
            </a:pPr>
            <a:r>
              <a:rPr lang="en-US" sz="1400" b="1" dirty="0" smtClean="0"/>
              <a:t>File Security - </a:t>
            </a:r>
            <a:r>
              <a:rPr lang="en-US" sz="1400" dirty="0" smtClean="0"/>
              <a:t>Guarantees audio file integrity and metadata integrity separately.  Supports file based checksums like MD5 and SHA-1. . </a:t>
            </a:r>
            <a:r>
              <a:rPr lang="en-US" sz="1400" b="1" dirty="0" smtClean="0">
                <a:solidFill>
                  <a:srgbClr val="FF0000"/>
                </a:solidFill>
              </a:rPr>
              <a:t>[CLICK] </a:t>
            </a:r>
            <a:endParaRPr lang="en-US" sz="1400" dirty="0" smtClean="0"/>
          </a:p>
          <a:p>
            <a:pPr>
              <a:lnSpc>
                <a:spcPts val="1400"/>
              </a:lnSpc>
              <a:buFont typeface="Wingdings" pitchFamily="2" charset="2"/>
              <a:buNone/>
            </a:pPr>
            <a:r>
              <a:rPr lang="en-US" sz="1400" b="1" dirty="0" smtClean="0"/>
              <a:t>Automated Reports and Self Logging - </a:t>
            </a:r>
            <a:r>
              <a:rPr lang="en-US" sz="1400" dirty="0" smtClean="0"/>
              <a:t>BWF Coding History is automatically maintained throughout ingest and preservation lifecycles.  Quality analysis reports are automatically generated at ingest. . </a:t>
            </a:r>
            <a:r>
              <a:rPr lang="en-US" sz="1400" b="1" dirty="0" smtClean="0">
                <a:solidFill>
                  <a:srgbClr val="FF0000"/>
                </a:solidFill>
              </a:rPr>
              <a:t>[CLICK]</a:t>
            </a:r>
          </a:p>
          <a:p>
            <a:pPr>
              <a:lnSpc>
                <a:spcPts val="1400"/>
              </a:lnSpc>
              <a:buFont typeface="Wingdings" pitchFamily="2" charset="2"/>
              <a:buNone/>
            </a:pPr>
            <a:endParaRPr lang="en-US" sz="1400" dirty="0" smtClean="0"/>
          </a:p>
          <a:p>
            <a:pPr>
              <a:lnSpc>
                <a:spcPts val="1400"/>
              </a:lnSpc>
              <a:buFont typeface="Wingdings" pitchFamily="2" charset="2"/>
              <a:buNone/>
            </a:pPr>
            <a:r>
              <a:rPr lang="en-US" sz="1400" b="1" dirty="0" smtClean="0"/>
              <a:t>Scalable - </a:t>
            </a:r>
            <a:r>
              <a:rPr lang="en-US" sz="1400" dirty="0" smtClean="0"/>
              <a:t>Provides a ”single-box” solution or can grow to a “preservation factory”, completely integrated with third party systems. . </a:t>
            </a:r>
            <a:r>
              <a:rPr lang="en-US" sz="1400" b="1" dirty="0" smtClean="0">
                <a:solidFill>
                  <a:srgbClr val="FF0000"/>
                </a:solidFill>
              </a:rPr>
              <a:t>[CLICK]</a:t>
            </a:r>
            <a:endParaRPr lang="en-US" sz="1400" dirty="0" smtClean="0"/>
          </a:p>
        </p:txBody>
      </p:sp>
      <p:sp>
        <p:nvSpPr>
          <p:cNvPr id="61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6A8750-C70D-442D-A8F3-B7187E3014EB}" type="slidenum">
              <a:rPr lang="en-CA"/>
              <a:pPr fontAlgn="base">
                <a:spcBef>
                  <a:spcPct val="0"/>
                </a:spcBef>
                <a:spcAft>
                  <a:spcPct val="0"/>
                </a:spcAft>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QUADRIGA system is normally installed on a DELL Workstation </a:t>
            </a:r>
            <a:r>
              <a:rPr lang="en-US" b="1" smtClean="0">
                <a:solidFill>
                  <a:srgbClr val="FF0000"/>
                </a:solidFill>
              </a:rPr>
              <a:t>[CLICK]</a:t>
            </a:r>
          </a:p>
          <a:p>
            <a:pPr>
              <a:spcBef>
                <a:spcPct val="0"/>
              </a:spcBef>
            </a:pPr>
            <a:endParaRPr lang="en-US" smtClean="0"/>
          </a:p>
          <a:p>
            <a:pPr>
              <a:spcBef>
                <a:spcPct val="0"/>
              </a:spcBef>
            </a:pPr>
            <a:r>
              <a:rPr lang="en-US" smtClean="0"/>
              <a:t>The PC communicates with external transcription devices via a USB based QUADRIGA Machine Control.  </a:t>
            </a:r>
            <a:r>
              <a:rPr lang="en-US" b="1" smtClean="0">
                <a:solidFill>
                  <a:srgbClr val="FF0000"/>
                </a:solidFill>
              </a:rPr>
              <a:t>[CLICK]</a:t>
            </a:r>
            <a:endParaRPr lang="en-US" smtClean="0"/>
          </a:p>
          <a:p>
            <a:pPr>
              <a:spcBef>
                <a:spcPct val="0"/>
              </a:spcBef>
            </a:pPr>
            <a:endParaRPr lang="en-US" smtClean="0"/>
          </a:p>
          <a:p>
            <a:pPr>
              <a:spcBef>
                <a:spcPct val="0"/>
              </a:spcBef>
            </a:pPr>
            <a:r>
              <a:rPr lang="en-US" smtClean="0"/>
              <a:t>QUADRIGA Machine Control – in turn – connects through various protocols and connections to various devices… </a:t>
            </a:r>
            <a:r>
              <a:rPr lang="en-US" b="1" smtClean="0">
                <a:solidFill>
                  <a:srgbClr val="FF0000"/>
                </a:solidFill>
              </a:rPr>
              <a:t>[CLICK]</a:t>
            </a:r>
          </a:p>
          <a:p>
            <a:pPr>
              <a:spcBef>
                <a:spcPct val="0"/>
              </a:spcBef>
            </a:pPr>
            <a:endParaRPr lang="en-US" b="1" smtClean="0">
              <a:solidFill>
                <a:srgbClr val="FF0000"/>
              </a:solidFill>
            </a:endParaRPr>
          </a:p>
          <a:p>
            <a:pPr>
              <a:spcBef>
                <a:spcPct val="0"/>
              </a:spcBef>
            </a:pPr>
            <a:r>
              <a:rPr lang="en-US" b="1" smtClean="0">
                <a:solidFill>
                  <a:srgbClr val="FF0000"/>
                </a:solidFill>
              </a:rPr>
              <a:t>[CLICK] to advance…</a:t>
            </a: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EFDF88-94DD-4451-B90D-8ADB43CCF5AC}" type="slidenum">
              <a:rPr lang="en-CA"/>
              <a:pPr fontAlgn="base">
                <a:spcBef>
                  <a:spcPct val="0"/>
                </a:spcBef>
                <a:spcAft>
                  <a:spcPct val="0"/>
                </a:spcAft>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5" name="Subtitle 2"/>
          <p:cNvSpPr txBox="1">
            <a:spLocks/>
          </p:cNvSpPr>
          <p:nvPr userDrawn="1"/>
        </p:nvSpPr>
        <p:spPr>
          <a:xfrm>
            <a:off x="4929189" y="4607719"/>
            <a:ext cx="4143375" cy="428625"/>
          </a:xfrm>
          <a:prstGeom prst="rect">
            <a:avLst/>
          </a:prstGeom>
          <a:effectLst/>
        </p:spPr>
        <p:txBody>
          <a:bodyPr anchor="b">
            <a:normAutofit lnSpcReduction="10000"/>
          </a:bodyPr>
          <a:lstStyle/>
          <a:p>
            <a:pPr marL="342900" indent="-342900" algn="r" fontAlgn="auto">
              <a:spcBef>
                <a:spcPct val="20000"/>
              </a:spcBef>
              <a:spcAft>
                <a:spcPts val="0"/>
              </a:spcAft>
              <a:buFont typeface="Arial" pitchFamily="34" charset="0"/>
              <a:buNone/>
              <a:defRPr/>
            </a:pPr>
            <a:r>
              <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ARSC </a:t>
            </a:r>
            <a:r>
              <a:rPr lang="en-CA" sz="2400" dirty="0" smtClean="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2010</a:t>
            </a:r>
            <a:endPar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endParaRPr>
          </a:p>
        </p:txBody>
      </p:sp>
      <p:pic>
        <p:nvPicPr>
          <p:cNvPr id="6" name="Picture 5" descr="CT-Logo-Med.png"/>
          <p:cNvPicPr>
            <a:picLocks noChangeAspect="1"/>
          </p:cNvPicPr>
          <p:nvPr userDrawn="1"/>
        </p:nvPicPr>
        <p:blipFill>
          <a:blip r:embed="rId2" cstate="print"/>
          <a:stretch>
            <a:fillRect/>
          </a:stretch>
        </p:blipFill>
        <p:spPr>
          <a:xfrm>
            <a:off x="293024" y="4500576"/>
            <a:ext cx="1013162" cy="436439"/>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sp>
        <p:nvSpPr>
          <p:cNvPr id="2" name="Title 1"/>
          <p:cNvSpPr>
            <a:spLocks noGrp="1"/>
          </p:cNvSpPr>
          <p:nvPr>
            <p:ph type="ctrTitle"/>
          </p:nvPr>
        </p:nvSpPr>
        <p:spPr>
          <a:xfrm>
            <a:off x="642910" y="642924"/>
            <a:ext cx="7858180" cy="375049"/>
          </a:xfrm>
          <a:noFill/>
          <a:effectLst>
            <a:glow rad="63500">
              <a:schemeClr val="accent6">
                <a:satMod val="175000"/>
                <a:alpha val="40000"/>
              </a:schemeClr>
            </a:glow>
          </a:effec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r">
              <a:defRPr sz="2000" b="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42910" y="214296"/>
            <a:ext cx="7858180" cy="428628"/>
          </a:xfrm>
        </p:spPr>
        <p:txBody>
          <a:bodyPr>
            <a:normAutofit/>
            <a:scene3d>
              <a:camera prst="orthographicFront"/>
              <a:lightRig rig="chilly" dir="t"/>
            </a:scene3d>
            <a:sp3d extrusionH="57150" prstMaterial="metal">
              <a:bevelT w="57150" h="38100" prst="coolSlant"/>
              <a:bevelB w="57150" h="38100" prst="coolSlant"/>
              <a:extrusionClr>
                <a:schemeClr val="bg1"/>
              </a:extrusionClr>
            </a:sp3d>
          </a:bodyPr>
          <a:lstStyle>
            <a:lvl1pPr marL="0" indent="0" algn="l">
              <a:buNone/>
              <a:defRPr sz="2800" b="1" baseline="0">
                <a:ln>
                  <a:gradFill flip="none" rotWithShape="1">
                    <a:gsLst>
                      <a:gs pos="65000">
                        <a:srgbClr val="DE5F00"/>
                      </a:gs>
                      <a:gs pos="50000">
                        <a:schemeClr val="accent1">
                          <a:tint val="44500"/>
                          <a:satMod val="160000"/>
                        </a:schemeClr>
                      </a:gs>
                      <a:gs pos="100000">
                        <a:schemeClr val="accent1">
                          <a:tint val="23500"/>
                          <a:satMod val="160000"/>
                        </a:schemeClr>
                      </a:gs>
                    </a:gsLst>
                    <a:lin ang="5400000" scaled="1"/>
                    <a:tileRect/>
                  </a:gradFill>
                </a:ln>
                <a:gradFill>
                  <a:gsLst>
                    <a:gs pos="86000">
                      <a:srgbClr val="DE5F00">
                        <a:alpha val="88000"/>
                      </a:srgbClr>
                    </a:gs>
                    <a:gs pos="50000">
                      <a:schemeClr val="accent1">
                        <a:tint val="44500"/>
                        <a:satMod val="160000"/>
                      </a:schemeClr>
                    </a:gs>
                    <a:gs pos="100000">
                      <a:schemeClr val="accent1">
                        <a:tint val="23500"/>
                        <a:satMod val="160000"/>
                      </a:schemeClr>
                    </a:gs>
                  </a:gsLst>
                  <a:lin ang="5400000" scaled="1"/>
                </a:gra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10" name="Content Placeholder 9"/>
          <p:cNvSpPr>
            <a:spLocks noGrp="1"/>
          </p:cNvSpPr>
          <p:nvPr>
            <p:ph sz="quarter" idx="12"/>
          </p:nvPr>
        </p:nvSpPr>
        <p:spPr>
          <a:xfrm>
            <a:off x="642939" y="1071563"/>
            <a:ext cx="7858125" cy="3375422"/>
          </a:xfrm>
        </p:spPr>
        <p:txBody>
          <a:bodyPr>
            <a:normAutofit/>
          </a:bodyPr>
          <a:lstStyle>
            <a:lvl1pPr>
              <a:buFont typeface="Wingdings" pitchFamily="2" charset="2"/>
              <a:buChar char="§"/>
              <a:defRPr sz="1800" b="0">
                <a:solidFill>
                  <a:schemeClr val="bg1"/>
                </a:solidFill>
              </a:defRPr>
            </a:lvl1pPr>
            <a:lvl2pPr>
              <a:buFont typeface="Wingdings" pitchFamily="2" charset="2"/>
              <a:buChar char="§"/>
              <a:defRPr sz="1800" b="0">
                <a:solidFill>
                  <a:schemeClr val="bg1"/>
                </a:solidFill>
              </a:defRPr>
            </a:lvl2pPr>
            <a:lvl3pPr>
              <a:buFont typeface="Wingdings" pitchFamily="2" charset="2"/>
              <a:buChar char="§"/>
              <a:defRPr sz="1800" b="0">
                <a:solidFill>
                  <a:schemeClr val="bg1"/>
                </a:solidFill>
              </a:defRPr>
            </a:lvl3pPr>
            <a:lvl4pPr>
              <a:buFont typeface="Wingdings" pitchFamily="2" charset="2"/>
              <a:buChar char="§"/>
              <a:defRPr sz="1800" b="0">
                <a:solidFill>
                  <a:schemeClr val="bg1"/>
                </a:solidFill>
              </a:defRPr>
            </a:lvl4pPr>
            <a:lvl5pPr>
              <a:buFont typeface="Wingdings" pitchFamily="2" charset="2"/>
              <a:buChar char="§"/>
              <a:defRPr sz="1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Footer Placeholder 4"/>
          <p:cNvSpPr>
            <a:spLocks noGrp="1"/>
          </p:cNvSpPr>
          <p:nvPr>
            <p:ph type="ftr" sz="quarter" idx="13"/>
          </p:nvPr>
        </p:nvSpPr>
        <p:spPr>
          <a:xfrm>
            <a:off x="3929064" y="4869657"/>
            <a:ext cx="2143125" cy="273844"/>
          </a:xfrm>
        </p:spPr>
        <p:txBody>
          <a:bodyPr/>
          <a:lstStyle>
            <a:lvl1pPr algn="ctr">
              <a:defRPr sz="1200" dirty="0">
                <a:solidFill>
                  <a:schemeClr val="tx1"/>
                </a:solidFill>
                <a:effectLst>
                  <a:outerShdw blurRad="60007" dist="200025" dir="15000000" sy="30000" kx="-1800000" algn="bl" rotWithShape="0">
                    <a:prstClr val="black">
                      <a:alpha val="32000"/>
                    </a:prstClr>
                  </a:outerShdw>
                </a:effectLst>
              </a:defRPr>
            </a:lvl1pPr>
          </a:lstStyle>
          <a:p>
            <a:pPr>
              <a:defRPr/>
            </a:pPr>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QUADRIGA">
    <p:spTree>
      <p:nvGrpSpPr>
        <p:cNvPr id="1" name=""/>
        <p:cNvGrpSpPr/>
        <p:nvPr/>
      </p:nvGrpSpPr>
      <p:grpSpPr>
        <a:xfrm>
          <a:off x="0" y="0"/>
          <a:ext cx="0" cy="0"/>
          <a:chOff x="0" y="0"/>
          <a:chExt cx="0" cy="0"/>
        </a:xfrm>
      </p:grpSpPr>
      <p:sp>
        <p:nvSpPr>
          <p:cNvPr id="5" name="Subtitle 2"/>
          <p:cNvSpPr txBox="1">
            <a:spLocks/>
          </p:cNvSpPr>
          <p:nvPr userDrawn="1"/>
        </p:nvSpPr>
        <p:spPr>
          <a:xfrm>
            <a:off x="4929189" y="4607719"/>
            <a:ext cx="4143375" cy="428625"/>
          </a:xfrm>
          <a:prstGeom prst="rect">
            <a:avLst/>
          </a:prstGeom>
          <a:effectLst/>
        </p:spPr>
        <p:txBody>
          <a:bodyPr anchor="b">
            <a:normAutofit lnSpcReduction="10000"/>
          </a:bodyPr>
          <a:lstStyle/>
          <a:p>
            <a:pPr marL="342900" indent="-342900" algn="r" fontAlgn="auto">
              <a:spcBef>
                <a:spcPct val="20000"/>
              </a:spcBef>
              <a:spcAft>
                <a:spcPts val="0"/>
              </a:spcAft>
              <a:buFont typeface="Arial" pitchFamily="34" charset="0"/>
              <a:buNone/>
              <a:defRPr/>
            </a:pPr>
            <a:r>
              <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ARSC </a:t>
            </a:r>
            <a:r>
              <a:rPr lang="en-CA" sz="2400" dirty="0" smtClean="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2010</a:t>
            </a:r>
            <a:endPar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endParaRPr>
          </a:p>
        </p:txBody>
      </p:sp>
      <p:pic>
        <p:nvPicPr>
          <p:cNvPr id="6" name="Picture 7" descr="Dobbin_Icon.png"/>
          <p:cNvPicPr>
            <a:picLocks noChangeAspect="1"/>
          </p:cNvPicPr>
          <p:nvPr userDrawn="1"/>
        </p:nvPicPr>
        <p:blipFill>
          <a:blip r:embed="rId2" cstate="print"/>
          <a:srcRect/>
          <a:stretch>
            <a:fillRect/>
          </a:stretch>
        </p:blipFill>
        <p:spPr bwMode="auto">
          <a:xfrm>
            <a:off x="8286780" y="108347"/>
            <a:ext cx="642938" cy="571500"/>
          </a:xfrm>
          <a:prstGeom prst="rect">
            <a:avLst/>
          </a:prstGeom>
          <a:noFill/>
          <a:ln w="9525">
            <a:noFill/>
            <a:miter lim="800000"/>
            <a:headEnd/>
            <a:tailEnd/>
          </a:ln>
        </p:spPr>
      </p:pic>
      <p:pic>
        <p:nvPicPr>
          <p:cNvPr id="7" name="Picture 6" descr="CT-Logo-Med.png"/>
          <p:cNvPicPr>
            <a:picLocks noChangeAspect="1"/>
          </p:cNvPicPr>
          <p:nvPr userDrawn="1"/>
        </p:nvPicPr>
        <p:blipFill>
          <a:blip r:embed="rId3" cstate="print"/>
          <a:stretch>
            <a:fillRect/>
          </a:stretch>
        </p:blipFill>
        <p:spPr>
          <a:xfrm>
            <a:off x="293024" y="4500576"/>
            <a:ext cx="1013162" cy="436439"/>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sp>
        <p:nvSpPr>
          <p:cNvPr id="2" name="Title 1"/>
          <p:cNvSpPr>
            <a:spLocks noGrp="1"/>
          </p:cNvSpPr>
          <p:nvPr>
            <p:ph type="ctrTitle"/>
          </p:nvPr>
        </p:nvSpPr>
        <p:spPr>
          <a:xfrm>
            <a:off x="642910" y="642924"/>
            <a:ext cx="7858180" cy="375049"/>
          </a:xfrm>
          <a:noFill/>
          <a:effectLst>
            <a:glow rad="63500">
              <a:schemeClr val="accent6">
                <a:satMod val="175000"/>
                <a:alpha val="40000"/>
              </a:schemeClr>
            </a:glow>
          </a:effec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r">
              <a:defRPr sz="2000" b="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42910" y="214296"/>
            <a:ext cx="7858180" cy="428628"/>
          </a:xfrm>
        </p:spPr>
        <p:txBody>
          <a:bodyPr>
            <a:normAutofit/>
            <a:scene3d>
              <a:camera prst="orthographicFront"/>
              <a:lightRig rig="chilly" dir="t"/>
            </a:scene3d>
            <a:sp3d extrusionH="57150" prstMaterial="metal">
              <a:bevelT w="57150" h="38100" prst="coolSlant"/>
              <a:bevelB w="57150" h="38100" prst="coolSlant"/>
              <a:extrusionClr>
                <a:schemeClr val="bg1"/>
              </a:extrusionClr>
            </a:sp3d>
          </a:bodyPr>
          <a:lstStyle>
            <a:lvl1pPr marL="0" indent="0" algn="l">
              <a:buNone/>
              <a:defRPr sz="2800" b="1" baseline="0">
                <a:ln>
                  <a:gradFill flip="none" rotWithShape="1">
                    <a:gsLst>
                      <a:gs pos="65000">
                        <a:srgbClr val="DE5F00"/>
                      </a:gs>
                      <a:gs pos="50000">
                        <a:schemeClr val="accent1">
                          <a:tint val="44500"/>
                          <a:satMod val="160000"/>
                        </a:schemeClr>
                      </a:gs>
                      <a:gs pos="100000">
                        <a:schemeClr val="accent1">
                          <a:tint val="23500"/>
                          <a:satMod val="160000"/>
                        </a:schemeClr>
                      </a:gs>
                    </a:gsLst>
                    <a:lin ang="5400000" scaled="1"/>
                    <a:tileRect/>
                  </a:gradFill>
                </a:ln>
                <a:gradFill>
                  <a:gsLst>
                    <a:gs pos="86000">
                      <a:srgbClr val="DE5F00">
                        <a:alpha val="88000"/>
                      </a:srgbClr>
                    </a:gs>
                    <a:gs pos="50000">
                      <a:schemeClr val="accent1">
                        <a:tint val="44500"/>
                        <a:satMod val="160000"/>
                      </a:schemeClr>
                    </a:gs>
                    <a:gs pos="100000">
                      <a:schemeClr val="accent1">
                        <a:tint val="23500"/>
                        <a:satMod val="160000"/>
                      </a:schemeClr>
                    </a:gs>
                  </a:gsLst>
                  <a:lin ang="5400000" scaled="1"/>
                </a:gra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10" name="Content Placeholder 9"/>
          <p:cNvSpPr>
            <a:spLocks noGrp="1"/>
          </p:cNvSpPr>
          <p:nvPr>
            <p:ph sz="quarter" idx="12"/>
          </p:nvPr>
        </p:nvSpPr>
        <p:spPr>
          <a:xfrm>
            <a:off x="642939" y="1071563"/>
            <a:ext cx="7858125" cy="3375422"/>
          </a:xfrm>
        </p:spPr>
        <p:txBody>
          <a:bodyPr>
            <a:normAutofit/>
          </a:bodyPr>
          <a:lstStyle>
            <a:lvl1pPr>
              <a:buFont typeface="Wingdings" pitchFamily="2" charset="2"/>
              <a:buChar char="§"/>
              <a:defRPr sz="1800" b="0">
                <a:solidFill>
                  <a:schemeClr val="bg1"/>
                </a:solidFill>
              </a:defRPr>
            </a:lvl1pPr>
            <a:lvl2pPr>
              <a:buFont typeface="Wingdings" pitchFamily="2" charset="2"/>
              <a:buChar char="§"/>
              <a:defRPr sz="1800" b="0">
                <a:solidFill>
                  <a:schemeClr val="bg1"/>
                </a:solidFill>
              </a:defRPr>
            </a:lvl2pPr>
            <a:lvl3pPr>
              <a:buFont typeface="Wingdings" pitchFamily="2" charset="2"/>
              <a:buChar char="§"/>
              <a:defRPr sz="1800" b="0">
                <a:solidFill>
                  <a:schemeClr val="bg1"/>
                </a:solidFill>
              </a:defRPr>
            </a:lvl3pPr>
            <a:lvl4pPr>
              <a:buFont typeface="Wingdings" pitchFamily="2" charset="2"/>
              <a:buChar char="§"/>
              <a:defRPr sz="1800" b="0">
                <a:solidFill>
                  <a:schemeClr val="bg1"/>
                </a:solidFill>
              </a:defRPr>
            </a:lvl4pPr>
            <a:lvl5pPr>
              <a:buFont typeface="Wingdings" pitchFamily="2" charset="2"/>
              <a:buChar char="§"/>
              <a:defRPr sz="1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Footer Placeholder 4"/>
          <p:cNvSpPr>
            <a:spLocks noGrp="1"/>
          </p:cNvSpPr>
          <p:nvPr>
            <p:ph type="ftr" sz="quarter" idx="13"/>
          </p:nvPr>
        </p:nvSpPr>
        <p:spPr>
          <a:xfrm>
            <a:off x="3929064" y="4869657"/>
            <a:ext cx="2143125" cy="273844"/>
          </a:xfrm>
        </p:spPr>
        <p:txBody>
          <a:bodyPr/>
          <a:lstStyle>
            <a:lvl1pPr algn="ctr">
              <a:defRPr sz="1200" dirty="0">
                <a:solidFill>
                  <a:schemeClr val="tx1"/>
                </a:solidFill>
                <a:effectLst>
                  <a:outerShdw blurRad="60007" dist="200025" dir="15000000" sy="30000" kx="-1800000" algn="bl" rotWithShape="0">
                    <a:prstClr val="black">
                      <a:alpha val="32000"/>
                    </a:prstClr>
                  </a:outerShdw>
                </a:effectLst>
              </a:defRPr>
            </a:lvl1pPr>
          </a:lstStyle>
          <a:p>
            <a:pPr>
              <a:defRPr/>
            </a:pPr>
            <a:endParaRPr lang="en-CA"/>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DOBBIN">
    <p:spTree>
      <p:nvGrpSpPr>
        <p:cNvPr id="1" name=""/>
        <p:cNvGrpSpPr/>
        <p:nvPr/>
      </p:nvGrpSpPr>
      <p:grpSpPr>
        <a:xfrm>
          <a:off x="0" y="0"/>
          <a:ext cx="0" cy="0"/>
          <a:chOff x="0" y="0"/>
          <a:chExt cx="0" cy="0"/>
        </a:xfrm>
      </p:grpSpPr>
      <p:sp>
        <p:nvSpPr>
          <p:cNvPr id="5" name="Subtitle 2"/>
          <p:cNvSpPr txBox="1">
            <a:spLocks/>
          </p:cNvSpPr>
          <p:nvPr userDrawn="1"/>
        </p:nvSpPr>
        <p:spPr>
          <a:xfrm>
            <a:off x="4929189" y="4607719"/>
            <a:ext cx="4143375" cy="428625"/>
          </a:xfrm>
          <a:prstGeom prst="rect">
            <a:avLst/>
          </a:prstGeom>
          <a:effectLst/>
        </p:spPr>
        <p:txBody>
          <a:bodyPr anchor="b">
            <a:normAutofit lnSpcReduction="10000"/>
          </a:bodyPr>
          <a:lstStyle/>
          <a:p>
            <a:pPr marL="342900" indent="-342900" algn="r" fontAlgn="auto">
              <a:spcBef>
                <a:spcPct val="20000"/>
              </a:spcBef>
              <a:spcAft>
                <a:spcPts val="0"/>
              </a:spcAft>
              <a:buFont typeface="Arial" pitchFamily="34" charset="0"/>
              <a:buNone/>
              <a:defRPr/>
            </a:pPr>
            <a:r>
              <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ARSC </a:t>
            </a:r>
            <a:r>
              <a:rPr lang="en-CA" sz="2400" dirty="0" smtClean="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2010</a:t>
            </a:r>
            <a:endPar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endParaRPr>
          </a:p>
        </p:txBody>
      </p:sp>
      <p:pic>
        <p:nvPicPr>
          <p:cNvPr id="6" name="Picture 5" descr="CT-Logo-Med.png"/>
          <p:cNvPicPr>
            <a:picLocks noChangeAspect="1"/>
          </p:cNvPicPr>
          <p:nvPr userDrawn="1"/>
        </p:nvPicPr>
        <p:blipFill>
          <a:blip r:embed="rId2" cstate="print"/>
          <a:stretch>
            <a:fillRect/>
          </a:stretch>
        </p:blipFill>
        <p:spPr>
          <a:xfrm>
            <a:off x="293024" y="4500576"/>
            <a:ext cx="1013162" cy="436439"/>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 name="Picture 8" descr="Dobbin_Icon.png"/>
          <p:cNvPicPr>
            <a:picLocks noChangeAspect="1"/>
          </p:cNvPicPr>
          <p:nvPr userDrawn="1"/>
        </p:nvPicPr>
        <p:blipFill>
          <a:blip r:embed="rId3" cstate="print"/>
          <a:srcRect/>
          <a:stretch>
            <a:fillRect/>
          </a:stretch>
        </p:blipFill>
        <p:spPr bwMode="auto">
          <a:xfrm>
            <a:off x="8215342" y="138112"/>
            <a:ext cx="642938" cy="571500"/>
          </a:xfrm>
          <a:prstGeom prst="rect">
            <a:avLst/>
          </a:prstGeom>
          <a:noFill/>
          <a:ln w="9525">
            <a:noFill/>
            <a:miter lim="800000"/>
            <a:headEnd/>
            <a:tailEnd/>
          </a:ln>
        </p:spPr>
      </p:pic>
      <p:sp>
        <p:nvSpPr>
          <p:cNvPr id="2" name="Title 1"/>
          <p:cNvSpPr>
            <a:spLocks noGrp="1"/>
          </p:cNvSpPr>
          <p:nvPr>
            <p:ph type="ctrTitle"/>
          </p:nvPr>
        </p:nvSpPr>
        <p:spPr>
          <a:xfrm>
            <a:off x="642910" y="642924"/>
            <a:ext cx="7858180" cy="375049"/>
          </a:xfrm>
          <a:noFill/>
          <a:effectLst>
            <a:glow rad="63500">
              <a:schemeClr val="accent6">
                <a:satMod val="175000"/>
                <a:alpha val="40000"/>
              </a:schemeClr>
            </a:glow>
          </a:effec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r">
              <a:defRPr sz="2000" b="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42910" y="214296"/>
            <a:ext cx="7858180" cy="428628"/>
          </a:xfrm>
        </p:spPr>
        <p:txBody>
          <a:bodyPr>
            <a:normAutofit/>
            <a:scene3d>
              <a:camera prst="orthographicFront"/>
              <a:lightRig rig="chilly" dir="t"/>
            </a:scene3d>
            <a:sp3d extrusionH="57150" prstMaterial="metal">
              <a:bevelT w="57150" h="38100" prst="coolSlant"/>
              <a:bevelB w="57150" h="38100" prst="coolSlant"/>
              <a:extrusionClr>
                <a:schemeClr val="bg1"/>
              </a:extrusionClr>
            </a:sp3d>
          </a:bodyPr>
          <a:lstStyle>
            <a:lvl1pPr marL="0" indent="0" algn="l">
              <a:buNone/>
              <a:defRPr sz="2800" b="1" baseline="0">
                <a:ln>
                  <a:gradFill flip="none" rotWithShape="1">
                    <a:gsLst>
                      <a:gs pos="65000">
                        <a:srgbClr val="DE5F00"/>
                      </a:gs>
                      <a:gs pos="50000">
                        <a:schemeClr val="accent1">
                          <a:tint val="44500"/>
                          <a:satMod val="160000"/>
                        </a:schemeClr>
                      </a:gs>
                      <a:gs pos="100000">
                        <a:schemeClr val="accent1">
                          <a:tint val="23500"/>
                          <a:satMod val="160000"/>
                        </a:schemeClr>
                      </a:gs>
                    </a:gsLst>
                    <a:lin ang="5400000" scaled="1"/>
                    <a:tileRect/>
                  </a:gradFill>
                </a:ln>
                <a:gradFill>
                  <a:gsLst>
                    <a:gs pos="86000">
                      <a:srgbClr val="DE5F00">
                        <a:alpha val="88000"/>
                      </a:srgbClr>
                    </a:gs>
                    <a:gs pos="50000">
                      <a:schemeClr val="accent1">
                        <a:tint val="44500"/>
                        <a:satMod val="160000"/>
                      </a:schemeClr>
                    </a:gs>
                    <a:gs pos="100000">
                      <a:schemeClr val="accent1">
                        <a:tint val="23500"/>
                        <a:satMod val="160000"/>
                      </a:schemeClr>
                    </a:gs>
                  </a:gsLst>
                  <a:lin ang="5400000" scaled="1"/>
                </a:gra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10" name="Content Placeholder 9"/>
          <p:cNvSpPr>
            <a:spLocks noGrp="1"/>
          </p:cNvSpPr>
          <p:nvPr>
            <p:ph sz="quarter" idx="12"/>
          </p:nvPr>
        </p:nvSpPr>
        <p:spPr>
          <a:xfrm>
            <a:off x="642939" y="1071563"/>
            <a:ext cx="7858125" cy="3375422"/>
          </a:xfrm>
        </p:spPr>
        <p:txBody>
          <a:bodyPr>
            <a:normAutofit/>
          </a:bodyPr>
          <a:lstStyle>
            <a:lvl1pPr>
              <a:buFont typeface="Wingdings" pitchFamily="2" charset="2"/>
              <a:buChar char="§"/>
              <a:defRPr sz="1800" b="0">
                <a:solidFill>
                  <a:schemeClr val="bg1"/>
                </a:solidFill>
              </a:defRPr>
            </a:lvl1pPr>
            <a:lvl2pPr>
              <a:buFont typeface="Wingdings" pitchFamily="2" charset="2"/>
              <a:buChar char="§"/>
              <a:defRPr sz="1800" b="0">
                <a:solidFill>
                  <a:schemeClr val="bg1"/>
                </a:solidFill>
              </a:defRPr>
            </a:lvl2pPr>
            <a:lvl3pPr>
              <a:buFont typeface="Wingdings" pitchFamily="2" charset="2"/>
              <a:buChar char="§"/>
              <a:defRPr sz="1800" b="0">
                <a:solidFill>
                  <a:schemeClr val="bg1"/>
                </a:solidFill>
              </a:defRPr>
            </a:lvl3pPr>
            <a:lvl4pPr>
              <a:buFont typeface="Wingdings" pitchFamily="2" charset="2"/>
              <a:buChar char="§"/>
              <a:defRPr sz="1800" b="0">
                <a:solidFill>
                  <a:schemeClr val="bg1"/>
                </a:solidFill>
              </a:defRPr>
            </a:lvl4pPr>
            <a:lvl5pPr>
              <a:buFont typeface="Wingdings" pitchFamily="2" charset="2"/>
              <a:buChar char="§"/>
              <a:defRPr sz="1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Footer Placeholder 4"/>
          <p:cNvSpPr>
            <a:spLocks noGrp="1"/>
          </p:cNvSpPr>
          <p:nvPr>
            <p:ph type="ftr" sz="quarter" idx="13"/>
          </p:nvPr>
        </p:nvSpPr>
        <p:spPr>
          <a:xfrm>
            <a:off x="3929064" y="4869657"/>
            <a:ext cx="2143125" cy="273844"/>
          </a:xfrm>
        </p:spPr>
        <p:txBody>
          <a:bodyPr/>
          <a:lstStyle>
            <a:lvl1pPr algn="ctr">
              <a:defRPr sz="1200" dirty="0">
                <a:solidFill>
                  <a:schemeClr val="tx1"/>
                </a:solidFill>
                <a:effectLst>
                  <a:outerShdw blurRad="60007" dist="200025" dir="15000000" sy="30000" kx="-1800000" algn="bl" rotWithShape="0">
                    <a:prstClr val="black">
                      <a:alpha val="32000"/>
                    </a:prstClr>
                  </a:outerShdw>
                </a:effectLst>
              </a:defRPr>
            </a:lvl1pPr>
          </a:lstStyle>
          <a:p>
            <a:pPr>
              <a:defRPr/>
            </a:pPr>
            <a:endParaRPr lang="en-C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ORKFLOW">
    <p:spTree>
      <p:nvGrpSpPr>
        <p:cNvPr id="1" name=""/>
        <p:cNvGrpSpPr/>
        <p:nvPr/>
      </p:nvGrpSpPr>
      <p:grpSpPr>
        <a:xfrm>
          <a:off x="0" y="0"/>
          <a:ext cx="0" cy="0"/>
          <a:chOff x="0" y="0"/>
          <a:chExt cx="0" cy="0"/>
        </a:xfrm>
      </p:grpSpPr>
      <p:sp>
        <p:nvSpPr>
          <p:cNvPr id="5" name="Subtitle 2"/>
          <p:cNvSpPr txBox="1">
            <a:spLocks/>
          </p:cNvSpPr>
          <p:nvPr userDrawn="1"/>
        </p:nvSpPr>
        <p:spPr>
          <a:xfrm>
            <a:off x="4929189" y="4607719"/>
            <a:ext cx="4143375" cy="428625"/>
          </a:xfrm>
          <a:prstGeom prst="rect">
            <a:avLst/>
          </a:prstGeom>
          <a:effectLst/>
        </p:spPr>
        <p:txBody>
          <a:bodyPr anchor="b">
            <a:normAutofit lnSpcReduction="10000"/>
          </a:bodyPr>
          <a:lstStyle/>
          <a:p>
            <a:pPr marL="342900" indent="-342900" algn="r" fontAlgn="auto">
              <a:spcBef>
                <a:spcPct val="20000"/>
              </a:spcBef>
              <a:spcAft>
                <a:spcPts val="0"/>
              </a:spcAft>
              <a:buFont typeface="Arial" pitchFamily="34" charset="0"/>
              <a:buNone/>
              <a:defRPr/>
            </a:pPr>
            <a:r>
              <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ARSC </a:t>
            </a:r>
            <a:r>
              <a:rPr lang="en-CA" sz="2400" dirty="0" smtClean="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2010</a:t>
            </a:r>
            <a:endPar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endParaRPr>
          </a:p>
        </p:txBody>
      </p:sp>
      <p:pic>
        <p:nvPicPr>
          <p:cNvPr id="6" name="Picture 5" descr="CT-Logo-Med.png"/>
          <p:cNvPicPr>
            <a:picLocks noChangeAspect="1"/>
          </p:cNvPicPr>
          <p:nvPr userDrawn="1"/>
        </p:nvPicPr>
        <p:blipFill>
          <a:blip r:embed="rId2" cstate="print"/>
          <a:stretch>
            <a:fillRect/>
          </a:stretch>
        </p:blipFill>
        <p:spPr>
          <a:xfrm>
            <a:off x="293024" y="4500576"/>
            <a:ext cx="1013162" cy="436439"/>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 name="Picture 2" descr="D:\My Pictures\Cube-Tec\Cube-Workflow\CWF-Icon.png"/>
          <p:cNvPicPr>
            <a:picLocks noChangeAspect="1" noChangeArrowheads="1"/>
          </p:cNvPicPr>
          <p:nvPr userDrawn="1"/>
        </p:nvPicPr>
        <p:blipFill>
          <a:blip r:embed="rId3" cstate="print"/>
          <a:srcRect/>
          <a:stretch>
            <a:fillRect/>
          </a:stretch>
        </p:blipFill>
        <p:spPr bwMode="auto">
          <a:xfrm>
            <a:off x="8272493" y="123825"/>
            <a:ext cx="657225" cy="585788"/>
          </a:xfrm>
          <a:prstGeom prst="rect">
            <a:avLst/>
          </a:prstGeom>
          <a:noFill/>
          <a:ln w="9525">
            <a:noFill/>
            <a:miter lim="800000"/>
            <a:headEnd/>
            <a:tailEnd/>
          </a:ln>
        </p:spPr>
      </p:pic>
      <p:sp>
        <p:nvSpPr>
          <p:cNvPr id="2" name="Title 1"/>
          <p:cNvSpPr>
            <a:spLocks noGrp="1"/>
          </p:cNvSpPr>
          <p:nvPr>
            <p:ph type="ctrTitle"/>
          </p:nvPr>
        </p:nvSpPr>
        <p:spPr>
          <a:xfrm>
            <a:off x="642910" y="642924"/>
            <a:ext cx="7858180" cy="375049"/>
          </a:xfrm>
          <a:noFill/>
          <a:effectLst>
            <a:glow rad="63500">
              <a:schemeClr val="accent6">
                <a:satMod val="175000"/>
                <a:alpha val="40000"/>
              </a:schemeClr>
            </a:glow>
          </a:effec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r">
              <a:defRPr sz="2000" b="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42910" y="214296"/>
            <a:ext cx="7858180" cy="428628"/>
          </a:xfrm>
        </p:spPr>
        <p:txBody>
          <a:bodyPr>
            <a:normAutofit/>
            <a:scene3d>
              <a:camera prst="orthographicFront"/>
              <a:lightRig rig="chilly" dir="t"/>
            </a:scene3d>
            <a:sp3d extrusionH="57150" prstMaterial="metal">
              <a:bevelT w="57150" h="38100" prst="coolSlant"/>
              <a:bevelB w="57150" h="38100" prst="coolSlant"/>
              <a:extrusionClr>
                <a:schemeClr val="bg1"/>
              </a:extrusionClr>
            </a:sp3d>
          </a:bodyPr>
          <a:lstStyle>
            <a:lvl1pPr marL="0" indent="0" algn="l">
              <a:buNone/>
              <a:defRPr sz="2800" b="1" baseline="0">
                <a:ln>
                  <a:gradFill flip="none" rotWithShape="1">
                    <a:gsLst>
                      <a:gs pos="65000">
                        <a:srgbClr val="DE5F00"/>
                      </a:gs>
                      <a:gs pos="50000">
                        <a:schemeClr val="accent1">
                          <a:tint val="44500"/>
                          <a:satMod val="160000"/>
                        </a:schemeClr>
                      </a:gs>
                      <a:gs pos="100000">
                        <a:schemeClr val="accent1">
                          <a:tint val="23500"/>
                          <a:satMod val="160000"/>
                        </a:schemeClr>
                      </a:gs>
                    </a:gsLst>
                    <a:lin ang="5400000" scaled="1"/>
                    <a:tileRect/>
                  </a:gradFill>
                </a:ln>
                <a:gradFill>
                  <a:gsLst>
                    <a:gs pos="86000">
                      <a:srgbClr val="DE5F00">
                        <a:alpha val="88000"/>
                      </a:srgbClr>
                    </a:gs>
                    <a:gs pos="50000">
                      <a:schemeClr val="accent1">
                        <a:tint val="44500"/>
                        <a:satMod val="160000"/>
                      </a:schemeClr>
                    </a:gs>
                    <a:gs pos="100000">
                      <a:schemeClr val="accent1">
                        <a:tint val="23500"/>
                        <a:satMod val="160000"/>
                      </a:schemeClr>
                    </a:gs>
                  </a:gsLst>
                  <a:lin ang="5400000" scaled="1"/>
                </a:gra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10" name="Content Placeholder 9"/>
          <p:cNvSpPr>
            <a:spLocks noGrp="1"/>
          </p:cNvSpPr>
          <p:nvPr>
            <p:ph sz="quarter" idx="12"/>
          </p:nvPr>
        </p:nvSpPr>
        <p:spPr>
          <a:xfrm>
            <a:off x="642939" y="1071563"/>
            <a:ext cx="7858125" cy="3375422"/>
          </a:xfrm>
        </p:spPr>
        <p:txBody>
          <a:bodyPr>
            <a:normAutofit/>
          </a:bodyPr>
          <a:lstStyle>
            <a:lvl1pPr>
              <a:buFont typeface="Wingdings" pitchFamily="2" charset="2"/>
              <a:buChar char="§"/>
              <a:defRPr sz="1800" b="0">
                <a:solidFill>
                  <a:schemeClr val="bg1"/>
                </a:solidFill>
              </a:defRPr>
            </a:lvl1pPr>
            <a:lvl2pPr>
              <a:buFont typeface="Wingdings" pitchFamily="2" charset="2"/>
              <a:buChar char="§"/>
              <a:defRPr sz="1800" b="0">
                <a:solidFill>
                  <a:schemeClr val="bg1"/>
                </a:solidFill>
              </a:defRPr>
            </a:lvl2pPr>
            <a:lvl3pPr>
              <a:buFont typeface="Wingdings" pitchFamily="2" charset="2"/>
              <a:buChar char="§"/>
              <a:defRPr sz="1800" b="0">
                <a:solidFill>
                  <a:schemeClr val="bg1"/>
                </a:solidFill>
              </a:defRPr>
            </a:lvl3pPr>
            <a:lvl4pPr>
              <a:buFont typeface="Wingdings" pitchFamily="2" charset="2"/>
              <a:buChar char="§"/>
              <a:defRPr sz="1800" b="0">
                <a:solidFill>
                  <a:schemeClr val="bg1"/>
                </a:solidFill>
              </a:defRPr>
            </a:lvl4pPr>
            <a:lvl5pPr>
              <a:buFont typeface="Wingdings" pitchFamily="2" charset="2"/>
              <a:buChar char="§"/>
              <a:defRPr sz="1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Footer Placeholder 4"/>
          <p:cNvSpPr>
            <a:spLocks noGrp="1"/>
          </p:cNvSpPr>
          <p:nvPr>
            <p:ph type="ftr" sz="quarter" idx="13"/>
          </p:nvPr>
        </p:nvSpPr>
        <p:spPr>
          <a:xfrm>
            <a:off x="3929064" y="4869657"/>
            <a:ext cx="2143125" cy="273844"/>
          </a:xfrm>
        </p:spPr>
        <p:txBody>
          <a:bodyPr/>
          <a:lstStyle>
            <a:lvl1pPr algn="ctr">
              <a:defRPr sz="1200" dirty="0">
                <a:solidFill>
                  <a:schemeClr val="tx1"/>
                </a:solidFill>
                <a:effectLst>
                  <a:outerShdw blurRad="60007" dist="200025" dir="15000000" sy="30000" kx="-1800000" algn="bl" rotWithShape="0">
                    <a:prstClr val="black">
                      <a:alpha val="32000"/>
                    </a:prstClr>
                  </a:outerShdw>
                </a:effectLst>
              </a:defRPr>
            </a:lvl1pPr>
          </a:lstStyle>
          <a:p>
            <a:pPr>
              <a:defRPr/>
            </a:pPr>
            <a:endParaRPr lang="en-CA"/>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3" name="Subtitle 2"/>
          <p:cNvSpPr txBox="1">
            <a:spLocks/>
          </p:cNvSpPr>
          <p:nvPr userDrawn="1"/>
        </p:nvSpPr>
        <p:spPr>
          <a:xfrm>
            <a:off x="4929189" y="4607719"/>
            <a:ext cx="4143375" cy="428625"/>
          </a:xfrm>
          <a:prstGeom prst="rect">
            <a:avLst/>
          </a:prstGeom>
          <a:effectLst/>
        </p:spPr>
        <p:txBody>
          <a:bodyPr anchor="b">
            <a:normAutofit lnSpcReduction="10000"/>
          </a:bodyPr>
          <a:lstStyle/>
          <a:p>
            <a:pPr marL="342900" indent="-342900" algn="r" fontAlgn="auto">
              <a:spcBef>
                <a:spcPct val="20000"/>
              </a:spcBef>
              <a:spcAft>
                <a:spcPts val="0"/>
              </a:spcAft>
              <a:buFont typeface="Arial" pitchFamily="34" charset="0"/>
              <a:buNone/>
              <a:defRPr/>
            </a:pPr>
            <a:r>
              <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ARSC </a:t>
            </a:r>
            <a:r>
              <a:rPr lang="en-CA" sz="2400" dirty="0" smtClean="0">
                <a:effectLst>
                  <a:outerShdw blurRad="60007" dist="200025" dir="15000000" sy="30000" kx="-1800000" algn="bl" rotWithShape="0">
                    <a:prstClr val="black">
                      <a:alpha val="32000"/>
                    </a:prstClr>
                  </a:outerShdw>
                  <a:reflection blurRad="6350" stA="55000" endA="300" endPos="45500" dir="5400000" sy="-100000" algn="bl" rotWithShape="0"/>
                </a:effectLst>
                <a:latin typeface="+mn-lt"/>
              </a:rPr>
              <a:t>2010</a:t>
            </a:r>
            <a:endParaRPr lang="en-CA" sz="2400" dirty="0">
              <a:effectLst>
                <a:outerShdw blurRad="60007" dist="200025" dir="15000000" sy="30000" kx="-1800000" algn="bl" rotWithShape="0">
                  <a:prstClr val="black">
                    <a:alpha val="32000"/>
                  </a:prstClr>
                </a:outerShdw>
                <a:reflection blurRad="6350" stA="55000" endA="300" endPos="45500" dir="5400000" sy="-100000" algn="bl" rotWithShape="0"/>
              </a:effectLst>
              <a:latin typeface="+mn-lt"/>
            </a:endParaRPr>
          </a:p>
        </p:txBody>
      </p:sp>
      <p:pic>
        <p:nvPicPr>
          <p:cNvPr id="4" name="Picture 3" descr="CT-Logo-Med.png"/>
          <p:cNvPicPr>
            <a:picLocks noChangeAspect="1"/>
          </p:cNvPicPr>
          <p:nvPr userDrawn="1"/>
        </p:nvPicPr>
        <p:blipFill>
          <a:blip r:embed="rId2" cstate="print"/>
          <a:stretch>
            <a:fillRect/>
          </a:stretch>
        </p:blipFill>
        <p:spPr>
          <a:xfrm>
            <a:off x="293024" y="4500576"/>
            <a:ext cx="1013162" cy="436439"/>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sp>
        <p:nvSpPr>
          <p:cNvPr id="10" name="Content Placeholder 9"/>
          <p:cNvSpPr>
            <a:spLocks noGrp="1"/>
          </p:cNvSpPr>
          <p:nvPr>
            <p:ph sz="quarter" idx="12"/>
          </p:nvPr>
        </p:nvSpPr>
        <p:spPr>
          <a:xfrm>
            <a:off x="285720" y="214297"/>
            <a:ext cx="8572560" cy="4125545"/>
          </a:xfrm>
        </p:spPr>
        <p:txBody>
          <a:bodyPr>
            <a:normAutofit/>
          </a:bodyPr>
          <a:lstStyle>
            <a:lvl1pPr>
              <a:buFont typeface="Wingdings" pitchFamily="2" charset="2"/>
              <a:buChar char="§"/>
              <a:defRPr sz="1800" b="0">
                <a:solidFill>
                  <a:schemeClr val="bg1"/>
                </a:solidFill>
              </a:defRPr>
            </a:lvl1pPr>
            <a:lvl2pPr>
              <a:buFont typeface="Wingdings" pitchFamily="2" charset="2"/>
              <a:buChar char="§"/>
              <a:defRPr sz="1800" b="0">
                <a:solidFill>
                  <a:schemeClr val="bg1"/>
                </a:solidFill>
              </a:defRPr>
            </a:lvl2pPr>
            <a:lvl3pPr>
              <a:buFont typeface="Wingdings" pitchFamily="2" charset="2"/>
              <a:buChar char="§"/>
              <a:defRPr sz="1800" b="0">
                <a:solidFill>
                  <a:schemeClr val="bg1"/>
                </a:solidFill>
              </a:defRPr>
            </a:lvl3pPr>
            <a:lvl4pPr>
              <a:buFont typeface="Wingdings" pitchFamily="2" charset="2"/>
              <a:buChar char="§"/>
              <a:defRPr sz="1800" b="0">
                <a:solidFill>
                  <a:schemeClr val="bg1"/>
                </a:solidFill>
              </a:defRPr>
            </a:lvl4pPr>
            <a:lvl5pPr>
              <a:buFont typeface="Wingdings" pitchFamily="2" charset="2"/>
              <a:buChar char="§"/>
              <a:defRPr sz="1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Footer Placeholder 4"/>
          <p:cNvSpPr>
            <a:spLocks noGrp="1"/>
          </p:cNvSpPr>
          <p:nvPr>
            <p:ph type="ftr" sz="quarter" idx="13"/>
          </p:nvPr>
        </p:nvSpPr>
        <p:spPr>
          <a:xfrm>
            <a:off x="3929064" y="4869657"/>
            <a:ext cx="2143125" cy="273844"/>
          </a:xfrm>
        </p:spPr>
        <p:txBody>
          <a:bodyPr/>
          <a:lstStyle>
            <a:lvl1pPr algn="ctr">
              <a:defRPr sz="1200" dirty="0">
                <a:solidFill>
                  <a:schemeClr val="tx1"/>
                </a:solidFill>
                <a:effectLst>
                  <a:outerShdw blurRad="60007" dist="200025" dir="15000000" sy="30000" kx="-1800000" algn="bl" rotWithShape="0">
                    <a:prstClr val="black">
                      <a:alpha val="32000"/>
                    </a:prstClr>
                  </a:outerShdw>
                </a:effectLst>
              </a:defRPr>
            </a:lvl1pPr>
          </a:lstStyle>
          <a:p>
            <a:pPr>
              <a:defRPr/>
            </a:pPr>
            <a:endParaRPr lang="en-C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spective Text">
    <p:spTree>
      <p:nvGrpSpPr>
        <p:cNvPr id="1" name=""/>
        <p:cNvGrpSpPr/>
        <p:nvPr/>
      </p:nvGrpSpPr>
      <p:grpSpPr>
        <a:xfrm>
          <a:off x="0" y="0"/>
          <a:ext cx="0" cy="0"/>
          <a:chOff x="0" y="0"/>
          <a:chExt cx="0" cy="0"/>
        </a:xfrm>
      </p:grpSpPr>
      <p:sp>
        <p:nvSpPr>
          <p:cNvPr id="5" name="Subtitle 2"/>
          <p:cNvSpPr txBox="1">
            <a:spLocks/>
          </p:cNvSpPr>
          <p:nvPr userDrawn="1"/>
        </p:nvSpPr>
        <p:spPr>
          <a:xfrm>
            <a:off x="4929189" y="4607719"/>
            <a:ext cx="4143375" cy="428625"/>
          </a:xfrm>
          <a:prstGeom prst="rect">
            <a:avLst/>
          </a:prstGeom>
          <a:effectLst/>
        </p:spPr>
        <p:txBody>
          <a:bodyPr anchor="b">
            <a:normAutofit lnSpcReduction="10000"/>
          </a:bodyPr>
          <a:lstStyle/>
          <a:p>
            <a:pPr marL="342900" indent="-342900" algn="r" fontAlgn="auto">
              <a:spcBef>
                <a:spcPct val="20000"/>
              </a:spcBef>
              <a:spcAft>
                <a:spcPts val="0"/>
              </a:spcAft>
              <a:buFont typeface="Arial" pitchFamily="34" charset="0"/>
              <a:buNone/>
              <a:defRPr/>
            </a:pPr>
            <a:r>
              <a:rPr lang="en-CA" sz="2400" kern="1200" dirty="0" smtClean="0">
                <a:solidFill>
                  <a:schemeClr val="tx1"/>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Arial" pitchFamily="34" charset="0"/>
                <a:ea typeface="+mn-ea"/>
                <a:cs typeface="+mn-cs"/>
              </a:rPr>
              <a:t>ARSC 2010</a:t>
            </a:r>
            <a:endParaRPr lang="en-CA" sz="2400" kern="1200" dirty="0">
              <a:solidFill>
                <a:schemeClr val="tx1"/>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Arial" pitchFamily="34" charset="0"/>
              <a:ea typeface="+mn-ea"/>
              <a:cs typeface="+mn-cs"/>
            </a:endParaRPr>
          </a:p>
        </p:txBody>
      </p:sp>
      <p:pic>
        <p:nvPicPr>
          <p:cNvPr id="6" name="Picture 7" descr="Dobbin_Icon.png"/>
          <p:cNvPicPr>
            <a:picLocks noChangeAspect="1"/>
          </p:cNvPicPr>
          <p:nvPr userDrawn="1"/>
        </p:nvPicPr>
        <p:blipFill>
          <a:blip r:embed="rId2" cstate="print"/>
          <a:srcRect/>
          <a:stretch>
            <a:fillRect/>
          </a:stretch>
        </p:blipFill>
        <p:spPr bwMode="auto">
          <a:xfrm>
            <a:off x="8207375" y="108347"/>
            <a:ext cx="857250" cy="571500"/>
          </a:xfrm>
          <a:prstGeom prst="rect">
            <a:avLst/>
          </a:prstGeom>
          <a:noFill/>
          <a:ln w="9525">
            <a:noFill/>
            <a:miter lim="800000"/>
            <a:headEnd/>
            <a:tailEnd/>
          </a:ln>
        </p:spPr>
      </p:pic>
      <p:pic>
        <p:nvPicPr>
          <p:cNvPr id="7" name="Picture 6" descr="CT-Logo-Med.png"/>
          <p:cNvPicPr>
            <a:picLocks noChangeAspect="1"/>
          </p:cNvPicPr>
          <p:nvPr userDrawn="1"/>
        </p:nvPicPr>
        <p:blipFill>
          <a:blip r:embed="rId3" cstate="print"/>
          <a:stretch>
            <a:fillRect/>
          </a:stretch>
        </p:blipFill>
        <p:spPr>
          <a:xfrm>
            <a:off x="142845" y="4500576"/>
            <a:ext cx="1013162" cy="436439"/>
          </a:xfrm>
          <a:prstGeom prst="rect">
            <a:avLst/>
          </a:prstGeom>
          <a:effectLst>
            <a:reflection blurRad="6350" stA="52000" endA="300" endPos="35000" dir="5400000" sy="-100000" algn="bl" rotWithShape="0"/>
          </a:effectLst>
        </p:spPr>
      </p:pic>
      <p:sp>
        <p:nvSpPr>
          <p:cNvPr id="2" name="Title 1"/>
          <p:cNvSpPr>
            <a:spLocks noGrp="1"/>
          </p:cNvSpPr>
          <p:nvPr>
            <p:ph type="ctrTitle"/>
          </p:nvPr>
        </p:nvSpPr>
        <p:spPr>
          <a:xfrm>
            <a:off x="642910" y="642924"/>
            <a:ext cx="7858180" cy="375049"/>
          </a:xfrm>
          <a:noFill/>
        </p:spPr>
        <p:txBody>
          <a:bodyPr>
            <a:normAutofit/>
          </a:bodyPr>
          <a:lstStyle>
            <a:lvl1pPr algn="r">
              <a:defRPr sz="2000">
                <a:solidFill>
                  <a:schemeClr val="accent6">
                    <a:lumMod val="60000"/>
                    <a:lumOff val="40000"/>
                  </a:schemeClr>
                </a:solidFill>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42910" y="214296"/>
            <a:ext cx="7858180" cy="428628"/>
          </a:xfrm>
        </p:spPr>
        <p:txBody>
          <a:bodyPr>
            <a:normAutofit/>
            <a:scene3d>
              <a:camera prst="orthographicFront"/>
              <a:lightRig rig="chilly" dir="t"/>
            </a:scene3d>
            <a:sp3d extrusionH="57150" prstMaterial="metal">
              <a:bevelT w="57150" h="38100" prst="coolSlant"/>
              <a:bevelB w="57150" h="38100" prst="coolSlant"/>
              <a:extrusionClr>
                <a:schemeClr val="bg1"/>
              </a:extrusionClr>
            </a:sp3d>
          </a:bodyPr>
          <a:lstStyle>
            <a:lvl1pPr marL="0" indent="0" algn="l">
              <a:buNone/>
              <a:defRPr sz="2800" b="1">
                <a:ln>
                  <a:gradFill flip="none" rotWithShape="1">
                    <a:gsLst>
                      <a:gs pos="65000">
                        <a:srgbClr val="DE5F00"/>
                      </a:gs>
                      <a:gs pos="50000">
                        <a:schemeClr val="accent1">
                          <a:tint val="44500"/>
                          <a:satMod val="160000"/>
                        </a:schemeClr>
                      </a:gs>
                      <a:gs pos="100000">
                        <a:schemeClr val="accent1">
                          <a:tint val="23500"/>
                          <a:satMod val="160000"/>
                        </a:schemeClr>
                      </a:gs>
                    </a:gsLst>
                    <a:lin ang="5400000" scaled="1"/>
                    <a:tileRect/>
                  </a:gradFill>
                </a:ln>
                <a:gradFill>
                  <a:gsLst>
                    <a:gs pos="86000">
                      <a:srgbClr val="DE5F00">
                        <a:alpha val="88000"/>
                      </a:srgbClr>
                    </a:gs>
                    <a:gs pos="50000">
                      <a:schemeClr val="accent1">
                        <a:tint val="44500"/>
                        <a:satMod val="160000"/>
                      </a:schemeClr>
                    </a:gs>
                    <a:gs pos="100000">
                      <a:schemeClr val="accent1">
                        <a:tint val="23500"/>
                        <a:satMod val="160000"/>
                      </a:schemeClr>
                    </a:gs>
                  </a:gsLst>
                  <a:lin ang="5400000" scaled="1"/>
                </a:gra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10" name="Content Placeholder 9"/>
          <p:cNvSpPr>
            <a:spLocks noGrp="1"/>
          </p:cNvSpPr>
          <p:nvPr>
            <p:ph sz="quarter" idx="12"/>
          </p:nvPr>
        </p:nvSpPr>
        <p:spPr>
          <a:xfrm>
            <a:off x="642939" y="1285866"/>
            <a:ext cx="3357558" cy="3161119"/>
          </a:xfrm>
          <a:scene3d>
            <a:camera prst="perspectiveRight" fov="7200000"/>
            <a:lightRig rig="threePt" dir="t"/>
          </a:scene3d>
        </p:spPr>
        <p:txBody>
          <a:bodyPr>
            <a:normAutofit/>
          </a:bodyPr>
          <a:lstStyle>
            <a:lvl1pPr>
              <a:buFont typeface="Wingdings" pitchFamily="2" charset="2"/>
              <a:buChar char="§"/>
              <a:defRPr sz="2000" b="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defRPr>
            </a:lvl1pPr>
            <a:lvl2pPr>
              <a:buFont typeface="Wingdings" pitchFamily="2" charset="2"/>
              <a:buChar char="§"/>
              <a:defRPr sz="2000" b="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defRPr>
            </a:lvl2pPr>
            <a:lvl3pPr>
              <a:buFont typeface="Wingdings" pitchFamily="2" charset="2"/>
              <a:buChar char="§"/>
              <a:defRPr sz="2000" b="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defRPr>
            </a:lvl3pPr>
            <a:lvl4pPr>
              <a:buFont typeface="Wingdings" pitchFamily="2" charset="2"/>
              <a:buChar char="§"/>
              <a:defRPr sz="2000" b="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defRPr>
            </a:lvl4pPr>
            <a:lvl5pPr>
              <a:buFont typeface="Wingdings" pitchFamily="2" charset="2"/>
              <a:buChar char="§"/>
              <a:defRPr sz="2000" b="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Footer Placeholder 4"/>
          <p:cNvSpPr>
            <a:spLocks noGrp="1"/>
          </p:cNvSpPr>
          <p:nvPr>
            <p:ph type="ftr" sz="quarter" idx="13"/>
          </p:nvPr>
        </p:nvSpPr>
        <p:spPr>
          <a:xfrm>
            <a:off x="3929064" y="4869657"/>
            <a:ext cx="2143125" cy="273844"/>
          </a:xfrm>
        </p:spPr>
        <p:txBody>
          <a:bodyPr/>
          <a:lstStyle>
            <a:lvl1pPr algn="ctr">
              <a:defRPr sz="1200" dirty="0">
                <a:solidFill>
                  <a:schemeClr val="tx1"/>
                </a:solidFill>
                <a:effectLst>
                  <a:outerShdw blurRad="60007" dist="200025" dir="15000000" sy="30000" kx="-1800000" algn="bl" rotWithShape="0">
                    <a:prstClr val="black">
                      <a:alpha val="32000"/>
                    </a:prstClr>
                  </a:outerShdw>
                </a:effectLst>
              </a:defRPr>
            </a:lvl1pPr>
          </a:lstStyle>
          <a:p>
            <a:pPr>
              <a:defRPr/>
            </a:pPr>
            <a:endParaRPr lang="en-C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Slide">
    <p:spTree>
      <p:nvGrpSpPr>
        <p:cNvPr id="1" name=""/>
        <p:cNvGrpSpPr/>
        <p:nvPr/>
      </p:nvGrpSpPr>
      <p:grpSpPr>
        <a:xfrm>
          <a:off x="0" y="0"/>
          <a:ext cx="0" cy="0"/>
          <a:chOff x="0" y="0"/>
          <a:chExt cx="0" cy="0"/>
        </a:xfrm>
      </p:grpSpPr>
      <p:sp>
        <p:nvSpPr>
          <p:cNvPr id="5" name="Subtitle 2"/>
          <p:cNvSpPr txBox="1">
            <a:spLocks/>
          </p:cNvSpPr>
          <p:nvPr userDrawn="1"/>
        </p:nvSpPr>
        <p:spPr>
          <a:xfrm>
            <a:off x="4929189" y="4607719"/>
            <a:ext cx="4143375" cy="428625"/>
          </a:xfrm>
          <a:prstGeom prst="rect">
            <a:avLst/>
          </a:prstGeom>
          <a:effectLst/>
        </p:spPr>
        <p:txBody>
          <a:bodyPr anchor="b">
            <a:normAutofit lnSpcReduction="10000"/>
          </a:bodyPr>
          <a:lstStyle/>
          <a:p>
            <a:pPr marL="342900" indent="-342900" algn="r" fontAlgn="auto">
              <a:spcBef>
                <a:spcPct val="20000"/>
              </a:spcBef>
              <a:spcAft>
                <a:spcPts val="0"/>
              </a:spcAft>
              <a:buFont typeface="Arial" pitchFamily="34" charset="0"/>
              <a:buNone/>
              <a:defRPr/>
            </a:pPr>
            <a:r>
              <a:rPr lang="en-CA" sz="2400" kern="1200" dirty="0" smtClean="0">
                <a:solidFill>
                  <a:schemeClr val="tx1"/>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Arial" pitchFamily="34" charset="0"/>
                <a:ea typeface="+mn-ea"/>
                <a:cs typeface="+mn-cs"/>
              </a:rPr>
              <a:t>ARSC 2010</a:t>
            </a:r>
            <a:endParaRPr lang="en-CA" sz="2400" kern="1200" dirty="0">
              <a:solidFill>
                <a:schemeClr val="tx1"/>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Arial" pitchFamily="34" charset="0"/>
              <a:ea typeface="+mn-ea"/>
              <a:cs typeface="+mn-cs"/>
            </a:endParaRPr>
          </a:p>
        </p:txBody>
      </p:sp>
      <p:pic>
        <p:nvPicPr>
          <p:cNvPr id="6" name="Picture 7" descr="Dobbin_Icon.png"/>
          <p:cNvPicPr>
            <a:picLocks noChangeAspect="1"/>
          </p:cNvPicPr>
          <p:nvPr userDrawn="1"/>
        </p:nvPicPr>
        <p:blipFill>
          <a:blip r:embed="rId2" cstate="print"/>
          <a:srcRect/>
          <a:stretch>
            <a:fillRect/>
          </a:stretch>
        </p:blipFill>
        <p:spPr bwMode="auto">
          <a:xfrm>
            <a:off x="8286780" y="108347"/>
            <a:ext cx="642938" cy="571500"/>
          </a:xfrm>
          <a:prstGeom prst="rect">
            <a:avLst/>
          </a:prstGeom>
          <a:noFill/>
          <a:ln w="9525">
            <a:noFill/>
            <a:miter lim="800000"/>
            <a:headEnd/>
            <a:tailEnd/>
          </a:ln>
        </p:spPr>
      </p:pic>
      <p:pic>
        <p:nvPicPr>
          <p:cNvPr id="7" name="Picture 6" descr="CT-Logo-Med.png"/>
          <p:cNvPicPr>
            <a:picLocks noChangeAspect="1"/>
          </p:cNvPicPr>
          <p:nvPr userDrawn="1"/>
        </p:nvPicPr>
        <p:blipFill>
          <a:blip r:embed="rId3" cstate="print"/>
          <a:stretch>
            <a:fillRect/>
          </a:stretch>
        </p:blipFill>
        <p:spPr>
          <a:xfrm>
            <a:off x="293024" y="4500576"/>
            <a:ext cx="1013162" cy="436439"/>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sp>
        <p:nvSpPr>
          <p:cNvPr id="2" name="Title 1"/>
          <p:cNvSpPr>
            <a:spLocks noGrp="1"/>
          </p:cNvSpPr>
          <p:nvPr>
            <p:ph type="ctrTitle"/>
          </p:nvPr>
        </p:nvSpPr>
        <p:spPr>
          <a:xfrm>
            <a:off x="642910" y="642924"/>
            <a:ext cx="7858180" cy="375049"/>
          </a:xfrm>
          <a:noFill/>
          <a:effectLst>
            <a:glow rad="63500">
              <a:schemeClr val="accent6">
                <a:satMod val="175000"/>
                <a:alpha val="40000"/>
              </a:schemeClr>
            </a:glow>
          </a:effec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r">
              <a:defRPr sz="2000" b="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642910" y="214296"/>
            <a:ext cx="7858180" cy="428628"/>
          </a:xfrm>
        </p:spPr>
        <p:txBody>
          <a:bodyPr>
            <a:normAutofit/>
            <a:scene3d>
              <a:camera prst="orthographicFront"/>
              <a:lightRig rig="chilly" dir="t"/>
            </a:scene3d>
            <a:sp3d extrusionH="57150" prstMaterial="metal">
              <a:bevelT w="57150" h="38100" prst="coolSlant"/>
              <a:bevelB w="57150" h="38100" prst="coolSlant"/>
              <a:extrusionClr>
                <a:schemeClr val="bg1"/>
              </a:extrusionClr>
            </a:sp3d>
          </a:bodyPr>
          <a:lstStyle>
            <a:lvl1pPr marL="0" indent="0" algn="l">
              <a:buNone/>
              <a:defRPr sz="2800" b="1">
                <a:ln>
                  <a:gradFill flip="none" rotWithShape="1">
                    <a:gsLst>
                      <a:gs pos="65000">
                        <a:srgbClr val="DE5F00"/>
                      </a:gs>
                      <a:gs pos="50000">
                        <a:schemeClr val="accent1">
                          <a:tint val="44500"/>
                          <a:satMod val="160000"/>
                        </a:schemeClr>
                      </a:gs>
                      <a:gs pos="100000">
                        <a:schemeClr val="accent1">
                          <a:tint val="23500"/>
                          <a:satMod val="160000"/>
                        </a:schemeClr>
                      </a:gs>
                    </a:gsLst>
                    <a:lin ang="5400000" scaled="1"/>
                    <a:tileRect/>
                  </a:gradFill>
                </a:ln>
                <a:gradFill>
                  <a:gsLst>
                    <a:gs pos="86000">
                      <a:srgbClr val="DE5F00">
                        <a:alpha val="88000"/>
                      </a:srgbClr>
                    </a:gs>
                    <a:gs pos="50000">
                      <a:schemeClr val="accent1">
                        <a:tint val="44500"/>
                        <a:satMod val="160000"/>
                      </a:schemeClr>
                    </a:gs>
                    <a:gs pos="100000">
                      <a:schemeClr val="accent1">
                        <a:tint val="23500"/>
                        <a:satMod val="160000"/>
                      </a:schemeClr>
                    </a:gs>
                  </a:gsLst>
                  <a:lin ang="5400000" scaled="1"/>
                </a:gra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10" name="Content Placeholder 9"/>
          <p:cNvSpPr>
            <a:spLocks noGrp="1"/>
          </p:cNvSpPr>
          <p:nvPr>
            <p:ph sz="quarter" idx="12"/>
          </p:nvPr>
        </p:nvSpPr>
        <p:spPr>
          <a:xfrm>
            <a:off x="642939" y="1071563"/>
            <a:ext cx="7858125" cy="3375422"/>
          </a:xfrm>
        </p:spPr>
        <p:txBody>
          <a:bodyPr>
            <a:normAutofit/>
          </a:bodyPr>
          <a:lstStyle>
            <a:lvl1pPr>
              <a:buFont typeface="Wingdings" pitchFamily="2" charset="2"/>
              <a:buChar char="§"/>
              <a:defRPr sz="2000" b="0">
                <a:solidFill>
                  <a:schemeClr val="bg1"/>
                </a:solidFill>
              </a:defRPr>
            </a:lvl1pPr>
            <a:lvl2pPr>
              <a:buFont typeface="Wingdings" pitchFamily="2" charset="2"/>
              <a:buChar char="§"/>
              <a:defRPr sz="2000" b="0">
                <a:solidFill>
                  <a:schemeClr val="bg1"/>
                </a:solidFill>
              </a:defRPr>
            </a:lvl2pPr>
            <a:lvl3pPr>
              <a:buFont typeface="Wingdings" pitchFamily="2" charset="2"/>
              <a:buChar char="§"/>
              <a:defRPr sz="2000" b="0">
                <a:solidFill>
                  <a:schemeClr val="bg1"/>
                </a:solidFill>
              </a:defRPr>
            </a:lvl3pPr>
            <a:lvl4pPr>
              <a:buFont typeface="Wingdings" pitchFamily="2" charset="2"/>
              <a:buChar char="§"/>
              <a:defRPr sz="2000" b="0">
                <a:solidFill>
                  <a:schemeClr val="bg1"/>
                </a:solidFill>
              </a:defRPr>
            </a:lvl4pPr>
            <a:lvl5pPr>
              <a:buFont typeface="Wingdings" pitchFamily="2" charset="2"/>
              <a:buChar char="§"/>
              <a:defRPr sz="20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8" name="Footer Placeholder 4"/>
          <p:cNvSpPr>
            <a:spLocks noGrp="1"/>
          </p:cNvSpPr>
          <p:nvPr>
            <p:ph type="ftr" sz="quarter" idx="13"/>
          </p:nvPr>
        </p:nvSpPr>
        <p:spPr>
          <a:xfrm>
            <a:off x="3929064" y="4869657"/>
            <a:ext cx="2143125" cy="273844"/>
          </a:xfrm>
        </p:spPr>
        <p:txBody>
          <a:bodyPr/>
          <a:lstStyle>
            <a:lvl1pPr algn="ctr">
              <a:defRPr sz="1200" dirty="0">
                <a:solidFill>
                  <a:schemeClr val="tx1"/>
                </a:solidFill>
                <a:effectLst>
                  <a:outerShdw blurRad="60007" dist="200025" dir="15000000" sy="30000" kx="-1800000" algn="bl" rotWithShape="0">
                    <a:prstClr val="black">
                      <a:alpha val="32000"/>
                    </a:prstClr>
                  </a:outerShdw>
                </a:effectLst>
              </a:defRPr>
            </a:lvl1pPr>
          </a:lstStyle>
          <a:p>
            <a:pPr>
              <a:defRPr/>
            </a:pPr>
            <a:endParaRPr lang="en-C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reak">
    <p:spTree>
      <p:nvGrpSpPr>
        <p:cNvPr id="1" name=""/>
        <p:cNvGrpSpPr/>
        <p:nvPr/>
      </p:nvGrpSpPr>
      <p:grpSpPr>
        <a:xfrm>
          <a:off x="0" y="0"/>
          <a:ext cx="0" cy="0"/>
          <a:chOff x="0" y="0"/>
          <a:chExt cx="0" cy="0"/>
        </a:xfrm>
      </p:grpSpPr>
      <p:sp>
        <p:nvSpPr>
          <p:cNvPr id="4" name="Subtitle 2"/>
          <p:cNvSpPr txBox="1">
            <a:spLocks/>
          </p:cNvSpPr>
          <p:nvPr userDrawn="1"/>
        </p:nvSpPr>
        <p:spPr>
          <a:xfrm>
            <a:off x="4929189" y="4607719"/>
            <a:ext cx="4143375" cy="428625"/>
          </a:xfrm>
          <a:prstGeom prst="rect">
            <a:avLst/>
          </a:prstGeom>
          <a:effectLst/>
        </p:spPr>
        <p:txBody>
          <a:bodyPr anchor="b">
            <a:normAutofit lnSpcReduction="10000"/>
          </a:bodyPr>
          <a:lstStyle/>
          <a:p>
            <a:pPr marL="342900" indent="-342900" algn="r" fontAlgn="auto">
              <a:spcBef>
                <a:spcPct val="20000"/>
              </a:spcBef>
              <a:spcAft>
                <a:spcPts val="0"/>
              </a:spcAft>
              <a:buFont typeface="Arial" pitchFamily="34" charset="0"/>
              <a:buNone/>
              <a:defRPr/>
            </a:pPr>
            <a:r>
              <a:rPr lang="en-CA" sz="2400" kern="1200" dirty="0" smtClean="0">
                <a:solidFill>
                  <a:schemeClr val="tx1"/>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Arial" pitchFamily="34" charset="0"/>
                <a:ea typeface="+mn-ea"/>
                <a:cs typeface="+mn-cs"/>
              </a:rPr>
              <a:t>ARSC 2010</a:t>
            </a:r>
            <a:endParaRPr lang="en-CA" sz="2400" kern="1200" dirty="0">
              <a:solidFill>
                <a:schemeClr val="tx1"/>
              </a:solidFill>
              <a:effectLst>
                <a:outerShdw blurRad="60007" dist="200025" dir="15000000" sy="30000" kx="-1800000" algn="bl" rotWithShape="0">
                  <a:prstClr val="black">
                    <a:alpha val="32000"/>
                  </a:prstClr>
                </a:outerShdw>
                <a:reflection blurRad="6350" stA="55000" endA="300" endPos="45500" dir="5400000" sy="-100000" algn="bl" rotWithShape="0"/>
              </a:effectLst>
              <a:latin typeface="Arial" pitchFamily="34" charset="0"/>
              <a:ea typeface="+mn-ea"/>
              <a:cs typeface="+mn-cs"/>
            </a:endParaRPr>
          </a:p>
        </p:txBody>
      </p:sp>
      <p:pic>
        <p:nvPicPr>
          <p:cNvPr id="5" name="Picture 7" descr="Dobbin_Icon.png"/>
          <p:cNvPicPr>
            <a:picLocks noChangeAspect="1"/>
          </p:cNvPicPr>
          <p:nvPr userDrawn="1"/>
        </p:nvPicPr>
        <p:blipFill>
          <a:blip r:embed="rId2" cstate="print"/>
          <a:srcRect/>
          <a:stretch>
            <a:fillRect/>
          </a:stretch>
        </p:blipFill>
        <p:spPr bwMode="auto">
          <a:xfrm>
            <a:off x="8286780" y="108347"/>
            <a:ext cx="642938" cy="571500"/>
          </a:xfrm>
          <a:prstGeom prst="rect">
            <a:avLst/>
          </a:prstGeom>
          <a:noFill/>
          <a:ln w="9525">
            <a:noFill/>
            <a:miter lim="800000"/>
            <a:headEnd/>
            <a:tailEnd/>
          </a:ln>
        </p:spPr>
      </p:pic>
      <p:pic>
        <p:nvPicPr>
          <p:cNvPr id="6" name="Picture 5" descr="CT-Logo-Med.png"/>
          <p:cNvPicPr>
            <a:picLocks noChangeAspect="1"/>
          </p:cNvPicPr>
          <p:nvPr userDrawn="1"/>
        </p:nvPicPr>
        <p:blipFill>
          <a:blip r:embed="rId3" cstate="print"/>
          <a:stretch>
            <a:fillRect/>
          </a:stretch>
        </p:blipFill>
        <p:spPr>
          <a:xfrm>
            <a:off x="293024" y="4500576"/>
            <a:ext cx="1013162" cy="436439"/>
          </a:xfrm>
          <a:prstGeom prst="rect">
            <a:avLst/>
          </a:prstGeom>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 name="Picture 2"/>
          <p:cNvPicPr>
            <a:picLocks noChangeAspect="1" noChangeArrowheads="1"/>
          </p:cNvPicPr>
          <p:nvPr userDrawn="1"/>
        </p:nvPicPr>
        <p:blipFill>
          <a:blip r:embed="rId4" cstate="print"/>
          <a:srcRect/>
          <a:stretch>
            <a:fillRect/>
          </a:stretch>
        </p:blipFill>
        <p:spPr bwMode="auto">
          <a:xfrm>
            <a:off x="2619388" y="1357304"/>
            <a:ext cx="3810000" cy="2857500"/>
          </a:xfrm>
          <a:prstGeom prst="rect">
            <a:avLst/>
          </a:prstGeom>
          <a:noFill/>
          <a:ln w="9525">
            <a:noFill/>
            <a:miter lim="800000"/>
            <a:headEnd/>
            <a:tailEnd/>
          </a:ln>
          <a:effectLst>
            <a:glow rad="101600">
              <a:schemeClr val="accent1">
                <a:satMod val="175000"/>
                <a:alpha val="40000"/>
              </a:schemeClr>
            </a:glow>
            <a:reflection blurRad="6350" stA="52000" endA="300" endPos="35000" dir="5400000" sy="-100000" algn="bl" rotWithShape="0"/>
          </a:effectLst>
          <a:scene3d>
            <a:camera prst="orthographicFront"/>
            <a:lightRig rig="threePt" dir="t"/>
          </a:scene3d>
          <a:sp3d>
            <a:bevelT/>
          </a:sp3d>
        </p:spPr>
      </p:pic>
      <p:sp>
        <p:nvSpPr>
          <p:cNvPr id="2" name="Title 1"/>
          <p:cNvSpPr>
            <a:spLocks noGrp="1"/>
          </p:cNvSpPr>
          <p:nvPr>
            <p:ph type="ctrTitle"/>
          </p:nvPr>
        </p:nvSpPr>
        <p:spPr>
          <a:xfrm>
            <a:off x="642910" y="642924"/>
            <a:ext cx="7858180" cy="375049"/>
          </a:xfrm>
          <a:noFill/>
          <a:effectLst>
            <a:glow rad="63500">
              <a:schemeClr val="accent6">
                <a:satMod val="175000"/>
                <a:alpha val="40000"/>
              </a:schemeClr>
            </a:glow>
          </a:effectLst>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r">
              <a:defRPr sz="2000" b="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63500">
                    <a:schemeClr val="accent6">
                      <a:satMod val="175000"/>
                      <a:alpha val="40000"/>
                    </a:schemeClr>
                  </a:glow>
                  <a:outerShdw blurRad="80000" dist="40000" dir="5040000" algn="tl">
                    <a:srgbClr val="000000">
                      <a:alpha val="30000"/>
                    </a:srgbClr>
                  </a:outerShdw>
                </a:effectLst>
              </a:defRPr>
            </a:lvl1pPr>
          </a:lstStyle>
          <a:p>
            <a:r>
              <a:rPr lang="en-US" smtClean="0"/>
              <a:t>Click to edit Master title style</a:t>
            </a:r>
            <a:endParaRPr lang="en-CA" dirty="0"/>
          </a:p>
        </p:txBody>
      </p:sp>
      <p:sp>
        <p:nvSpPr>
          <p:cNvPr id="3" name="Subtitle 2"/>
          <p:cNvSpPr>
            <a:spLocks noGrp="1"/>
          </p:cNvSpPr>
          <p:nvPr>
            <p:ph type="subTitle" idx="1"/>
          </p:nvPr>
        </p:nvSpPr>
        <p:spPr>
          <a:xfrm>
            <a:off x="642910" y="214296"/>
            <a:ext cx="7858180" cy="428628"/>
          </a:xfrm>
        </p:spPr>
        <p:txBody>
          <a:bodyPr>
            <a:normAutofit/>
            <a:scene3d>
              <a:camera prst="orthographicFront"/>
              <a:lightRig rig="chilly" dir="t"/>
            </a:scene3d>
            <a:sp3d extrusionH="57150" prstMaterial="metal">
              <a:bevelT w="57150" h="38100" prst="coolSlant"/>
              <a:bevelB w="57150" h="38100" prst="coolSlant"/>
              <a:extrusionClr>
                <a:schemeClr val="bg1"/>
              </a:extrusionClr>
            </a:sp3d>
          </a:bodyPr>
          <a:lstStyle>
            <a:lvl1pPr marL="0" indent="0" algn="l">
              <a:buNone/>
              <a:defRPr sz="2800" b="1">
                <a:ln>
                  <a:gradFill flip="none" rotWithShape="1">
                    <a:gsLst>
                      <a:gs pos="65000">
                        <a:srgbClr val="DE5F00"/>
                      </a:gs>
                      <a:gs pos="50000">
                        <a:schemeClr val="accent1">
                          <a:tint val="44500"/>
                          <a:satMod val="160000"/>
                        </a:schemeClr>
                      </a:gs>
                      <a:gs pos="100000">
                        <a:schemeClr val="accent1">
                          <a:tint val="23500"/>
                          <a:satMod val="160000"/>
                        </a:schemeClr>
                      </a:gs>
                    </a:gsLst>
                    <a:lin ang="5400000" scaled="1"/>
                    <a:tileRect/>
                  </a:gradFill>
                </a:ln>
                <a:gradFill>
                  <a:gsLst>
                    <a:gs pos="86000">
                      <a:srgbClr val="DE5F00">
                        <a:alpha val="88000"/>
                      </a:srgbClr>
                    </a:gs>
                    <a:gs pos="50000">
                      <a:schemeClr val="accent1">
                        <a:tint val="44500"/>
                        <a:satMod val="160000"/>
                      </a:schemeClr>
                    </a:gs>
                    <a:gs pos="100000">
                      <a:schemeClr val="accent1">
                        <a:tint val="23500"/>
                        <a:satMod val="160000"/>
                      </a:schemeClr>
                    </a:gs>
                  </a:gsLst>
                  <a:lin ang="5400000" scaled="1"/>
                </a:gradFill>
                <a:effectLst>
                  <a:reflection blurRad="6350" stA="55000" endA="300" endPos="45500" dir="5400000" sy="-100000" algn="bl" rotWithShape="0"/>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8" name="Footer Placeholder 4"/>
          <p:cNvSpPr>
            <a:spLocks noGrp="1"/>
          </p:cNvSpPr>
          <p:nvPr>
            <p:ph type="ftr" sz="quarter" idx="10"/>
          </p:nvPr>
        </p:nvSpPr>
        <p:spPr>
          <a:xfrm>
            <a:off x="3929064" y="4869657"/>
            <a:ext cx="2143125" cy="273844"/>
          </a:xfrm>
        </p:spPr>
        <p:txBody>
          <a:bodyPr/>
          <a:lstStyle>
            <a:lvl1pPr algn="ctr">
              <a:defRPr sz="1200" dirty="0">
                <a:solidFill>
                  <a:schemeClr val="tx1"/>
                </a:solidFill>
                <a:effectLst>
                  <a:outerShdw blurRad="60007" dist="200025" dir="15000000" sy="30000" kx="-1800000" algn="bl" rotWithShape="0">
                    <a:prstClr val="black">
                      <a:alpha val="32000"/>
                    </a:prstClr>
                  </a:outerShdw>
                </a:effectLst>
              </a:defRPr>
            </a:lvl1pPr>
          </a:lstStyle>
          <a:p>
            <a:pPr>
              <a:defRPr/>
            </a:pPr>
            <a:endParaRPr lang="en-CA"/>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0000">
              <a:schemeClr val="tx1"/>
            </a:gs>
            <a:gs pos="100000">
              <a:srgbClr val="DE5F00"/>
            </a:gs>
          </a:gsLst>
          <a:lin ang="5400000" scaled="0"/>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075" name="Text Placeholder 2"/>
          <p:cNvSpPr>
            <a:spLocks noGrp="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0E7A7F7-8CB3-4FDC-AB13-77B79D3CA0F7}" type="datetimeFigureOut">
              <a:rPr lang="en-US"/>
              <a:pPr>
                <a:defRPr/>
              </a:pPr>
              <a:t>5/27/2010</a:t>
            </a:fld>
            <a:endParaRPr lang="en-CA"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278D3A70-6584-4B5C-81BE-07213E774687}"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5" r:id="rId7"/>
    <p:sldLayoutId id="2147483676" r:id="rId8"/>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gif"/><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jpeg"/></Relationships>
</file>

<file path=ppt/slides/_rels/slide2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5.xml"/><Relationship Id="rId7" Type="http://schemas.openxmlformats.org/officeDocument/2006/relationships/image" Target="../media/image64.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png"/><Relationship Id="rId11" Type="http://schemas.openxmlformats.org/officeDocument/2006/relationships/oleObject" Target="../embeddings/oleObject3.bin"/><Relationship Id="rId5" Type="http://schemas.openxmlformats.org/officeDocument/2006/relationships/image" Target="../media/image63.png"/><Relationship Id="rId10" Type="http://schemas.openxmlformats.org/officeDocument/2006/relationships/oleObject" Target="../embeddings/oleObject2.bin"/><Relationship Id="rId4" Type="http://schemas.openxmlformats.org/officeDocument/2006/relationships/image" Target="../media/image62.png"/><Relationship Id="rId9" Type="http://schemas.openxmlformats.org/officeDocument/2006/relationships/image" Target="../media/image66.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image" Target="../media/image62.png"/><Relationship Id="rId7" Type="http://schemas.openxmlformats.org/officeDocument/2006/relationships/image" Target="../media/image63.png"/><Relationship Id="rId12"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69.png"/><Relationship Id="rId11" Type="http://schemas.openxmlformats.org/officeDocument/2006/relationships/image" Target="../media/image73.png"/><Relationship Id="rId5" Type="http://schemas.openxmlformats.org/officeDocument/2006/relationships/image" Target="../media/image68.png"/><Relationship Id="rId15" Type="http://schemas.openxmlformats.org/officeDocument/2006/relationships/image" Target="../media/image76.png"/><Relationship Id="rId10" Type="http://schemas.openxmlformats.org/officeDocument/2006/relationships/image" Target="../media/image72.png"/><Relationship Id="rId4" Type="http://schemas.openxmlformats.org/officeDocument/2006/relationships/image" Target="../media/image67.png"/><Relationship Id="rId9" Type="http://schemas.openxmlformats.org/officeDocument/2006/relationships/image" Target="../media/image71.png"/><Relationship Id="rId14"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2.png"/><Relationship Id="rId7"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70.png"/><Relationship Id="rId5" Type="http://schemas.openxmlformats.org/officeDocument/2006/relationships/image" Target="../media/image67.png"/><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63.png"/><Relationship Id="rId4" Type="http://schemas.openxmlformats.org/officeDocument/2006/relationships/image" Target="../media/image71.png"/></Relationships>
</file>

<file path=ppt/slides/_rels/slide33.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2.png"/><Relationship Id="rId7"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67.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62.png"/><Relationship Id="rId7"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74.png"/><Relationship Id="rId5"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8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83.png"/></Relationships>
</file>

<file path=ppt/slides/_rels/slide3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2.png"/><Relationship Id="rId7" Type="http://schemas.openxmlformats.org/officeDocument/2006/relationships/image" Target="../media/image7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85.png"/></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2.png"/><Relationship Id="rId7" Type="http://schemas.openxmlformats.org/officeDocument/2006/relationships/image" Target="../media/image72.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86.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72.png"/><Relationship Id="rId5" Type="http://schemas.openxmlformats.org/officeDocument/2006/relationships/image" Target="../media/image69.png"/><Relationship Id="rId4" Type="http://schemas.openxmlformats.org/officeDocument/2006/relationships/image" Target="../media/image67.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71.png"/><Relationship Id="rId4" Type="http://schemas.openxmlformats.org/officeDocument/2006/relationships/image" Target="../media/image67.png"/></Relationships>
</file>

<file path=ppt/slides/_rels/slide4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2.png"/><Relationship Id="rId7"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87.png"/><Relationship Id="rId5" Type="http://schemas.openxmlformats.org/officeDocument/2006/relationships/image" Target="../media/image67.png"/><Relationship Id="rId4" Type="http://schemas.openxmlformats.org/officeDocument/2006/relationships/image" Target="../media/image63.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9.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0">
              <a:schemeClr val="tx1"/>
            </a:gs>
            <a:gs pos="100000">
              <a:srgbClr val="DE5F0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071816"/>
            <a:ext cx="7858180" cy="375049"/>
          </a:xfrm>
          <a:effectLst>
            <a:glow rad="63500">
              <a:schemeClr val="accent6">
                <a:satMod val="175000"/>
                <a:alpha val="40000"/>
              </a:schemeClr>
            </a:glow>
            <a:softEdge rad="31750"/>
          </a:effectLst>
        </p:spPr>
        <p:txBody>
          <a:bodyPr tIns="144000" bIns="0" rtlCol="0" anchor="b">
            <a:normAutofit fontScale="9000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fontAlgn="auto">
              <a:spcAft>
                <a:spcPts val="0"/>
              </a:spcAft>
              <a:defRPr/>
            </a:pPr>
            <a:r>
              <a:rPr lang="en-CA" sz="2800" b="1" dirty="0" smtClean="0">
                <a:solidFill>
                  <a:schemeClr val="accent6">
                    <a:lumMod val="75000"/>
                  </a:schemeClr>
                </a:solidFill>
                <a:effectLst>
                  <a:glow rad="63500">
                    <a:schemeClr val="accent6">
                      <a:satMod val="175000"/>
                      <a:alpha val="40000"/>
                    </a:schemeClr>
                  </a:glow>
                </a:effectLst>
              </a:rPr>
              <a:t>Processing Workflows </a:t>
            </a:r>
            <a:br>
              <a:rPr lang="en-CA" sz="2800" b="1" dirty="0" smtClean="0">
                <a:solidFill>
                  <a:schemeClr val="accent6">
                    <a:lumMod val="75000"/>
                  </a:schemeClr>
                </a:solidFill>
                <a:effectLst>
                  <a:glow rad="63500">
                    <a:schemeClr val="accent6">
                      <a:satMod val="175000"/>
                      <a:alpha val="40000"/>
                    </a:schemeClr>
                  </a:glow>
                </a:effectLst>
              </a:rPr>
            </a:br>
            <a:r>
              <a:rPr lang="en-CA" sz="2800" b="1" dirty="0" smtClean="0">
                <a:solidFill>
                  <a:schemeClr val="accent6">
                    <a:lumMod val="75000"/>
                  </a:schemeClr>
                </a:solidFill>
                <a:effectLst>
                  <a:glow rad="63500">
                    <a:schemeClr val="accent6">
                      <a:satMod val="175000"/>
                      <a:alpha val="40000"/>
                    </a:schemeClr>
                  </a:glow>
                </a:effectLst>
              </a:rPr>
              <a:t>in Audio Archiving</a:t>
            </a:r>
            <a:endParaRPr lang="en-CA" sz="2800" b="1" dirty="0">
              <a:solidFill>
                <a:schemeClr val="accent6">
                  <a:lumMod val="75000"/>
                </a:schemeClr>
              </a:solidFill>
              <a:effectLst>
                <a:glow rad="63500">
                  <a:schemeClr val="accent6">
                    <a:satMod val="175000"/>
                    <a:alpha val="40000"/>
                  </a:schemeClr>
                </a:glow>
              </a:effectLst>
            </a:endParaRPr>
          </a:p>
        </p:txBody>
      </p:sp>
      <p:sp>
        <p:nvSpPr>
          <p:cNvPr id="6" name="Title 1"/>
          <p:cNvSpPr txBox="1">
            <a:spLocks/>
          </p:cNvSpPr>
          <p:nvPr/>
        </p:nvSpPr>
        <p:spPr>
          <a:xfrm>
            <a:off x="500034" y="1683546"/>
            <a:ext cx="8286808" cy="781048"/>
          </a:xfrm>
          <a:prstGeom prst="rect">
            <a:avLst/>
          </a:prstGeom>
          <a:effectLst/>
        </p:spPr>
        <p:txBody>
          <a:bodyPr tIns="144000" bIns="0" anchor="b">
            <a:scene3d>
              <a:camera prst="orthographicFront"/>
              <a:lightRig rig="chilly" dir="t">
                <a:rot lat="0" lon="0" rev="1800000"/>
              </a:lightRig>
            </a:scene3d>
            <a:sp3d extrusionH="63500" contourW="6350" prstMaterial="powder">
              <a:bevelT w="25400" h="38100" prst="coolSlant"/>
              <a:bevelB w="25400" h="38100" prst="coolSlant"/>
              <a:extrusionClr>
                <a:schemeClr val="bg1"/>
              </a:extrusionClr>
              <a:contourClr>
                <a:schemeClr val="accent6">
                  <a:lumMod val="50000"/>
                </a:schemeClr>
              </a:contourClr>
            </a:sp3d>
          </a:bodyPr>
          <a:lstStyle/>
          <a:p>
            <a:pPr fontAlgn="auto">
              <a:spcAft>
                <a:spcPts val="0"/>
              </a:spcAft>
              <a:defRPr/>
            </a:pPr>
            <a:r>
              <a:rPr lang="en-CA" sz="4600" b="1" dirty="0" smtClean="0">
                <a:solidFill>
                  <a:schemeClr val="bg1">
                    <a:lumMod val="95000"/>
                  </a:schemeClr>
                </a:solidFill>
                <a:effectLst>
                  <a:glow rad="63500">
                    <a:schemeClr val="accent5">
                      <a:satMod val="175000"/>
                      <a:alpha val="40000"/>
                    </a:schemeClr>
                  </a:glow>
                  <a:reflection blurRad="6350" stA="55000" endA="300" endPos="45500" dir="5400000" sy="-100000" algn="bl" rotWithShape="0"/>
                </a:effectLst>
                <a:latin typeface="Corbel (Headings)"/>
                <a:ea typeface="+mj-ea"/>
                <a:cs typeface="+mj-cs"/>
              </a:rPr>
              <a:t>DOBBIN CASE STUDIES:</a:t>
            </a:r>
            <a:endParaRPr lang="en-CA" sz="4600" b="1" dirty="0">
              <a:solidFill>
                <a:schemeClr val="accent6">
                  <a:lumMod val="75000"/>
                </a:schemeClr>
              </a:solidFill>
              <a:effectLst>
                <a:glow rad="63500">
                  <a:schemeClr val="accent5">
                    <a:satMod val="175000"/>
                    <a:alpha val="40000"/>
                  </a:schemeClr>
                </a:glow>
                <a:reflection blurRad="6350" stA="55000" endA="300" endPos="45500" dir="5400000" sy="-100000" algn="bl" rotWithShape="0"/>
              </a:effectLst>
              <a:latin typeface="+mj-lt"/>
              <a:ea typeface="+mj-ea"/>
              <a:cs typeface="+mj-cs"/>
            </a:endParaRPr>
          </a:p>
        </p:txBody>
      </p:sp>
      <p:sp>
        <p:nvSpPr>
          <p:cNvPr id="9" name="TextBox 8"/>
          <p:cNvSpPr txBox="1"/>
          <p:nvPr/>
        </p:nvSpPr>
        <p:spPr>
          <a:xfrm>
            <a:off x="1292940" y="4450402"/>
            <a:ext cx="2213363" cy="584775"/>
          </a:xfrm>
          <a:prstGeom prst="rect">
            <a:avLst/>
          </a:prstGeom>
          <a:noFill/>
          <a:effectLst>
            <a:outerShdw blurRad="76200" dir="18900000" sy="23000" kx="-1200000" algn="bl" rotWithShape="0">
              <a:prstClr val="black">
                <a:alpha val="20000"/>
              </a:prstClr>
            </a:outerShdw>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CA" sz="1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0007" dist="200025" dir="15000000" sy="30000" kx="-1800000" algn="bl" rotWithShape="0">
                    <a:prstClr val="black">
                      <a:alpha val="32000"/>
                    </a:prstClr>
                  </a:outerShdw>
                </a:effectLst>
                <a:latin typeface="+mn-lt"/>
              </a:rPr>
              <a:t>Rob Poretti</a:t>
            </a:r>
          </a:p>
          <a:p>
            <a:pPr fontAlgn="auto">
              <a:spcBef>
                <a:spcPts val="0"/>
              </a:spcBef>
              <a:spcAft>
                <a:spcPts val="0"/>
              </a:spcAft>
              <a:defRPr/>
            </a:pPr>
            <a:r>
              <a:rPr lang="en-CA" sz="1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0007" dist="200025" dir="15000000" sy="30000" kx="-1800000" algn="bl" rotWithShape="0">
                    <a:prstClr val="black">
                      <a:alpha val="32000"/>
                    </a:prstClr>
                  </a:outerShdw>
                </a:effectLst>
                <a:latin typeface="+mn-lt"/>
              </a:rPr>
              <a:t>Cube-Tec North America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par>
                                <p:cTn id="8" presetID="41" presetClass="entr" presetSubtype="0" fill="hold" nodeType="withEffect">
                                  <p:stCondLst>
                                    <p:cond delay="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p:cTn id="10" dur="2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1" dur="2000" fill="hold"/>
                                        <p:tgtEl>
                                          <p:spTgt spid="9"/>
                                        </p:tgtEl>
                                        <p:attrNameLst>
                                          <p:attrName>ppt_y</p:attrName>
                                        </p:attrNameLst>
                                      </p:cBhvr>
                                      <p:tavLst>
                                        <p:tav tm="0">
                                          <p:val>
                                            <p:strVal val="#ppt_y"/>
                                          </p:val>
                                        </p:tav>
                                        <p:tav tm="100000">
                                          <p:val>
                                            <p:strVal val="#ppt_y"/>
                                          </p:val>
                                        </p:tav>
                                      </p:tavLst>
                                    </p:anim>
                                    <p:anim calcmode="lin" valueType="num">
                                      <p:cBhvr>
                                        <p:cTn id="12" dur="2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3" dur="2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0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rtlCol="0">
            <a:normAutofit fontScale="90000"/>
          </a:bodyPr>
          <a:lstStyle/>
          <a:p>
            <a:pPr fontAlgn="auto">
              <a:spcAft>
                <a:spcPts val="0"/>
              </a:spcAft>
              <a:defRPr/>
            </a:pPr>
            <a:r>
              <a:rPr lang="en-US" dirty="0" smtClean="0"/>
              <a:t>Automated Quality Analysis</a:t>
            </a:r>
            <a:endParaRPr lang="en-US" dirty="0"/>
          </a:p>
        </p:txBody>
      </p:sp>
      <p:sp>
        <p:nvSpPr>
          <p:cNvPr id="4" name="Subtitle 3"/>
          <p:cNvSpPr>
            <a:spLocks noGrp="1"/>
          </p:cNvSpPr>
          <p:nvPr>
            <p:ph type="subTitle" idx="1"/>
          </p:nvPr>
        </p:nvSpPr>
        <p:spPr>
          <a:xfrm>
            <a:off x="642939" y="214313"/>
            <a:ext cx="7858125" cy="428625"/>
          </a:xfrm>
        </p:spPr>
        <p:txBody>
          <a:bodyPr rtlCol="0">
            <a:normAutofit fontScale="92500" lnSpcReduction="20000"/>
          </a:bodyPr>
          <a:lstStyle/>
          <a:p>
            <a:pPr fontAlgn="auto">
              <a:spcAft>
                <a:spcPts val="0"/>
              </a:spcAft>
              <a:defRPr/>
            </a:pPr>
            <a:r>
              <a:rPr lang="en-US" dirty="0" smtClean="0"/>
              <a:t>Dobbin Case Studies:</a:t>
            </a:r>
          </a:p>
        </p:txBody>
      </p:sp>
      <p:sp>
        <p:nvSpPr>
          <p:cNvPr id="5" name="Content Placeholder 4"/>
          <p:cNvSpPr>
            <a:spLocks noGrp="1"/>
          </p:cNvSpPr>
          <p:nvPr>
            <p:ph sz="quarter" idx="12"/>
          </p:nvPr>
        </p:nvSpPr>
        <p:spPr>
          <a:xfrm>
            <a:off x="642939" y="1071563"/>
            <a:ext cx="4714875" cy="3375422"/>
          </a:xfrm>
        </p:spPr>
        <p:txBody>
          <a:bodyPr rtlCol="0">
            <a:normAutofit fontScale="85000" lnSpcReduction="10000"/>
          </a:bodyPr>
          <a:lstStyle/>
          <a:p>
            <a:pPr fontAlgn="auto">
              <a:spcAft>
                <a:spcPts val="0"/>
              </a:spcAft>
              <a:defRPr/>
            </a:pPr>
            <a:r>
              <a:rPr lang="en-US" b="1" i="1" dirty="0" smtClean="0">
                <a:solidFill>
                  <a:schemeClr val="bg1">
                    <a:lumMod val="85000"/>
                  </a:schemeClr>
                </a:solidFill>
              </a:rPr>
              <a:t>AudioFile Inspector </a:t>
            </a:r>
            <a:r>
              <a:rPr lang="en-US" dirty="0" smtClean="0"/>
              <a:t>and </a:t>
            </a:r>
            <a:r>
              <a:rPr lang="en-US" b="1" i="1" dirty="0" smtClean="0">
                <a:solidFill>
                  <a:schemeClr val="bg1">
                    <a:lumMod val="85000"/>
                  </a:schemeClr>
                </a:solidFill>
              </a:rPr>
              <a:t>Digital Error Checker </a:t>
            </a:r>
            <a:r>
              <a:rPr lang="en-US" dirty="0" smtClean="0"/>
              <a:t>are real-time analysis tools that automatically detect both analog and digital domain events in the audio stream.</a:t>
            </a:r>
          </a:p>
          <a:p>
            <a:pPr fontAlgn="auto">
              <a:spcAft>
                <a:spcPts val="0"/>
              </a:spcAft>
              <a:defRPr/>
            </a:pPr>
            <a:r>
              <a:rPr lang="en-US" dirty="0" smtClean="0"/>
              <a:t>Time domain events are time-stamped and displayed in a </a:t>
            </a:r>
            <a:r>
              <a:rPr lang="en-US" b="1" i="1" dirty="0" smtClean="0"/>
              <a:t>Report List</a:t>
            </a:r>
            <a:r>
              <a:rPr lang="en-US" dirty="0" smtClean="0"/>
              <a:t>.  Events can be used as location markers in the recorded file.</a:t>
            </a:r>
          </a:p>
          <a:p>
            <a:pPr fontAlgn="auto">
              <a:spcAft>
                <a:spcPts val="0"/>
              </a:spcAft>
              <a:defRPr/>
            </a:pPr>
            <a:r>
              <a:rPr lang="en-US" dirty="0" smtClean="0"/>
              <a:t>Statistical analysis such as averages, means, ratios, etc. are displayed in real-time.  Critical thresholds can be set for each event typed.</a:t>
            </a:r>
          </a:p>
          <a:p>
            <a:pPr fontAlgn="auto">
              <a:spcAft>
                <a:spcPts val="0"/>
              </a:spcAft>
              <a:defRPr/>
            </a:pPr>
            <a:r>
              <a:rPr lang="en-US" dirty="0" smtClean="0"/>
              <a:t>The complete analysis reports can be stored in the Quality Chunk of the BWF header and exported as XML based metadata.</a:t>
            </a:r>
          </a:p>
          <a:p>
            <a:pPr fontAlgn="auto">
              <a:spcAft>
                <a:spcPts val="0"/>
              </a:spcAft>
              <a:defRPr/>
            </a:pPr>
            <a:r>
              <a:rPr lang="en-US" dirty="0" smtClean="0"/>
              <a:t>Multiple analysis profiles can be created for any media type.</a:t>
            </a:r>
            <a:endParaRPr lang="en-US" dirty="0"/>
          </a:p>
        </p:txBody>
      </p:sp>
      <p:pic>
        <p:nvPicPr>
          <p:cNvPr id="6" name="Picture 5" descr="multi-channel_display2_big.gif"/>
          <p:cNvPicPr>
            <a:picLocks noChangeAspect="1"/>
          </p:cNvPicPr>
          <p:nvPr/>
        </p:nvPicPr>
        <p:blipFill>
          <a:blip r:embed="rId3" cstate="print"/>
          <a:stretch>
            <a:fillRect/>
          </a:stretch>
        </p:blipFill>
        <p:spPr>
          <a:xfrm>
            <a:off x="5429257" y="1178709"/>
            <a:ext cx="3071835" cy="3217307"/>
          </a:xfrm>
          <a:prstGeom prst="rect">
            <a:avLst/>
          </a:prstGeom>
          <a:effectLst>
            <a:reflection blurRad="6350" stA="52000" endA="300" endPos="35000" dir="5400000" sy="-100000" algn="bl" rotWithShape="0"/>
          </a:effectLst>
          <a:scene3d>
            <a:camera prst="perspectiveLef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par>
                                <p:cTn id="16" presetID="24" presetClass="emph" presetSubtype="0" fill="hold" nodeType="withEffect">
                                  <p:stCondLst>
                                    <p:cond delay="0"/>
                                  </p:stCondLst>
                                  <p:childTnLst>
                                    <p:animClr clrSpc="hsl" dir="cw">
                                      <p:cBhvr override="childStyle">
                                        <p:cTn id="17" dur="500" fill="hold"/>
                                        <p:tgtEl>
                                          <p:spTgt spid="5">
                                            <p:txEl>
                                              <p:pRg st="0" end="0"/>
                                            </p:txEl>
                                          </p:spTgt>
                                        </p:tgtEl>
                                        <p:attrNameLst>
                                          <p:attrName>style.color</p:attrName>
                                        </p:attrNameLst>
                                      </p:cBhvr>
                                      <p:by>
                                        <p:hsl h="0" s="-12549" l="-25098"/>
                                      </p:by>
                                    </p:animClr>
                                    <p:animClr clrSpc="hsl" dir="cw">
                                      <p:cBhvr>
                                        <p:cTn id="18" dur="500" fill="hold"/>
                                        <p:tgtEl>
                                          <p:spTgt spid="5">
                                            <p:txEl>
                                              <p:pRg st="0" end="0"/>
                                            </p:txEl>
                                          </p:spTgt>
                                        </p:tgtEl>
                                        <p:attrNameLst>
                                          <p:attrName>fillcolor</p:attrName>
                                        </p:attrNameLst>
                                      </p:cBhvr>
                                      <p:by>
                                        <p:hsl h="0" s="-12549" l="-25098"/>
                                      </p:by>
                                    </p:animClr>
                                    <p:animClr clrSpc="hsl" dir="cw">
                                      <p:cBhvr>
                                        <p:cTn id="19" dur="500" fill="hold"/>
                                        <p:tgtEl>
                                          <p:spTgt spid="5">
                                            <p:txEl>
                                              <p:pRg st="0" end="0"/>
                                            </p:txEl>
                                          </p:spTgt>
                                        </p:tgtEl>
                                        <p:attrNameLst>
                                          <p:attrName>stroke.color</p:attrName>
                                        </p:attrNameLst>
                                      </p:cBhvr>
                                      <p:by>
                                        <p:hsl h="0" s="-12549" l="-25098"/>
                                      </p:by>
                                    </p:animClr>
                                    <p:set>
                                      <p:cBhvr>
                                        <p:cTn id="20" dur="500" fill="hold"/>
                                        <p:tgtEl>
                                          <p:spTgt spid="5">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childTnLst>
                                </p:cTn>
                              </p:par>
                              <p:par>
                                <p:cTn id="26" presetID="24" presetClass="emph" presetSubtype="0" fill="hold" nodeType="withEffect">
                                  <p:stCondLst>
                                    <p:cond delay="0"/>
                                  </p:stCondLst>
                                  <p:childTnLst>
                                    <p:animClr clrSpc="hsl" dir="cw">
                                      <p:cBhvr override="childStyle">
                                        <p:cTn id="27" dur="500" fill="hold"/>
                                        <p:tgtEl>
                                          <p:spTgt spid="5">
                                            <p:txEl>
                                              <p:pRg st="1" end="1"/>
                                            </p:txEl>
                                          </p:spTgt>
                                        </p:tgtEl>
                                        <p:attrNameLst>
                                          <p:attrName>style.color</p:attrName>
                                        </p:attrNameLst>
                                      </p:cBhvr>
                                      <p:by>
                                        <p:hsl h="0" s="-12549" l="-25098"/>
                                      </p:by>
                                    </p:animClr>
                                    <p:animClr clrSpc="hsl" dir="cw">
                                      <p:cBhvr>
                                        <p:cTn id="28" dur="500" fill="hold"/>
                                        <p:tgtEl>
                                          <p:spTgt spid="5">
                                            <p:txEl>
                                              <p:pRg st="1" end="1"/>
                                            </p:txEl>
                                          </p:spTgt>
                                        </p:tgtEl>
                                        <p:attrNameLst>
                                          <p:attrName>fillcolor</p:attrName>
                                        </p:attrNameLst>
                                      </p:cBhvr>
                                      <p:by>
                                        <p:hsl h="0" s="-12549" l="-25098"/>
                                      </p:by>
                                    </p:animClr>
                                    <p:animClr clrSpc="hsl" dir="cw">
                                      <p:cBhvr>
                                        <p:cTn id="29" dur="500" fill="hold"/>
                                        <p:tgtEl>
                                          <p:spTgt spid="5">
                                            <p:txEl>
                                              <p:pRg st="1" end="1"/>
                                            </p:txEl>
                                          </p:spTgt>
                                        </p:tgtEl>
                                        <p:attrNameLst>
                                          <p:attrName>stroke.color</p:attrName>
                                        </p:attrNameLst>
                                      </p:cBhvr>
                                      <p:by>
                                        <p:hsl h="0" s="-12549" l="-25098"/>
                                      </p:by>
                                    </p:animClr>
                                    <p:set>
                                      <p:cBhvr>
                                        <p:cTn id="30" dur="500" fill="hold"/>
                                        <p:tgtEl>
                                          <p:spTgt spid="5">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childTnLst>
                                </p:cTn>
                              </p:par>
                              <p:par>
                                <p:cTn id="36" presetID="24" presetClass="emph" presetSubtype="0" fill="hold" nodeType="withEffect">
                                  <p:stCondLst>
                                    <p:cond delay="0"/>
                                  </p:stCondLst>
                                  <p:childTnLst>
                                    <p:animClr clrSpc="hsl" dir="cw">
                                      <p:cBhvr override="childStyle">
                                        <p:cTn id="37" dur="500" fill="hold"/>
                                        <p:tgtEl>
                                          <p:spTgt spid="5">
                                            <p:txEl>
                                              <p:pRg st="2" end="2"/>
                                            </p:txEl>
                                          </p:spTgt>
                                        </p:tgtEl>
                                        <p:attrNameLst>
                                          <p:attrName>style.color</p:attrName>
                                        </p:attrNameLst>
                                      </p:cBhvr>
                                      <p:by>
                                        <p:hsl h="0" s="-12549" l="-25098"/>
                                      </p:by>
                                    </p:animClr>
                                    <p:animClr clrSpc="hsl" dir="cw">
                                      <p:cBhvr>
                                        <p:cTn id="38" dur="500" fill="hold"/>
                                        <p:tgtEl>
                                          <p:spTgt spid="5">
                                            <p:txEl>
                                              <p:pRg st="2" end="2"/>
                                            </p:txEl>
                                          </p:spTgt>
                                        </p:tgtEl>
                                        <p:attrNameLst>
                                          <p:attrName>fillcolor</p:attrName>
                                        </p:attrNameLst>
                                      </p:cBhvr>
                                      <p:by>
                                        <p:hsl h="0" s="-12549" l="-25098"/>
                                      </p:by>
                                    </p:animClr>
                                    <p:animClr clrSpc="hsl" dir="cw">
                                      <p:cBhvr>
                                        <p:cTn id="39" dur="500" fill="hold"/>
                                        <p:tgtEl>
                                          <p:spTgt spid="5">
                                            <p:txEl>
                                              <p:pRg st="2" end="2"/>
                                            </p:txEl>
                                          </p:spTgt>
                                        </p:tgtEl>
                                        <p:attrNameLst>
                                          <p:attrName>stroke.color</p:attrName>
                                        </p:attrNameLst>
                                      </p:cBhvr>
                                      <p:by>
                                        <p:hsl h="0" s="-12549" l="-25098"/>
                                      </p:by>
                                    </p:animClr>
                                    <p:set>
                                      <p:cBhvr>
                                        <p:cTn id="40" dur="500" fill="hold"/>
                                        <p:tgtEl>
                                          <p:spTgt spid="5">
                                            <p:txEl>
                                              <p:pRg st="2" end="2"/>
                                            </p:txEl>
                                          </p:spTgt>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2000"/>
                                        <p:tgtEl>
                                          <p:spTgt spid="5">
                                            <p:txEl>
                                              <p:pRg st="4" end="4"/>
                                            </p:txEl>
                                          </p:spTgt>
                                        </p:tgtEl>
                                      </p:cBhvr>
                                    </p:animEffect>
                                  </p:childTnLst>
                                </p:cTn>
                              </p:par>
                              <p:par>
                                <p:cTn id="46" presetID="24" presetClass="emph" presetSubtype="0" fill="hold" nodeType="withEffect">
                                  <p:stCondLst>
                                    <p:cond delay="0"/>
                                  </p:stCondLst>
                                  <p:childTnLst>
                                    <p:animClr clrSpc="hsl" dir="cw">
                                      <p:cBhvr override="childStyle">
                                        <p:cTn id="47" dur="500" fill="hold"/>
                                        <p:tgtEl>
                                          <p:spTgt spid="5">
                                            <p:txEl>
                                              <p:pRg st="3" end="3"/>
                                            </p:txEl>
                                          </p:spTgt>
                                        </p:tgtEl>
                                        <p:attrNameLst>
                                          <p:attrName>style.color</p:attrName>
                                        </p:attrNameLst>
                                      </p:cBhvr>
                                      <p:by>
                                        <p:hsl h="0" s="-12549" l="-25098"/>
                                      </p:by>
                                    </p:animClr>
                                    <p:animClr clrSpc="hsl" dir="cw">
                                      <p:cBhvr>
                                        <p:cTn id="48" dur="500" fill="hold"/>
                                        <p:tgtEl>
                                          <p:spTgt spid="5">
                                            <p:txEl>
                                              <p:pRg st="3" end="3"/>
                                            </p:txEl>
                                          </p:spTgt>
                                        </p:tgtEl>
                                        <p:attrNameLst>
                                          <p:attrName>fillcolor</p:attrName>
                                        </p:attrNameLst>
                                      </p:cBhvr>
                                      <p:by>
                                        <p:hsl h="0" s="-12549" l="-25098"/>
                                      </p:by>
                                    </p:animClr>
                                    <p:animClr clrSpc="hsl" dir="cw">
                                      <p:cBhvr>
                                        <p:cTn id="49" dur="500" fill="hold"/>
                                        <p:tgtEl>
                                          <p:spTgt spid="5">
                                            <p:txEl>
                                              <p:pRg st="3" end="3"/>
                                            </p:txEl>
                                          </p:spTgt>
                                        </p:tgtEl>
                                        <p:attrNameLst>
                                          <p:attrName>stroke.color</p:attrName>
                                        </p:attrNameLst>
                                      </p:cBhvr>
                                      <p:by>
                                        <p:hsl h="0" s="-12549" l="-25098"/>
                                      </p:by>
                                    </p:animClr>
                                    <p:set>
                                      <p:cBhvr>
                                        <p:cTn id="50" dur="500" fill="hold"/>
                                        <p:tgtEl>
                                          <p:spTgt spid="5">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Automated Quality Analysis</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9" y="1071563"/>
            <a:ext cx="4357687" cy="3375422"/>
          </a:xfrm>
        </p:spPr>
        <p:txBody>
          <a:bodyPr/>
          <a:lstStyle/>
          <a:p>
            <a:pPr>
              <a:buFont typeface="Wingdings" pitchFamily="2" charset="2"/>
              <a:buNone/>
            </a:pPr>
            <a:r>
              <a:rPr lang="en-US" sz="2000" b="1" smtClean="0"/>
              <a:t>Automatically Detected Events:</a:t>
            </a:r>
          </a:p>
          <a:p>
            <a:r>
              <a:rPr lang="en-US" smtClean="0"/>
              <a:t>Start/End of Modulation, Signal Pauses </a:t>
            </a:r>
          </a:p>
          <a:p>
            <a:r>
              <a:rPr lang="en-US" smtClean="0"/>
              <a:t>Analog Distortion, Clicks, Dropouts, Hum</a:t>
            </a:r>
          </a:p>
          <a:p>
            <a:r>
              <a:rPr lang="en-US" smtClean="0"/>
              <a:t>Stereo/Mono, Speech/Music  Content </a:t>
            </a:r>
          </a:p>
          <a:p>
            <a:r>
              <a:rPr lang="en-US" smtClean="0"/>
              <a:t>S/N Ratio, Bandwidth, DC-Offset </a:t>
            </a:r>
          </a:p>
          <a:p>
            <a:r>
              <a:rPr lang="en-US" smtClean="0"/>
              <a:t>Dynamic, Peaks, Average Level </a:t>
            </a:r>
          </a:p>
          <a:p>
            <a:r>
              <a:rPr lang="en-US" smtClean="0"/>
              <a:t>Stereo Balance, Correlation, Azimuth Errors </a:t>
            </a:r>
          </a:p>
          <a:p>
            <a:r>
              <a:rPr lang="en-US" smtClean="0"/>
              <a:t>Digital Zero, Digital Clicks, Digital Clipping, Block Repetition, Sample-Holds</a:t>
            </a:r>
          </a:p>
        </p:txBody>
      </p:sp>
      <p:pic>
        <p:nvPicPr>
          <p:cNvPr id="9" name="Picture 8" descr="Remote Control.jpg"/>
          <p:cNvPicPr>
            <a:picLocks noChangeAspect="1"/>
          </p:cNvPicPr>
          <p:nvPr/>
        </p:nvPicPr>
        <p:blipFill>
          <a:blip r:embed="rId3" cstate="print"/>
          <a:stretch>
            <a:fillRect/>
          </a:stretch>
        </p:blipFill>
        <p:spPr>
          <a:xfrm>
            <a:off x="5000629" y="1232287"/>
            <a:ext cx="3429023" cy="3053975"/>
          </a:xfrm>
          <a:prstGeom prst="rect">
            <a:avLst/>
          </a:prstGeom>
          <a:effectLst>
            <a:reflection blurRad="6350" stA="52000" endA="300" endPos="35000" dir="5400000" sy="-100000" algn="bl" rotWithShape="0"/>
          </a:effectLst>
          <a:scene3d>
            <a:camera prst="perspectiveLef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par>
                                <p:cTn id="20" presetID="24" presetClass="emph" presetSubtype="0" fill="hold" nodeType="withEffect">
                                  <p:stCondLst>
                                    <p:cond delay="0"/>
                                  </p:stCondLst>
                                  <p:childTnLst>
                                    <p:animClr clrSpc="hsl" dir="cw">
                                      <p:cBhvr override="childStyle">
                                        <p:cTn id="21" dur="500" fill="hold"/>
                                        <p:tgtEl>
                                          <p:spTgt spid="7">
                                            <p:txEl>
                                              <p:pRg st="1" end="1"/>
                                            </p:txEl>
                                          </p:spTgt>
                                        </p:tgtEl>
                                        <p:attrNameLst>
                                          <p:attrName>style.color</p:attrName>
                                        </p:attrNameLst>
                                      </p:cBhvr>
                                      <p:by>
                                        <p:hsl h="0" s="-12549" l="-25098"/>
                                      </p:by>
                                    </p:animClr>
                                    <p:animClr clrSpc="hsl" dir="cw">
                                      <p:cBhvr>
                                        <p:cTn id="22" dur="500" fill="hold"/>
                                        <p:tgtEl>
                                          <p:spTgt spid="7">
                                            <p:txEl>
                                              <p:pRg st="1" end="1"/>
                                            </p:txEl>
                                          </p:spTgt>
                                        </p:tgtEl>
                                        <p:attrNameLst>
                                          <p:attrName>fillcolor</p:attrName>
                                        </p:attrNameLst>
                                      </p:cBhvr>
                                      <p:by>
                                        <p:hsl h="0" s="-12549" l="-25098"/>
                                      </p:by>
                                    </p:animClr>
                                    <p:animClr clrSpc="hsl" dir="cw">
                                      <p:cBhvr>
                                        <p:cTn id="23" dur="500" fill="hold"/>
                                        <p:tgtEl>
                                          <p:spTgt spid="7">
                                            <p:txEl>
                                              <p:pRg st="1" end="1"/>
                                            </p:txEl>
                                          </p:spTgt>
                                        </p:tgtEl>
                                        <p:attrNameLst>
                                          <p:attrName>stroke.color</p:attrName>
                                        </p:attrNameLst>
                                      </p:cBhvr>
                                      <p:by>
                                        <p:hsl h="0" s="-12549" l="-25098"/>
                                      </p:by>
                                    </p:animClr>
                                    <p:set>
                                      <p:cBhvr>
                                        <p:cTn id="24" dur="500" fill="hold"/>
                                        <p:tgtEl>
                                          <p:spTgt spid="7">
                                            <p:txEl>
                                              <p:pRg st="1" end="1"/>
                                            </p:txEl>
                                          </p:spTgt>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childTnLst>
                                </p:cTn>
                              </p:par>
                              <p:par>
                                <p:cTn id="30" presetID="24" presetClass="emph" presetSubtype="0" fill="hold" nodeType="withEffect">
                                  <p:stCondLst>
                                    <p:cond delay="0"/>
                                  </p:stCondLst>
                                  <p:childTnLst>
                                    <p:animClr clrSpc="hsl" dir="cw">
                                      <p:cBhvr override="childStyle">
                                        <p:cTn id="31" dur="500" fill="hold"/>
                                        <p:tgtEl>
                                          <p:spTgt spid="7">
                                            <p:txEl>
                                              <p:pRg st="2" end="2"/>
                                            </p:txEl>
                                          </p:spTgt>
                                        </p:tgtEl>
                                        <p:attrNameLst>
                                          <p:attrName>style.color</p:attrName>
                                        </p:attrNameLst>
                                      </p:cBhvr>
                                      <p:by>
                                        <p:hsl h="0" s="-12549" l="-25098"/>
                                      </p:by>
                                    </p:animClr>
                                    <p:animClr clrSpc="hsl" dir="cw">
                                      <p:cBhvr>
                                        <p:cTn id="32" dur="500" fill="hold"/>
                                        <p:tgtEl>
                                          <p:spTgt spid="7">
                                            <p:txEl>
                                              <p:pRg st="2" end="2"/>
                                            </p:txEl>
                                          </p:spTgt>
                                        </p:tgtEl>
                                        <p:attrNameLst>
                                          <p:attrName>fillcolor</p:attrName>
                                        </p:attrNameLst>
                                      </p:cBhvr>
                                      <p:by>
                                        <p:hsl h="0" s="-12549" l="-25098"/>
                                      </p:by>
                                    </p:animClr>
                                    <p:animClr clrSpc="hsl" dir="cw">
                                      <p:cBhvr>
                                        <p:cTn id="33" dur="500" fill="hold"/>
                                        <p:tgtEl>
                                          <p:spTgt spid="7">
                                            <p:txEl>
                                              <p:pRg st="2" end="2"/>
                                            </p:txEl>
                                          </p:spTgt>
                                        </p:tgtEl>
                                        <p:attrNameLst>
                                          <p:attrName>stroke.color</p:attrName>
                                        </p:attrNameLst>
                                      </p:cBhvr>
                                      <p:by>
                                        <p:hsl h="0" s="-12549" l="-25098"/>
                                      </p:by>
                                    </p:animClr>
                                    <p:set>
                                      <p:cBhvr>
                                        <p:cTn id="34" dur="500" fill="hold"/>
                                        <p:tgtEl>
                                          <p:spTgt spid="7">
                                            <p:txEl>
                                              <p:pRg st="2" end="2"/>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childTnLst>
                                </p:cTn>
                              </p:par>
                              <p:par>
                                <p:cTn id="40" presetID="24" presetClass="emph" presetSubtype="0" fill="hold" nodeType="withEffect">
                                  <p:stCondLst>
                                    <p:cond delay="0"/>
                                  </p:stCondLst>
                                  <p:childTnLst>
                                    <p:animClr clrSpc="hsl" dir="cw">
                                      <p:cBhvr override="childStyle">
                                        <p:cTn id="41" dur="500" fill="hold"/>
                                        <p:tgtEl>
                                          <p:spTgt spid="7">
                                            <p:txEl>
                                              <p:pRg st="3" end="3"/>
                                            </p:txEl>
                                          </p:spTgt>
                                        </p:tgtEl>
                                        <p:attrNameLst>
                                          <p:attrName>style.color</p:attrName>
                                        </p:attrNameLst>
                                      </p:cBhvr>
                                      <p:by>
                                        <p:hsl h="0" s="-12549" l="-25098"/>
                                      </p:by>
                                    </p:animClr>
                                    <p:animClr clrSpc="hsl" dir="cw">
                                      <p:cBhvr>
                                        <p:cTn id="42" dur="500" fill="hold"/>
                                        <p:tgtEl>
                                          <p:spTgt spid="7">
                                            <p:txEl>
                                              <p:pRg st="3" end="3"/>
                                            </p:txEl>
                                          </p:spTgt>
                                        </p:tgtEl>
                                        <p:attrNameLst>
                                          <p:attrName>fillcolor</p:attrName>
                                        </p:attrNameLst>
                                      </p:cBhvr>
                                      <p:by>
                                        <p:hsl h="0" s="-12549" l="-25098"/>
                                      </p:by>
                                    </p:animClr>
                                    <p:animClr clrSpc="hsl" dir="cw">
                                      <p:cBhvr>
                                        <p:cTn id="43" dur="500" fill="hold"/>
                                        <p:tgtEl>
                                          <p:spTgt spid="7">
                                            <p:txEl>
                                              <p:pRg st="3" end="3"/>
                                            </p:txEl>
                                          </p:spTgt>
                                        </p:tgtEl>
                                        <p:attrNameLst>
                                          <p:attrName>stroke.color</p:attrName>
                                        </p:attrNameLst>
                                      </p:cBhvr>
                                      <p:by>
                                        <p:hsl h="0" s="-12549" l="-25098"/>
                                      </p:by>
                                    </p:animClr>
                                    <p:set>
                                      <p:cBhvr>
                                        <p:cTn id="44" dur="500" fill="hold"/>
                                        <p:tgtEl>
                                          <p:spTgt spid="7">
                                            <p:txEl>
                                              <p:pRg st="3" end="3"/>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childTnLst>
                                </p:cTn>
                              </p:par>
                              <p:par>
                                <p:cTn id="50" presetID="24" presetClass="emph" presetSubtype="0" fill="hold" nodeType="withEffect">
                                  <p:stCondLst>
                                    <p:cond delay="0"/>
                                  </p:stCondLst>
                                  <p:childTnLst>
                                    <p:animClr clrSpc="hsl" dir="cw">
                                      <p:cBhvr override="childStyle">
                                        <p:cTn id="51" dur="500" fill="hold"/>
                                        <p:tgtEl>
                                          <p:spTgt spid="7">
                                            <p:txEl>
                                              <p:pRg st="4" end="4"/>
                                            </p:txEl>
                                          </p:spTgt>
                                        </p:tgtEl>
                                        <p:attrNameLst>
                                          <p:attrName>style.color</p:attrName>
                                        </p:attrNameLst>
                                      </p:cBhvr>
                                      <p:by>
                                        <p:hsl h="0" s="-12549" l="-25098"/>
                                      </p:by>
                                    </p:animClr>
                                    <p:animClr clrSpc="hsl" dir="cw">
                                      <p:cBhvr>
                                        <p:cTn id="52" dur="500" fill="hold"/>
                                        <p:tgtEl>
                                          <p:spTgt spid="7">
                                            <p:txEl>
                                              <p:pRg st="4" end="4"/>
                                            </p:txEl>
                                          </p:spTgt>
                                        </p:tgtEl>
                                        <p:attrNameLst>
                                          <p:attrName>fillcolor</p:attrName>
                                        </p:attrNameLst>
                                      </p:cBhvr>
                                      <p:by>
                                        <p:hsl h="0" s="-12549" l="-25098"/>
                                      </p:by>
                                    </p:animClr>
                                    <p:animClr clrSpc="hsl" dir="cw">
                                      <p:cBhvr>
                                        <p:cTn id="53" dur="500" fill="hold"/>
                                        <p:tgtEl>
                                          <p:spTgt spid="7">
                                            <p:txEl>
                                              <p:pRg st="4" end="4"/>
                                            </p:txEl>
                                          </p:spTgt>
                                        </p:tgtEl>
                                        <p:attrNameLst>
                                          <p:attrName>stroke.color</p:attrName>
                                        </p:attrNameLst>
                                      </p:cBhvr>
                                      <p:by>
                                        <p:hsl h="0" s="-12549" l="-25098"/>
                                      </p:by>
                                    </p:animClr>
                                    <p:set>
                                      <p:cBhvr>
                                        <p:cTn id="54" dur="500" fill="hold"/>
                                        <p:tgtEl>
                                          <p:spTgt spid="7">
                                            <p:txEl>
                                              <p:pRg st="4" end="4"/>
                                            </p:txEl>
                                          </p:spTgt>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fade">
                                      <p:cBhvr>
                                        <p:cTn id="59" dur="1000"/>
                                        <p:tgtEl>
                                          <p:spTgt spid="7">
                                            <p:txEl>
                                              <p:pRg st="6" end="6"/>
                                            </p:txEl>
                                          </p:spTgt>
                                        </p:tgtEl>
                                      </p:cBhvr>
                                    </p:animEffect>
                                  </p:childTnLst>
                                </p:cTn>
                              </p:par>
                              <p:par>
                                <p:cTn id="60" presetID="24" presetClass="emph" presetSubtype="0" fill="hold" nodeType="withEffect">
                                  <p:stCondLst>
                                    <p:cond delay="0"/>
                                  </p:stCondLst>
                                  <p:childTnLst>
                                    <p:animClr clrSpc="hsl" dir="cw">
                                      <p:cBhvr override="childStyle">
                                        <p:cTn id="61" dur="500" fill="hold"/>
                                        <p:tgtEl>
                                          <p:spTgt spid="7">
                                            <p:txEl>
                                              <p:pRg st="5" end="5"/>
                                            </p:txEl>
                                          </p:spTgt>
                                        </p:tgtEl>
                                        <p:attrNameLst>
                                          <p:attrName>style.color</p:attrName>
                                        </p:attrNameLst>
                                      </p:cBhvr>
                                      <p:by>
                                        <p:hsl h="0" s="-12549" l="-25098"/>
                                      </p:by>
                                    </p:animClr>
                                    <p:animClr clrSpc="hsl" dir="cw">
                                      <p:cBhvr>
                                        <p:cTn id="62" dur="500" fill="hold"/>
                                        <p:tgtEl>
                                          <p:spTgt spid="7">
                                            <p:txEl>
                                              <p:pRg st="5" end="5"/>
                                            </p:txEl>
                                          </p:spTgt>
                                        </p:tgtEl>
                                        <p:attrNameLst>
                                          <p:attrName>fillcolor</p:attrName>
                                        </p:attrNameLst>
                                      </p:cBhvr>
                                      <p:by>
                                        <p:hsl h="0" s="-12549" l="-25098"/>
                                      </p:by>
                                    </p:animClr>
                                    <p:animClr clrSpc="hsl" dir="cw">
                                      <p:cBhvr>
                                        <p:cTn id="63" dur="500" fill="hold"/>
                                        <p:tgtEl>
                                          <p:spTgt spid="7">
                                            <p:txEl>
                                              <p:pRg st="5" end="5"/>
                                            </p:txEl>
                                          </p:spTgt>
                                        </p:tgtEl>
                                        <p:attrNameLst>
                                          <p:attrName>stroke.color</p:attrName>
                                        </p:attrNameLst>
                                      </p:cBhvr>
                                      <p:by>
                                        <p:hsl h="0" s="-12549" l="-25098"/>
                                      </p:by>
                                    </p:animClr>
                                    <p:set>
                                      <p:cBhvr>
                                        <p:cTn id="64" dur="500" fill="hold"/>
                                        <p:tgtEl>
                                          <p:spTgt spid="7">
                                            <p:txEl>
                                              <p:pRg st="5" end="5"/>
                                            </p:txEl>
                                          </p:spTgt>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xEl>
                                              <p:pRg st="7" end="7"/>
                                            </p:txEl>
                                          </p:spTgt>
                                        </p:tgtEl>
                                        <p:attrNameLst>
                                          <p:attrName>style.visibility</p:attrName>
                                        </p:attrNameLst>
                                      </p:cBhvr>
                                      <p:to>
                                        <p:strVal val="visible"/>
                                      </p:to>
                                    </p:set>
                                    <p:animEffect transition="in" filter="fade">
                                      <p:cBhvr>
                                        <p:cTn id="69" dur="1000"/>
                                        <p:tgtEl>
                                          <p:spTgt spid="7">
                                            <p:txEl>
                                              <p:pRg st="7" end="7"/>
                                            </p:txEl>
                                          </p:spTgt>
                                        </p:tgtEl>
                                      </p:cBhvr>
                                    </p:animEffect>
                                  </p:childTnLst>
                                </p:cTn>
                              </p:par>
                              <p:par>
                                <p:cTn id="70" presetID="24" presetClass="emph" presetSubtype="0" fill="hold" nodeType="withEffect">
                                  <p:stCondLst>
                                    <p:cond delay="0"/>
                                  </p:stCondLst>
                                  <p:childTnLst>
                                    <p:animClr clrSpc="hsl" dir="cw">
                                      <p:cBhvr override="childStyle">
                                        <p:cTn id="71" dur="500" fill="hold"/>
                                        <p:tgtEl>
                                          <p:spTgt spid="7">
                                            <p:txEl>
                                              <p:pRg st="6" end="6"/>
                                            </p:txEl>
                                          </p:spTgt>
                                        </p:tgtEl>
                                        <p:attrNameLst>
                                          <p:attrName>style.color</p:attrName>
                                        </p:attrNameLst>
                                      </p:cBhvr>
                                      <p:by>
                                        <p:hsl h="0" s="-12549" l="-25098"/>
                                      </p:by>
                                    </p:animClr>
                                    <p:animClr clrSpc="hsl" dir="cw">
                                      <p:cBhvr>
                                        <p:cTn id="72" dur="500" fill="hold"/>
                                        <p:tgtEl>
                                          <p:spTgt spid="7">
                                            <p:txEl>
                                              <p:pRg st="6" end="6"/>
                                            </p:txEl>
                                          </p:spTgt>
                                        </p:tgtEl>
                                        <p:attrNameLst>
                                          <p:attrName>fillcolor</p:attrName>
                                        </p:attrNameLst>
                                      </p:cBhvr>
                                      <p:by>
                                        <p:hsl h="0" s="-12549" l="-25098"/>
                                      </p:by>
                                    </p:animClr>
                                    <p:animClr clrSpc="hsl" dir="cw">
                                      <p:cBhvr>
                                        <p:cTn id="73" dur="500" fill="hold"/>
                                        <p:tgtEl>
                                          <p:spTgt spid="7">
                                            <p:txEl>
                                              <p:pRg st="6" end="6"/>
                                            </p:txEl>
                                          </p:spTgt>
                                        </p:tgtEl>
                                        <p:attrNameLst>
                                          <p:attrName>stroke.color</p:attrName>
                                        </p:attrNameLst>
                                      </p:cBhvr>
                                      <p:by>
                                        <p:hsl h="0" s="-12549" l="-25098"/>
                                      </p:by>
                                    </p:animClr>
                                    <p:set>
                                      <p:cBhvr>
                                        <p:cTn id="74" dur="500" fill="hold"/>
                                        <p:tgtEl>
                                          <p:spTgt spid="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Cube Workflow</a:t>
            </a:r>
            <a:endParaRPr lang="en-CA"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grpSp>
        <p:nvGrpSpPr>
          <p:cNvPr id="3" name="Diagram group"/>
          <p:cNvGrpSpPr/>
          <p:nvPr/>
        </p:nvGrpSpPr>
        <p:grpSpPr bwMode="auto">
          <a:xfrm>
            <a:off x="2643189" y="1071552"/>
            <a:ext cx="3786199" cy="3677579"/>
            <a:chOff x="1973579" y="2424333"/>
            <a:chExt cx="1691640" cy="1606415"/>
          </a:xfrm>
          <a:scene3d>
            <a:camera prst="perspectiveRelaxedModerately" zoom="92000"/>
            <a:lightRig rig="balanced" dir="t">
              <a:rot lat="0" lon="0" rev="12700000"/>
            </a:lightRig>
          </a:scene3d>
        </p:grpSpPr>
        <p:grpSp>
          <p:nvGrpSpPr>
            <p:cNvPr id="4" name="Group 19"/>
            <p:cNvGrpSpPr/>
            <p:nvPr/>
          </p:nvGrpSpPr>
          <p:grpSpPr>
            <a:xfrm>
              <a:off x="1973579" y="2424333"/>
              <a:ext cx="1691640" cy="1606415"/>
              <a:chOff x="1973579" y="2424333"/>
              <a:chExt cx="1691640" cy="1606415"/>
            </a:xfrm>
          </p:grpSpPr>
          <p:sp>
            <p:nvSpPr>
              <p:cNvPr id="12" name="Rounded Rectangle 11"/>
              <p:cNvSpPr/>
              <p:nvPr/>
            </p:nvSpPr>
            <p:spPr>
              <a:xfrm>
                <a:off x="1973579" y="242433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effectLst>
                <a:reflection blurRad="6350" stA="50000" endA="275" endPos="40000" dist="101600" dir="5400000" sy="-100000" algn="bl" rotWithShape="0"/>
              </a:effectLst>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80000" rIns="106680" bIns="106680" spcCol="1270"/>
              <a:lstStyle/>
              <a:p>
                <a:pPr algn="ctr" defTabSz="1244600" fontAlgn="auto">
                  <a:lnSpc>
                    <a:spcPct val="90000"/>
                  </a:lnSpc>
                  <a:spcAft>
                    <a:spcPct val="35000"/>
                  </a:spcAft>
                  <a:defRPr/>
                </a:pPr>
                <a:r>
                  <a:rPr lang="en-US" sz="3200" b="1" dirty="0">
                    <a:solidFill>
                      <a:schemeClr val="accent6">
                        <a:lumMod val="40000"/>
                        <a:lumOff val="60000"/>
                      </a:schemeClr>
                    </a:solidFill>
                  </a:rPr>
                  <a:t>CUBE </a:t>
                </a:r>
                <a:r>
                  <a:rPr lang="en-CA" sz="3200" b="1" dirty="0">
                    <a:solidFill>
                      <a:schemeClr val="accent6">
                        <a:lumMod val="40000"/>
                        <a:lumOff val="60000"/>
                      </a:schemeClr>
                    </a:solidFill>
                  </a:rPr>
                  <a:t>WORKFLOW</a:t>
                </a:r>
                <a:endParaRPr lang="en-US" sz="3200" b="1" dirty="0">
                  <a:solidFill>
                    <a:schemeClr val="accent6">
                      <a:lumMod val="40000"/>
                      <a:lumOff val="60000"/>
                    </a:schemeClr>
                  </a:solidFill>
                </a:endParaRPr>
              </a:p>
            </p:txBody>
          </p:sp>
        </p:grpSp>
      </p:grpSp>
      <p:pic>
        <p:nvPicPr>
          <p:cNvPr id="10" name="Picture 2" descr="D:\My Pictures\Cube-Tec\Cube-Workflow\CWF-Icon.png"/>
          <p:cNvPicPr>
            <a:picLocks noChangeAspect="1" noChangeArrowheads="1"/>
          </p:cNvPicPr>
          <p:nvPr/>
        </p:nvPicPr>
        <p:blipFill>
          <a:blip r:embed="rId3" cstate="print"/>
          <a:srcRect/>
          <a:stretch>
            <a:fillRect/>
          </a:stretch>
        </p:blipFill>
        <p:spPr bwMode="auto">
          <a:xfrm>
            <a:off x="3532778" y="2357436"/>
            <a:ext cx="2003747" cy="1785950"/>
          </a:xfrm>
          <a:prstGeom prst="rect">
            <a:avLst/>
          </a:prstGeom>
          <a:noFill/>
          <a:ln w="9525">
            <a:noFill/>
            <a:miter lim="800000"/>
            <a:headEnd/>
            <a:tailEnd/>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PP Files\Cube-Tec\Powerpoint\Images\JobManager.jpg"/>
          <p:cNvPicPr>
            <a:picLocks noChangeAspect="1" noChangeArrowheads="1"/>
          </p:cNvPicPr>
          <p:nvPr/>
        </p:nvPicPr>
        <p:blipFill>
          <a:blip r:embed="rId3" cstate="print"/>
          <a:stretch>
            <a:fillRect/>
          </a:stretch>
        </p:blipFill>
        <p:spPr bwMode="auto">
          <a:xfrm>
            <a:off x="3942128" y="1500180"/>
            <a:ext cx="4352338" cy="2678925"/>
          </a:xfrm>
          <a:prstGeom prst="rect">
            <a:avLst/>
          </a:prstGeom>
          <a:gradFill>
            <a:gsLst>
              <a:gs pos="0">
                <a:schemeClr val="bg1">
                  <a:alpha val="73000"/>
                </a:schemeClr>
              </a:gs>
              <a:gs pos="100000">
                <a:schemeClr val="tx1">
                  <a:lumMod val="50000"/>
                  <a:lumOff val="50000"/>
                  <a:alpha val="95000"/>
                </a:schemeClr>
              </a:gs>
            </a:gsLst>
            <a:lin ang="13500000" scaled="1"/>
          </a:gradFill>
          <a:effectLst>
            <a:reflection blurRad="6350" stA="50000" endA="300" endPos="38500" dist="50800" dir="5400000" sy="-100000" algn="bl" rotWithShape="0"/>
            <a:softEdge rad="12700"/>
          </a:effectLst>
          <a:scene3d>
            <a:camera prst="perspectiveLeft" fov="4800000">
              <a:rot lat="0" lon="1200001" rev="0"/>
            </a:camera>
            <a:lightRig rig="harsh" dir="t"/>
          </a:scene3d>
          <a:sp3d extrusionH="50800">
            <a:bevelT/>
            <a:extrusionClr>
              <a:schemeClr val="tx1">
                <a:lumMod val="75000"/>
                <a:lumOff val="25000"/>
              </a:schemeClr>
            </a:extrusionClr>
          </a:sp3d>
        </p:spPr>
      </p:pic>
      <p:pic>
        <p:nvPicPr>
          <p:cNvPr id="8" name="Picture 2" descr="D:\PP Files\Cube-Tec\Powerpoint\Images\JobManager.jpg"/>
          <p:cNvPicPr>
            <a:picLocks noChangeAspect="1" noChangeArrowheads="1"/>
          </p:cNvPicPr>
          <p:nvPr/>
        </p:nvPicPr>
        <p:blipFill>
          <a:blip r:embed="rId4" cstate="print"/>
          <a:stretch>
            <a:fillRect/>
          </a:stretch>
        </p:blipFill>
        <p:spPr bwMode="auto">
          <a:xfrm>
            <a:off x="3929058" y="1500180"/>
            <a:ext cx="4357718" cy="2678925"/>
          </a:xfrm>
          <a:prstGeom prst="rect">
            <a:avLst/>
          </a:prstGeom>
          <a:gradFill>
            <a:gsLst>
              <a:gs pos="0">
                <a:schemeClr val="bg1">
                  <a:alpha val="73000"/>
                </a:schemeClr>
              </a:gs>
              <a:gs pos="100000">
                <a:schemeClr val="tx1">
                  <a:lumMod val="50000"/>
                  <a:lumOff val="50000"/>
                  <a:alpha val="95000"/>
                </a:schemeClr>
              </a:gs>
            </a:gsLst>
            <a:lin ang="13500000" scaled="1"/>
          </a:gradFill>
          <a:effectLst>
            <a:reflection blurRad="6350" stA="50000" endA="300" endPos="38500" dist="50800" dir="5400000" sy="-100000" algn="bl" rotWithShape="0"/>
            <a:softEdge rad="12700"/>
          </a:effectLst>
          <a:scene3d>
            <a:camera prst="perspectiveLeft" fov="4800000">
              <a:rot lat="0" lon="1200001" rev="0"/>
            </a:camera>
            <a:lightRig rig="threePt" dir="t"/>
          </a:scene3d>
          <a:sp3d extrusionH="50800">
            <a:bevelT/>
            <a:extrusionClr>
              <a:schemeClr val="tx1">
                <a:lumMod val="75000"/>
                <a:lumOff val="25000"/>
              </a:schemeClr>
            </a:extrusionClr>
          </a:sp3d>
        </p:spPr>
      </p:pic>
      <p:pic>
        <p:nvPicPr>
          <p:cNvPr id="12" name="Picture 2" descr="D:\PP Files\Cube-Tec\Powerpoint\Images\JobManager.jpg"/>
          <p:cNvPicPr>
            <a:picLocks noChangeAspect="1" noChangeArrowheads="1"/>
          </p:cNvPicPr>
          <p:nvPr/>
        </p:nvPicPr>
        <p:blipFill>
          <a:blip r:embed="rId5" cstate="print"/>
          <a:stretch>
            <a:fillRect/>
          </a:stretch>
        </p:blipFill>
        <p:spPr bwMode="auto">
          <a:xfrm>
            <a:off x="3909380" y="1428742"/>
            <a:ext cx="4380737" cy="2753556"/>
          </a:xfrm>
          <a:prstGeom prst="rect">
            <a:avLst/>
          </a:prstGeom>
          <a:gradFill>
            <a:gsLst>
              <a:gs pos="0">
                <a:schemeClr val="bg1">
                  <a:alpha val="73000"/>
                </a:schemeClr>
              </a:gs>
              <a:gs pos="100000">
                <a:schemeClr val="tx1">
                  <a:lumMod val="50000"/>
                  <a:lumOff val="50000"/>
                  <a:alpha val="95000"/>
                </a:schemeClr>
              </a:gs>
            </a:gsLst>
            <a:lin ang="13500000" scaled="1"/>
          </a:gradFill>
          <a:effectLst>
            <a:reflection blurRad="6350" stA="50000" endA="300" endPos="38500" dist="50800" dir="5400000" sy="-100000" algn="bl" rotWithShape="0"/>
            <a:softEdge rad="12700"/>
          </a:effectLst>
          <a:scene3d>
            <a:camera prst="perspectiveLeft" fov="4800000">
              <a:rot lat="0" lon="1200001" rev="0"/>
            </a:camera>
            <a:lightRig rig="threePt" dir="t"/>
          </a:scene3d>
          <a:sp3d extrusionH="50800">
            <a:bevelT/>
            <a:extrusionClr>
              <a:schemeClr val="tx1">
                <a:lumMod val="75000"/>
                <a:lumOff val="25000"/>
              </a:schemeClr>
            </a:extrusionClr>
          </a:sp3d>
        </p:spPr>
      </p:pic>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Cube Workflow</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9" y="1071563"/>
            <a:ext cx="3643309" cy="3375422"/>
          </a:xfrm>
        </p:spPr>
        <p:txBody>
          <a:bodyPr>
            <a:normAutofit/>
          </a:bodyPr>
          <a:lstStyle/>
          <a:p>
            <a:pPr>
              <a:buFont typeface="Wingdings" pitchFamily="2" charset="2"/>
              <a:buNone/>
            </a:pPr>
            <a:r>
              <a:rPr lang="en-US" b="1" dirty="0" smtClean="0"/>
              <a:t>Systems Integration:</a:t>
            </a:r>
          </a:p>
          <a:p>
            <a:r>
              <a:rPr lang="en-US" sz="1600" dirty="0" smtClean="0"/>
              <a:t>Cube Workflow connects to your DBMS or Asset Management System.</a:t>
            </a:r>
          </a:p>
          <a:p>
            <a:r>
              <a:rPr lang="en-US" sz="1600" dirty="0" smtClean="0"/>
              <a:t>Underlying engine  defined by </a:t>
            </a:r>
            <a:r>
              <a:rPr lang="en-US" sz="1600" i="1" dirty="0" smtClean="0"/>
              <a:t>Business Process Modeling</a:t>
            </a:r>
            <a:r>
              <a:rPr lang="en-US" sz="1600" dirty="0" smtClean="0"/>
              <a:t>.</a:t>
            </a:r>
          </a:p>
          <a:p>
            <a:r>
              <a:rPr lang="en-US" sz="1600" dirty="0" smtClean="0"/>
              <a:t>User interface uses internet client – easily customizable and updateable.  Simplifies deployment and accessible on the WWW.</a:t>
            </a:r>
            <a:endParaRPr lang="en-US" sz="1600"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2000"/>
                                        <p:tgtEl>
                                          <p:spTgt spid="7">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2000"/>
                                        <p:tgtEl>
                                          <p:spTgt spid="7">
                                            <p:txEl>
                                              <p:pRg st="2" end="2"/>
                                            </p:txEl>
                                          </p:spTgt>
                                        </p:tgtEl>
                                      </p:cBhvr>
                                    </p:animEffect>
                                  </p:childTnLst>
                                </p:cTn>
                              </p:par>
                              <p:par>
                                <p:cTn id="20" presetID="10" presetClass="exit" presetSubtype="0" fill="hold" nodeType="withEffect">
                                  <p:stCondLst>
                                    <p:cond delay="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24" presetClass="emph" presetSubtype="0" fill="hold" nodeType="withEffect">
                                  <p:stCondLst>
                                    <p:cond delay="0"/>
                                  </p:stCondLst>
                                  <p:childTnLst>
                                    <p:animClr clrSpc="hsl" dir="cw">
                                      <p:cBhvr override="childStyle">
                                        <p:cTn id="27" dur="500" fill="hold"/>
                                        <p:tgtEl>
                                          <p:spTgt spid="7">
                                            <p:txEl>
                                              <p:pRg st="1" end="1"/>
                                            </p:txEl>
                                          </p:spTgt>
                                        </p:tgtEl>
                                        <p:attrNameLst>
                                          <p:attrName>style.color</p:attrName>
                                        </p:attrNameLst>
                                      </p:cBhvr>
                                      <p:by>
                                        <p:hsl h="0" s="-12549" l="-25098"/>
                                      </p:by>
                                    </p:animClr>
                                    <p:animClr clrSpc="hsl" dir="cw">
                                      <p:cBhvr>
                                        <p:cTn id="28" dur="500" fill="hold"/>
                                        <p:tgtEl>
                                          <p:spTgt spid="7">
                                            <p:txEl>
                                              <p:pRg st="1" end="1"/>
                                            </p:txEl>
                                          </p:spTgt>
                                        </p:tgtEl>
                                        <p:attrNameLst>
                                          <p:attrName>fillcolor</p:attrName>
                                        </p:attrNameLst>
                                      </p:cBhvr>
                                      <p:by>
                                        <p:hsl h="0" s="-12549" l="-25098"/>
                                      </p:by>
                                    </p:animClr>
                                    <p:animClr clrSpc="hsl" dir="cw">
                                      <p:cBhvr>
                                        <p:cTn id="29" dur="500" fill="hold"/>
                                        <p:tgtEl>
                                          <p:spTgt spid="7">
                                            <p:txEl>
                                              <p:pRg st="1" end="1"/>
                                            </p:txEl>
                                          </p:spTgt>
                                        </p:tgtEl>
                                        <p:attrNameLst>
                                          <p:attrName>stroke.color</p:attrName>
                                        </p:attrNameLst>
                                      </p:cBhvr>
                                      <p:by>
                                        <p:hsl h="0" s="-12549" l="-25098"/>
                                      </p:by>
                                    </p:animClr>
                                    <p:set>
                                      <p:cBhvr>
                                        <p:cTn id="30" dur="500" fill="hold"/>
                                        <p:tgtEl>
                                          <p:spTgt spid="7">
                                            <p:txEl>
                                              <p:pRg st="1" end="1"/>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2000"/>
                                        <p:tgtEl>
                                          <p:spTgt spid="7">
                                            <p:txEl>
                                              <p:pRg st="3" end="3"/>
                                            </p:txEl>
                                          </p:spTgt>
                                        </p:tgtEl>
                                      </p:cBhvr>
                                    </p:animEffect>
                                  </p:childTnLst>
                                </p:cTn>
                              </p:par>
                              <p:par>
                                <p:cTn id="36" presetID="24" presetClass="emph" presetSubtype="0" fill="hold" nodeType="withEffect">
                                  <p:stCondLst>
                                    <p:cond delay="0"/>
                                  </p:stCondLst>
                                  <p:childTnLst>
                                    <p:animClr clrSpc="hsl" dir="cw">
                                      <p:cBhvr override="childStyle">
                                        <p:cTn id="37" dur="500" fill="hold"/>
                                        <p:tgtEl>
                                          <p:spTgt spid="7">
                                            <p:txEl>
                                              <p:pRg st="2" end="2"/>
                                            </p:txEl>
                                          </p:spTgt>
                                        </p:tgtEl>
                                        <p:attrNameLst>
                                          <p:attrName>style.color</p:attrName>
                                        </p:attrNameLst>
                                      </p:cBhvr>
                                      <p:by>
                                        <p:hsl h="0" s="-12549" l="-25098"/>
                                      </p:by>
                                    </p:animClr>
                                    <p:animClr clrSpc="hsl" dir="cw">
                                      <p:cBhvr>
                                        <p:cTn id="38" dur="500" fill="hold"/>
                                        <p:tgtEl>
                                          <p:spTgt spid="7">
                                            <p:txEl>
                                              <p:pRg st="2" end="2"/>
                                            </p:txEl>
                                          </p:spTgt>
                                        </p:tgtEl>
                                        <p:attrNameLst>
                                          <p:attrName>fillcolor</p:attrName>
                                        </p:attrNameLst>
                                      </p:cBhvr>
                                      <p:by>
                                        <p:hsl h="0" s="-12549" l="-25098"/>
                                      </p:by>
                                    </p:animClr>
                                    <p:animClr clrSpc="hsl" dir="cw">
                                      <p:cBhvr>
                                        <p:cTn id="39" dur="500" fill="hold"/>
                                        <p:tgtEl>
                                          <p:spTgt spid="7">
                                            <p:txEl>
                                              <p:pRg st="2" end="2"/>
                                            </p:txEl>
                                          </p:spTgt>
                                        </p:tgtEl>
                                        <p:attrNameLst>
                                          <p:attrName>stroke.color</p:attrName>
                                        </p:attrNameLst>
                                      </p:cBhvr>
                                      <p:by>
                                        <p:hsl h="0" s="-12549" l="-25098"/>
                                      </p:by>
                                    </p:animClr>
                                    <p:set>
                                      <p:cBhvr>
                                        <p:cTn id="40" dur="500" fill="hold"/>
                                        <p:tgtEl>
                                          <p:spTgt spid="7">
                                            <p:txEl>
                                              <p:pRg st="2" end="2"/>
                                            </p:txEl>
                                          </p:spTgt>
                                        </p:tgtEl>
                                        <p:attrNameLst>
                                          <p:attrName>fill.type</p:attrName>
                                        </p:attrNameLst>
                                      </p:cBhvr>
                                      <p:to>
                                        <p:strVal val="solid"/>
                                      </p:to>
                                    </p:set>
                                  </p:childTnLst>
                                </p:cTn>
                              </p:par>
                              <p:par>
                                <p:cTn id="41" presetID="10" presetClass="exit" presetSubtype="0" fill="hold" nodeType="withEffect">
                                  <p:stCondLst>
                                    <p:cond delay="0"/>
                                  </p:stCondLst>
                                  <p:childTnLst>
                                    <p:animEffect transition="out" filter="fade">
                                      <p:cBhvr>
                                        <p:cTn id="42" dur="2000"/>
                                        <p:tgtEl>
                                          <p:spTgt spid="11"/>
                                        </p:tgtEl>
                                      </p:cBhvr>
                                    </p:animEffect>
                                    <p:set>
                                      <p:cBhvr>
                                        <p:cTn id="43" dur="1" fill="hold">
                                          <p:stCondLst>
                                            <p:cond delay="1999"/>
                                          </p:stCondLst>
                                        </p:cTn>
                                        <p:tgtEl>
                                          <p:spTgt spid="11"/>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Cube Workflow</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9" y="1000114"/>
            <a:ext cx="3571875" cy="3375422"/>
          </a:xfrm>
        </p:spPr>
        <p:txBody>
          <a:bodyPr>
            <a:normAutofit/>
          </a:bodyPr>
          <a:lstStyle/>
          <a:p>
            <a:pPr>
              <a:buNone/>
            </a:pPr>
            <a:r>
              <a:rPr lang="en-US" b="1" dirty="0" smtClean="0"/>
              <a:t>Driven By Metadata:</a:t>
            </a:r>
          </a:p>
          <a:p>
            <a:r>
              <a:rPr lang="en-US" sz="1600" dirty="0" smtClean="0"/>
              <a:t>Cube Workflow manages the task of automatically generating work-order processes for QUADRIGA and Dobbin systems.</a:t>
            </a:r>
          </a:p>
          <a:p>
            <a:r>
              <a:rPr lang="en-US" sz="1600" dirty="0" smtClean="0"/>
              <a:t>Exchanges process  </a:t>
            </a:r>
            <a:r>
              <a:rPr lang="en-US" sz="1600" i="1" dirty="0" smtClean="0"/>
              <a:t>service</a:t>
            </a:r>
            <a:r>
              <a:rPr lang="en-US" sz="1600" dirty="0" smtClean="0"/>
              <a:t> information  with Dobbin and QUADRIGA.</a:t>
            </a:r>
          </a:p>
          <a:p>
            <a:r>
              <a:rPr lang="en-US" sz="1600" dirty="0" smtClean="0"/>
              <a:t>Process chains do not have to be static.</a:t>
            </a:r>
          </a:p>
          <a:p>
            <a:r>
              <a:rPr lang="en-US" sz="1600" dirty="0" smtClean="0"/>
              <a:t>Collected metadata can be exported back to DBMS.</a:t>
            </a:r>
          </a:p>
        </p:txBody>
      </p:sp>
      <p:pic>
        <p:nvPicPr>
          <p:cNvPr id="8" name="Picture 2" descr="D:\PP Files\Cube-Tec\Powerpoint\Images\JobManager.jpg"/>
          <p:cNvPicPr>
            <a:picLocks noChangeAspect="1" noChangeArrowheads="1"/>
          </p:cNvPicPr>
          <p:nvPr/>
        </p:nvPicPr>
        <p:blipFill>
          <a:blip r:embed="rId3" cstate="print"/>
          <a:stretch>
            <a:fillRect/>
          </a:stretch>
        </p:blipFill>
        <p:spPr bwMode="auto">
          <a:xfrm>
            <a:off x="3929058" y="1500181"/>
            <a:ext cx="4357718" cy="2678925"/>
          </a:xfrm>
          <a:prstGeom prst="rect">
            <a:avLst/>
          </a:prstGeom>
          <a:gradFill>
            <a:gsLst>
              <a:gs pos="0">
                <a:schemeClr val="bg1">
                  <a:alpha val="73000"/>
                </a:schemeClr>
              </a:gs>
              <a:gs pos="100000">
                <a:schemeClr val="tx1">
                  <a:lumMod val="50000"/>
                  <a:lumOff val="50000"/>
                  <a:alpha val="95000"/>
                </a:schemeClr>
              </a:gs>
            </a:gsLst>
            <a:lin ang="13500000" scaled="1"/>
          </a:gradFill>
          <a:effectLst>
            <a:reflection blurRad="6350" stA="50000" endA="300" endPos="38500" dist="50800" dir="5400000" sy="-100000" algn="bl" rotWithShape="0"/>
            <a:softEdge rad="12700"/>
          </a:effectLst>
          <a:scene3d>
            <a:camera prst="perspectiveLeft" fov="4800000">
              <a:rot lat="0" lon="1200001" rev="0"/>
            </a:camera>
            <a:lightRig rig="threePt" dir="t"/>
          </a:scene3d>
          <a:sp3d extrusionH="50800">
            <a:bevelT/>
            <a:extrusionClr>
              <a:schemeClr val="tx1">
                <a:lumMod val="75000"/>
                <a:lumOff val="25000"/>
              </a:schemeClr>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2000"/>
                                        <p:tgtEl>
                                          <p:spTgt spid="7">
                                            <p:txEl>
                                              <p:pRg st="2" end="2"/>
                                            </p:txEl>
                                          </p:spTgt>
                                        </p:tgtEl>
                                      </p:cBhvr>
                                    </p:animEffect>
                                  </p:childTnLst>
                                </p:cTn>
                              </p:par>
                              <p:par>
                                <p:cTn id="21" presetID="24" presetClass="emph" presetSubtype="0" fill="hold" nodeType="withEffect">
                                  <p:stCondLst>
                                    <p:cond delay="0"/>
                                  </p:stCondLst>
                                  <p:childTnLst>
                                    <p:animClr clrSpc="hsl" dir="cw">
                                      <p:cBhvr override="childStyle">
                                        <p:cTn id="22" dur="500" fill="hold"/>
                                        <p:tgtEl>
                                          <p:spTgt spid="7">
                                            <p:txEl>
                                              <p:pRg st="1" end="1"/>
                                            </p:txEl>
                                          </p:spTgt>
                                        </p:tgtEl>
                                        <p:attrNameLst>
                                          <p:attrName>style.color</p:attrName>
                                        </p:attrNameLst>
                                      </p:cBhvr>
                                      <p:by>
                                        <p:hsl h="0" s="-12549" l="-25098"/>
                                      </p:by>
                                    </p:animClr>
                                    <p:animClr clrSpc="hsl" dir="cw">
                                      <p:cBhvr>
                                        <p:cTn id="23" dur="500" fill="hold"/>
                                        <p:tgtEl>
                                          <p:spTgt spid="7">
                                            <p:txEl>
                                              <p:pRg st="1" end="1"/>
                                            </p:txEl>
                                          </p:spTgt>
                                        </p:tgtEl>
                                        <p:attrNameLst>
                                          <p:attrName>fillcolor</p:attrName>
                                        </p:attrNameLst>
                                      </p:cBhvr>
                                      <p:by>
                                        <p:hsl h="0" s="-12549" l="-25098"/>
                                      </p:by>
                                    </p:animClr>
                                    <p:animClr clrSpc="hsl" dir="cw">
                                      <p:cBhvr>
                                        <p:cTn id="24" dur="500" fill="hold"/>
                                        <p:tgtEl>
                                          <p:spTgt spid="7">
                                            <p:txEl>
                                              <p:pRg st="1" end="1"/>
                                            </p:txEl>
                                          </p:spTgt>
                                        </p:tgtEl>
                                        <p:attrNameLst>
                                          <p:attrName>stroke.color</p:attrName>
                                        </p:attrNameLst>
                                      </p:cBhvr>
                                      <p:by>
                                        <p:hsl h="0" s="-12549" l="-25098"/>
                                      </p:by>
                                    </p:animClr>
                                    <p:set>
                                      <p:cBhvr>
                                        <p:cTn id="25" dur="500" fill="hold"/>
                                        <p:tgtEl>
                                          <p:spTgt spid="7">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2000"/>
                                        <p:tgtEl>
                                          <p:spTgt spid="7">
                                            <p:txEl>
                                              <p:pRg st="3" end="3"/>
                                            </p:txEl>
                                          </p:spTgt>
                                        </p:tgtEl>
                                      </p:cBhvr>
                                    </p:animEffect>
                                  </p:childTnLst>
                                </p:cTn>
                              </p:par>
                              <p:par>
                                <p:cTn id="31" presetID="24" presetClass="emph" presetSubtype="0" fill="hold" nodeType="withEffect">
                                  <p:stCondLst>
                                    <p:cond delay="0"/>
                                  </p:stCondLst>
                                  <p:childTnLst>
                                    <p:animClr clrSpc="hsl" dir="cw">
                                      <p:cBhvr override="childStyle">
                                        <p:cTn id="32" dur="500" fill="hold"/>
                                        <p:tgtEl>
                                          <p:spTgt spid="7">
                                            <p:txEl>
                                              <p:pRg st="2" end="2"/>
                                            </p:txEl>
                                          </p:spTgt>
                                        </p:tgtEl>
                                        <p:attrNameLst>
                                          <p:attrName>style.color</p:attrName>
                                        </p:attrNameLst>
                                      </p:cBhvr>
                                      <p:by>
                                        <p:hsl h="0" s="-12549" l="-25098"/>
                                      </p:by>
                                    </p:animClr>
                                    <p:animClr clrSpc="hsl" dir="cw">
                                      <p:cBhvr>
                                        <p:cTn id="33" dur="500" fill="hold"/>
                                        <p:tgtEl>
                                          <p:spTgt spid="7">
                                            <p:txEl>
                                              <p:pRg st="2" end="2"/>
                                            </p:txEl>
                                          </p:spTgt>
                                        </p:tgtEl>
                                        <p:attrNameLst>
                                          <p:attrName>fillcolor</p:attrName>
                                        </p:attrNameLst>
                                      </p:cBhvr>
                                      <p:by>
                                        <p:hsl h="0" s="-12549" l="-25098"/>
                                      </p:by>
                                    </p:animClr>
                                    <p:animClr clrSpc="hsl" dir="cw">
                                      <p:cBhvr>
                                        <p:cTn id="34" dur="500" fill="hold"/>
                                        <p:tgtEl>
                                          <p:spTgt spid="7">
                                            <p:txEl>
                                              <p:pRg st="2" end="2"/>
                                            </p:txEl>
                                          </p:spTgt>
                                        </p:tgtEl>
                                        <p:attrNameLst>
                                          <p:attrName>stroke.color</p:attrName>
                                        </p:attrNameLst>
                                      </p:cBhvr>
                                      <p:by>
                                        <p:hsl h="0" s="-12549" l="-25098"/>
                                      </p:by>
                                    </p:animClr>
                                    <p:set>
                                      <p:cBhvr>
                                        <p:cTn id="35" dur="500" fill="hold"/>
                                        <p:tgtEl>
                                          <p:spTgt spid="7">
                                            <p:txEl>
                                              <p:pRg st="2" end="2"/>
                                            </p:txEl>
                                          </p:spTgt>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2000"/>
                                        <p:tgtEl>
                                          <p:spTgt spid="7">
                                            <p:txEl>
                                              <p:pRg st="4" end="4"/>
                                            </p:txEl>
                                          </p:spTgt>
                                        </p:tgtEl>
                                      </p:cBhvr>
                                    </p:animEffect>
                                  </p:childTnLst>
                                </p:cTn>
                              </p:par>
                              <p:par>
                                <p:cTn id="41" presetID="24" presetClass="emph" presetSubtype="0" fill="hold" nodeType="withEffect">
                                  <p:stCondLst>
                                    <p:cond delay="0"/>
                                  </p:stCondLst>
                                  <p:childTnLst>
                                    <p:animClr clrSpc="hsl">
                                      <p:cBhvr override="childStyle">
                                        <p:cTn id="42" dur="500" fill="hold"/>
                                        <p:tgtEl>
                                          <p:spTgt spid="7">
                                            <p:txEl>
                                              <p:pRg st="3" end="3"/>
                                            </p:txEl>
                                          </p:spTgt>
                                        </p:tgtEl>
                                        <p:attrNameLst>
                                          <p:attrName>style.color</p:attrName>
                                        </p:attrNameLst>
                                      </p:cBhvr>
                                      <p:by>
                                        <p:hsl h="0" s="-12549" l="-25098"/>
                                      </p:by>
                                    </p:animClr>
                                    <p:animClr clrSpc="hsl">
                                      <p:cBhvr>
                                        <p:cTn id="43" dur="500" fill="hold"/>
                                        <p:tgtEl>
                                          <p:spTgt spid="7">
                                            <p:txEl>
                                              <p:pRg st="3" end="3"/>
                                            </p:txEl>
                                          </p:spTgt>
                                        </p:tgtEl>
                                        <p:attrNameLst>
                                          <p:attrName>fillcolor</p:attrName>
                                        </p:attrNameLst>
                                      </p:cBhvr>
                                      <p:by>
                                        <p:hsl h="0" s="-12549" l="-25098"/>
                                      </p:by>
                                    </p:animClr>
                                    <p:animClr clrSpc="hsl">
                                      <p:cBhvr>
                                        <p:cTn id="44" dur="500" fill="hold"/>
                                        <p:tgtEl>
                                          <p:spTgt spid="7">
                                            <p:txEl>
                                              <p:pRg st="3" end="3"/>
                                            </p:txEl>
                                          </p:spTgt>
                                        </p:tgtEl>
                                        <p:attrNameLst>
                                          <p:attrName>stroke.color</p:attrName>
                                        </p:attrNameLst>
                                      </p:cBhvr>
                                      <p:by>
                                        <p:hsl h="0" s="-12549" l="-25098"/>
                                      </p:by>
                                    </p:animClr>
                                    <p:set>
                                      <p:cBhvr>
                                        <p:cTn id="45" dur="500" fill="hold"/>
                                        <p:tgtEl>
                                          <p:spTgt spid="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Cube Workflow</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9" y="1071563"/>
            <a:ext cx="3571875" cy="3375422"/>
          </a:xfrm>
        </p:spPr>
        <p:txBody>
          <a:bodyPr>
            <a:normAutofit/>
          </a:bodyPr>
          <a:lstStyle/>
          <a:p>
            <a:pPr>
              <a:buFont typeface="Wingdings" pitchFamily="2" charset="2"/>
              <a:buNone/>
            </a:pPr>
            <a:r>
              <a:rPr lang="en-US" b="1" dirty="0" smtClean="0"/>
              <a:t>Manage your Workflows:</a:t>
            </a:r>
          </a:p>
          <a:p>
            <a:r>
              <a:rPr lang="en-US" sz="1600" dirty="0" smtClean="0"/>
              <a:t>Supervises scheduled jobs and traces production issues using bi-directional messaging.</a:t>
            </a:r>
          </a:p>
          <a:p>
            <a:r>
              <a:rPr lang="en-US" sz="1600" dirty="0" smtClean="0"/>
              <a:t>Email and SNMP notifications are event triggered from workflow processes.</a:t>
            </a:r>
          </a:p>
          <a:p>
            <a:r>
              <a:rPr lang="en-US" sz="1600" dirty="0" smtClean="0"/>
              <a:t>Time-line based statistical information  collected by QUADRIGA and Dobbin  can be viewed in Cube-Workflow.</a:t>
            </a:r>
            <a:endParaRPr lang="en-US" sz="1600" i="1" dirty="0" smtClean="0"/>
          </a:p>
        </p:txBody>
      </p:sp>
      <p:pic>
        <p:nvPicPr>
          <p:cNvPr id="8" name="Picture 2" descr="D:\PP Files\Cube-Tec\Powerpoint\Images\JobManager.jpg"/>
          <p:cNvPicPr>
            <a:picLocks noChangeAspect="1" noChangeArrowheads="1"/>
          </p:cNvPicPr>
          <p:nvPr/>
        </p:nvPicPr>
        <p:blipFill>
          <a:blip r:embed="rId3" cstate="print"/>
          <a:stretch>
            <a:fillRect/>
          </a:stretch>
        </p:blipFill>
        <p:spPr bwMode="auto">
          <a:xfrm>
            <a:off x="3929058" y="1500180"/>
            <a:ext cx="4357718" cy="2678925"/>
          </a:xfrm>
          <a:prstGeom prst="rect">
            <a:avLst/>
          </a:prstGeom>
          <a:gradFill>
            <a:gsLst>
              <a:gs pos="0">
                <a:schemeClr val="bg1">
                  <a:alpha val="73000"/>
                </a:schemeClr>
              </a:gs>
              <a:gs pos="100000">
                <a:schemeClr val="tx1">
                  <a:lumMod val="50000"/>
                  <a:lumOff val="50000"/>
                  <a:alpha val="95000"/>
                </a:schemeClr>
              </a:gs>
            </a:gsLst>
            <a:lin ang="13500000" scaled="1"/>
          </a:gradFill>
          <a:effectLst>
            <a:reflection blurRad="6350" stA="50000" endA="300" endPos="38500" dist="50800" dir="5400000" sy="-100000" algn="bl" rotWithShape="0"/>
            <a:softEdge rad="12700"/>
          </a:effectLst>
          <a:scene3d>
            <a:camera prst="perspectiveLeft" fov="4800000">
              <a:rot lat="0" lon="1200001" rev="0"/>
            </a:camera>
            <a:lightRig rig="threePt" dir="t"/>
          </a:scene3d>
          <a:sp3d extrusionH="50800">
            <a:bevelT/>
            <a:extrusionClr>
              <a:schemeClr val="tx1">
                <a:lumMod val="75000"/>
                <a:lumOff val="25000"/>
              </a:schemeClr>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2000"/>
                                        <p:tgtEl>
                                          <p:spTgt spid="7">
                                            <p:txEl>
                                              <p:pRg st="2" end="2"/>
                                            </p:txEl>
                                          </p:spTgt>
                                        </p:tgtEl>
                                      </p:cBhvr>
                                    </p:animEffect>
                                  </p:childTnLst>
                                </p:cTn>
                              </p:par>
                              <p:par>
                                <p:cTn id="21" presetID="24" presetClass="emph" presetSubtype="0" fill="hold" nodeType="withEffect">
                                  <p:stCondLst>
                                    <p:cond delay="0"/>
                                  </p:stCondLst>
                                  <p:childTnLst>
                                    <p:animClr clrSpc="hsl" dir="cw">
                                      <p:cBhvr override="childStyle">
                                        <p:cTn id="22" dur="500" fill="hold"/>
                                        <p:tgtEl>
                                          <p:spTgt spid="7">
                                            <p:txEl>
                                              <p:pRg st="1" end="1"/>
                                            </p:txEl>
                                          </p:spTgt>
                                        </p:tgtEl>
                                        <p:attrNameLst>
                                          <p:attrName>style.color</p:attrName>
                                        </p:attrNameLst>
                                      </p:cBhvr>
                                      <p:by>
                                        <p:hsl h="0" s="-12549" l="-25098"/>
                                      </p:by>
                                    </p:animClr>
                                    <p:animClr clrSpc="hsl" dir="cw">
                                      <p:cBhvr>
                                        <p:cTn id="23" dur="500" fill="hold"/>
                                        <p:tgtEl>
                                          <p:spTgt spid="7">
                                            <p:txEl>
                                              <p:pRg st="1" end="1"/>
                                            </p:txEl>
                                          </p:spTgt>
                                        </p:tgtEl>
                                        <p:attrNameLst>
                                          <p:attrName>fillcolor</p:attrName>
                                        </p:attrNameLst>
                                      </p:cBhvr>
                                      <p:by>
                                        <p:hsl h="0" s="-12549" l="-25098"/>
                                      </p:by>
                                    </p:animClr>
                                    <p:animClr clrSpc="hsl" dir="cw">
                                      <p:cBhvr>
                                        <p:cTn id="24" dur="500" fill="hold"/>
                                        <p:tgtEl>
                                          <p:spTgt spid="7">
                                            <p:txEl>
                                              <p:pRg st="1" end="1"/>
                                            </p:txEl>
                                          </p:spTgt>
                                        </p:tgtEl>
                                        <p:attrNameLst>
                                          <p:attrName>stroke.color</p:attrName>
                                        </p:attrNameLst>
                                      </p:cBhvr>
                                      <p:by>
                                        <p:hsl h="0" s="-12549" l="-25098"/>
                                      </p:by>
                                    </p:animClr>
                                    <p:set>
                                      <p:cBhvr>
                                        <p:cTn id="25" dur="500" fill="hold"/>
                                        <p:tgtEl>
                                          <p:spTgt spid="7">
                                            <p:txEl>
                                              <p:pRg st="1" end="1"/>
                                            </p:txEl>
                                          </p:spTgt>
                                        </p:tgtEl>
                                        <p:attrNameLst>
                                          <p:attrName>fill.type</p:attrName>
                                        </p:attrNameLst>
                                      </p:cBhvr>
                                      <p:to>
                                        <p:strVal val="solid"/>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2000"/>
                                        <p:tgtEl>
                                          <p:spTgt spid="7">
                                            <p:txEl>
                                              <p:pRg st="3" end="3"/>
                                            </p:txEl>
                                          </p:spTgt>
                                        </p:tgtEl>
                                      </p:cBhvr>
                                    </p:animEffect>
                                  </p:childTnLst>
                                </p:cTn>
                              </p:par>
                              <p:par>
                                <p:cTn id="31" presetID="24" presetClass="emph" presetSubtype="0" fill="hold" nodeType="withEffect">
                                  <p:stCondLst>
                                    <p:cond delay="0"/>
                                  </p:stCondLst>
                                  <p:childTnLst>
                                    <p:animClr clrSpc="hsl" dir="cw">
                                      <p:cBhvr override="childStyle">
                                        <p:cTn id="32" dur="500" fill="hold"/>
                                        <p:tgtEl>
                                          <p:spTgt spid="7">
                                            <p:txEl>
                                              <p:pRg st="2" end="2"/>
                                            </p:txEl>
                                          </p:spTgt>
                                        </p:tgtEl>
                                        <p:attrNameLst>
                                          <p:attrName>style.color</p:attrName>
                                        </p:attrNameLst>
                                      </p:cBhvr>
                                      <p:by>
                                        <p:hsl h="0" s="-12549" l="-25098"/>
                                      </p:by>
                                    </p:animClr>
                                    <p:animClr clrSpc="hsl" dir="cw">
                                      <p:cBhvr>
                                        <p:cTn id="33" dur="500" fill="hold"/>
                                        <p:tgtEl>
                                          <p:spTgt spid="7">
                                            <p:txEl>
                                              <p:pRg st="2" end="2"/>
                                            </p:txEl>
                                          </p:spTgt>
                                        </p:tgtEl>
                                        <p:attrNameLst>
                                          <p:attrName>fillcolor</p:attrName>
                                        </p:attrNameLst>
                                      </p:cBhvr>
                                      <p:by>
                                        <p:hsl h="0" s="-12549" l="-25098"/>
                                      </p:by>
                                    </p:animClr>
                                    <p:animClr clrSpc="hsl" dir="cw">
                                      <p:cBhvr>
                                        <p:cTn id="34" dur="500" fill="hold"/>
                                        <p:tgtEl>
                                          <p:spTgt spid="7">
                                            <p:txEl>
                                              <p:pRg st="2" end="2"/>
                                            </p:txEl>
                                          </p:spTgt>
                                        </p:tgtEl>
                                        <p:attrNameLst>
                                          <p:attrName>stroke.color</p:attrName>
                                        </p:attrNameLst>
                                      </p:cBhvr>
                                      <p:by>
                                        <p:hsl h="0" s="-12549" l="-25098"/>
                                      </p:by>
                                    </p:animClr>
                                    <p:set>
                                      <p:cBhvr>
                                        <p:cTn id="35" dur="500" fill="hold"/>
                                        <p:tgtEl>
                                          <p:spTgt spid="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DOBBIN</a:t>
            </a:r>
            <a:endParaRPr lang="en-CA"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pic>
        <p:nvPicPr>
          <p:cNvPr id="8" name="Picture 2" descr="D:\My Pictures\Cube-Tec\Dobbin Stuff\Dobbin_Large.png"/>
          <p:cNvPicPr>
            <a:picLocks noChangeAspect="1" noChangeArrowheads="1"/>
          </p:cNvPicPr>
          <p:nvPr/>
        </p:nvPicPr>
        <p:blipFill>
          <a:blip r:embed="rId3" cstate="print"/>
          <a:srcRect/>
          <a:stretch>
            <a:fillRect/>
          </a:stretch>
        </p:blipFill>
        <p:spPr bwMode="auto">
          <a:xfrm>
            <a:off x="3192856" y="1428742"/>
            <a:ext cx="2676525" cy="2676525"/>
          </a:xfrm>
          <a:prstGeom prst="rect">
            <a:avLst/>
          </a:prstGeom>
          <a:noFill/>
          <a:effectLst>
            <a:reflection blurRad="6350" stA="50000" endA="275" endPos="40000" dist="1016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Effect transition="in" filter="fade">
                                      <p:cBhvr>
                                        <p:cTn id="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Create Powerful Workflows Simply</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9" y="1071563"/>
            <a:ext cx="3571875" cy="3375422"/>
          </a:xfrm>
        </p:spPr>
        <p:txBody>
          <a:bodyPr>
            <a:normAutofit/>
          </a:bodyPr>
          <a:lstStyle/>
          <a:p>
            <a:pPr>
              <a:buFont typeface="Wingdings" pitchFamily="2" charset="2"/>
              <a:buNone/>
            </a:pPr>
            <a:r>
              <a:rPr lang="en-US" b="1" dirty="0" smtClean="0"/>
              <a:t>The Job Designer</a:t>
            </a:r>
          </a:p>
          <a:p>
            <a:r>
              <a:rPr lang="en-US" sz="1600" dirty="0" smtClean="0"/>
              <a:t>Drag and drop your workflows.  Connect processes using virtual audio, logic or metadata wiring.</a:t>
            </a:r>
          </a:p>
          <a:p>
            <a:r>
              <a:rPr lang="en-US" sz="1600" dirty="0" smtClean="0"/>
              <a:t>Performs syntactic wiring check. Test newly created jobs with a single file.</a:t>
            </a:r>
          </a:p>
          <a:p>
            <a:r>
              <a:rPr lang="en-US" sz="1600" dirty="0" smtClean="0"/>
              <a:t>Trigger jobs from file creation, file movement, metadata criteria, statistical analysis, external applications or manually.</a:t>
            </a:r>
            <a:endParaRPr lang="en-US" sz="1600" i="1" dirty="0" smtClean="0"/>
          </a:p>
        </p:txBody>
      </p:sp>
      <p:pic>
        <p:nvPicPr>
          <p:cNvPr id="9" name="Picture 2" descr="D:\PP Files\Cube-Tec\Powerpoint\Images\JobDesigner-AAC+-4-ohne-Win.jpg"/>
          <p:cNvPicPr>
            <a:picLocks noChangeAspect="1" noChangeArrowheads="1"/>
          </p:cNvPicPr>
          <p:nvPr/>
        </p:nvPicPr>
        <p:blipFill>
          <a:blip r:embed="rId3" cstate="print"/>
          <a:srcRect/>
          <a:stretch>
            <a:fillRect/>
          </a:stretch>
        </p:blipFill>
        <p:spPr bwMode="auto">
          <a:xfrm>
            <a:off x="4000496" y="1500180"/>
            <a:ext cx="4286280" cy="2625347"/>
          </a:xfrm>
          <a:prstGeom prst="rect">
            <a:avLst/>
          </a:prstGeom>
          <a:noFill/>
          <a:effectLst>
            <a:reflection blurRad="6350" stA="50000" endA="300" endPos="38500" dist="50800" dir="5400000" sy="-100000" algn="bl" rotWithShape="0"/>
            <a:softEdge rad="12700"/>
          </a:effectLst>
          <a:scene3d>
            <a:camera prst="perspectiveLeft" fov="4800000"/>
            <a:lightRig rig="twoPt" dir="t">
              <a:rot lat="0" lon="0" rev="8100000"/>
            </a:lightRig>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24" presetClass="emph" presetSubtype="0" fill="hold" nodeType="withEffect">
                                  <p:stCondLst>
                                    <p:cond delay="0"/>
                                  </p:stCondLst>
                                  <p:childTnLst>
                                    <p:animClr clrSpc="hsl" dir="cw">
                                      <p:cBhvr override="childStyle">
                                        <p:cTn id="18" dur="500" fill="hold"/>
                                        <p:tgtEl>
                                          <p:spTgt spid="7">
                                            <p:txEl>
                                              <p:pRg st="1" end="1"/>
                                            </p:txEl>
                                          </p:spTgt>
                                        </p:tgtEl>
                                        <p:attrNameLst>
                                          <p:attrName>style.color</p:attrName>
                                        </p:attrNameLst>
                                      </p:cBhvr>
                                      <p:by>
                                        <p:hsl h="0" s="-12549" l="-25098"/>
                                      </p:by>
                                    </p:animClr>
                                    <p:animClr clrSpc="hsl" dir="cw">
                                      <p:cBhvr>
                                        <p:cTn id="19" dur="500" fill="hold"/>
                                        <p:tgtEl>
                                          <p:spTgt spid="7">
                                            <p:txEl>
                                              <p:pRg st="1" end="1"/>
                                            </p:txEl>
                                          </p:spTgt>
                                        </p:tgtEl>
                                        <p:attrNameLst>
                                          <p:attrName>fillcolor</p:attrName>
                                        </p:attrNameLst>
                                      </p:cBhvr>
                                      <p:by>
                                        <p:hsl h="0" s="-12549" l="-25098"/>
                                      </p:by>
                                    </p:animClr>
                                    <p:animClr clrSpc="hsl" dir="cw">
                                      <p:cBhvr>
                                        <p:cTn id="20" dur="500" fill="hold"/>
                                        <p:tgtEl>
                                          <p:spTgt spid="7">
                                            <p:txEl>
                                              <p:pRg st="1" end="1"/>
                                            </p:txEl>
                                          </p:spTgt>
                                        </p:tgtEl>
                                        <p:attrNameLst>
                                          <p:attrName>stroke.color</p:attrName>
                                        </p:attrNameLst>
                                      </p:cBhvr>
                                      <p:by>
                                        <p:hsl h="0" s="-12549" l="-25098"/>
                                      </p:by>
                                    </p:animClr>
                                    <p:set>
                                      <p:cBhvr>
                                        <p:cTn id="21" dur="500" fill="hold"/>
                                        <p:tgtEl>
                                          <p:spTgt spid="7">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000"/>
                                        <p:tgtEl>
                                          <p:spTgt spid="7">
                                            <p:txEl>
                                              <p:pRg st="3" end="3"/>
                                            </p:txEl>
                                          </p:spTgt>
                                        </p:tgtEl>
                                      </p:cBhvr>
                                    </p:animEffect>
                                  </p:childTnLst>
                                </p:cTn>
                              </p:par>
                              <p:par>
                                <p:cTn id="27" presetID="24" presetClass="emph" presetSubtype="0" fill="hold" nodeType="withEffect">
                                  <p:stCondLst>
                                    <p:cond delay="0"/>
                                  </p:stCondLst>
                                  <p:childTnLst>
                                    <p:animClr clrSpc="hsl" dir="cw">
                                      <p:cBhvr override="childStyle">
                                        <p:cTn id="28" dur="500" fill="hold"/>
                                        <p:tgtEl>
                                          <p:spTgt spid="7">
                                            <p:txEl>
                                              <p:pRg st="2" end="2"/>
                                            </p:txEl>
                                          </p:spTgt>
                                        </p:tgtEl>
                                        <p:attrNameLst>
                                          <p:attrName>style.color</p:attrName>
                                        </p:attrNameLst>
                                      </p:cBhvr>
                                      <p:by>
                                        <p:hsl h="0" s="-12549" l="-25098"/>
                                      </p:by>
                                    </p:animClr>
                                    <p:animClr clrSpc="hsl" dir="cw">
                                      <p:cBhvr>
                                        <p:cTn id="29" dur="500" fill="hold"/>
                                        <p:tgtEl>
                                          <p:spTgt spid="7">
                                            <p:txEl>
                                              <p:pRg st="2" end="2"/>
                                            </p:txEl>
                                          </p:spTgt>
                                        </p:tgtEl>
                                        <p:attrNameLst>
                                          <p:attrName>fillcolor</p:attrName>
                                        </p:attrNameLst>
                                      </p:cBhvr>
                                      <p:by>
                                        <p:hsl h="0" s="-12549" l="-25098"/>
                                      </p:by>
                                    </p:animClr>
                                    <p:animClr clrSpc="hsl" dir="cw">
                                      <p:cBhvr>
                                        <p:cTn id="30" dur="500" fill="hold"/>
                                        <p:tgtEl>
                                          <p:spTgt spid="7">
                                            <p:txEl>
                                              <p:pRg st="2" end="2"/>
                                            </p:txEl>
                                          </p:spTgt>
                                        </p:tgtEl>
                                        <p:attrNameLst>
                                          <p:attrName>stroke.color</p:attrName>
                                        </p:attrNameLst>
                                      </p:cBhvr>
                                      <p:by>
                                        <p:hsl h="0" s="-12549" l="-25098"/>
                                      </p:by>
                                    </p:animClr>
                                    <p:set>
                                      <p:cBhvr>
                                        <p:cTn id="31" dur="500" fill="hold"/>
                                        <p:tgtEl>
                                          <p:spTgt spid="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Automate Anything…</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endParaRPr lang="en-US" dirty="0"/>
          </a:p>
        </p:txBody>
      </p:sp>
      <p:sp>
        <p:nvSpPr>
          <p:cNvPr id="7" name="Content Placeholder 6"/>
          <p:cNvSpPr>
            <a:spLocks noGrp="1"/>
          </p:cNvSpPr>
          <p:nvPr>
            <p:ph sz="quarter" idx="12"/>
          </p:nvPr>
        </p:nvSpPr>
        <p:spPr>
          <a:xfrm>
            <a:off x="1857375" y="1044404"/>
            <a:ext cx="2357435" cy="3536156"/>
          </a:xfrm>
        </p:spPr>
        <p:txBody>
          <a:bodyPr>
            <a:noAutofit/>
          </a:bodyPr>
          <a:lstStyle/>
          <a:p>
            <a:pPr marL="0" indent="0">
              <a:buFont typeface="Wingdings" pitchFamily="2" charset="2"/>
              <a:buNone/>
            </a:pPr>
            <a:r>
              <a:rPr lang="en-US" sz="1600" b="1" dirty="0" smtClean="0"/>
              <a:t>Content Analysis</a:t>
            </a:r>
          </a:p>
          <a:p>
            <a:pPr marL="0" indent="0">
              <a:buFont typeface="Wingdings" pitchFamily="2" charset="2"/>
              <a:buNone/>
            </a:pPr>
            <a:r>
              <a:rPr lang="en-US" sz="1400" dirty="0" smtClean="0"/>
              <a:t>Automatic quality analysis.  Analog and Digital errors.   Complete logging.</a:t>
            </a:r>
          </a:p>
          <a:p>
            <a:pPr marL="0" indent="0">
              <a:buFont typeface="Wingdings" pitchFamily="2" charset="2"/>
              <a:buNone/>
            </a:pPr>
            <a:endParaRPr lang="en-US" sz="1100" b="1" dirty="0" smtClean="0"/>
          </a:p>
          <a:p>
            <a:pPr marL="0" indent="0">
              <a:buFont typeface="Wingdings" pitchFamily="2" charset="2"/>
              <a:buNone/>
            </a:pPr>
            <a:r>
              <a:rPr lang="en-US" sz="1600" b="1" dirty="0" smtClean="0"/>
              <a:t>Processing</a:t>
            </a:r>
            <a:endParaRPr lang="en-US" sz="1600" dirty="0" smtClean="0"/>
          </a:p>
          <a:p>
            <a:pPr marL="0" indent="0">
              <a:buFont typeface="Wingdings" pitchFamily="2" charset="2"/>
              <a:buNone/>
            </a:pPr>
            <a:r>
              <a:rPr lang="en-US" sz="1400" dirty="0" smtClean="0"/>
              <a:t>Comprehensive re-mastering and re-formatting tools. Automatic restoration tools.</a:t>
            </a:r>
          </a:p>
          <a:p>
            <a:pPr marL="0" indent="0">
              <a:buFont typeface="Wingdings" pitchFamily="2" charset="2"/>
              <a:buNone/>
            </a:pPr>
            <a:endParaRPr lang="en-US" sz="1200" dirty="0" smtClean="0"/>
          </a:p>
          <a:p>
            <a:pPr marL="0" indent="0">
              <a:buFont typeface="Wingdings" pitchFamily="2" charset="2"/>
              <a:buNone/>
            </a:pPr>
            <a:r>
              <a:rPr lang="en-US" sz="1600" b="1" dirty="0" smtClean="0"/>
              <a:t>File Conversion</a:t>
            </a:r>
            <a:endParaRPr lang="en-US" sz="1600" dirty="0" smtClean="0"/>
          </a:p>
          <a:p>
            <a:pPr marL="0" indent="0">
              <a:buFont typeface="Wingdings" pitchFamily="2" charset="2"/>
              <a:buNone/>
            </a:pPr>
            <a:r>
              <a:rPr lang="en-US" sz="1400" dirty="0" smtClean="0"/>
              <a:t>Convert any PCM format.  DDP translation.          Integrate metadata.</a:t>
            </a:r>
            <a:endParaRPr lang="en-US" sz="1400" i="1" dirty="0" smtClean="0"/>
          </a:p>
        </p:txBody>
      </p:sp>
      <p:pic>
        <p:nvPicPr>
          <p:cNvPr id="2052" name="Picture 4" descr="D:\My Pictures\Cube-Tec\Dobbin Stuff\Logos &amp; Icons\Security.png"/>
          <p:cNvPicPr>
            <a:picLocks noChangeAspect="1" noChangeArrowheads="1"/>
          </p:cNvPicPr>
          <p:nvPr/>
        </p:nvPicPr>
        <p:blipFill>
          <a:blip r:embed="rId3" cstate="print"/>
          <a:srcRect/>
          <a:stretch>
            <a:fillRect/>
          </a:stretch>
        </p:blipFill>
        <p:spPr bwMode="auto">
          <a:xfrm>
            <a:off x="7477125" y="1071563"/>
            <a:ext cx="1028700" cy="914400"/>
          </a:xfrm>
          <a:prstGeom prst="rect">
            <a:avLst/>
          </a:prstGeom>
          <a:noFill/>
          <a:ln w="9525">
            <a:noFill/>
            <a:miter lim="800000"/>
            <a:headEnd/>
            <a:tailEnd/>
          </a:ln>
        </p:spPr>
      </p:pic>
      <p:pic>
        <p:nvPicPr>
          <p:cNvPr id="2053" name="Picture 5" descr="D:\My Pictures\Cube-Tec\Dobbin Stuff\Logos &amp; Icons\Processing.png"/>
          <p:cNvPicPr>
            <a:picLocks noChangeAspect="1" noChangeArrowheads="1"/>
          </p:cNvPicPr>
          <p:nvPr/>
        </p:nvPicPr>
        <p:blipFill>
          <a:blip r:embed="rId4" cstate="print"/>
          <a:srcRect/>
          <a:stretch>
            <a:fillRect/>
          </a:stretch>
        </p:blipFill>
        <p:spPr bwMode="auto">
          <a:xfrm>
            <a:off x="7477125" y="2282429"/>
            <a:ext cx="1028700" cy="914400"/>
          </a:xfrm>
          <a:prstGeom prst="rect">
            <a:avLst/>
          </a:prstGeom>
          <a:noFill/>
          <a:ln w="9525">
            <a:noFill/>
            <a:miter lim="800000"/>
            <a:headEnd/>
            <a:tailEnd/>
          </a:ln>
        </p:spPr>
      </p:pic>
      <p:pic>
        <p:nvPicPr>
          <p:cNvPr id="2054" name="Picture 6" descr="D:\My Pictures\Cube-Tec\Dobbin Stuff\Logos &amp; Icons\Analysis.png"/>
          <p:cNvPicPr>
            <a:picLocks noChangeAspect="1" noChangeArrowheads="1"/>
          </p:cNvPicPr>
          <p:nvPr/>
        </p:nvPicPr>
        <p:blipFill>
          <a:blip r:embed="rId5" cstate="print"/>
          <a:srcRect/>
          <a:stretch>
            <a:fillRect/>
          </a:stretch>
        </p:blipFill>
        <p:spPr bwMode="auto">
          <a:xfrm>
            <a:off x="7477125" y="3493294"/>
            <a:ext cx="1028700" cy="914400"/>
          </a:xfrm>
          <a:prstGeom prst="rect">
            <a:avLst/>
          </a:prstGeom>
          <a:noFill/>
          <a:ln w="9525">
            <a:noFill/>
            <a:miter lim="800000"/>
            <a:headEnd/>
            <a:tailEnd/>
          </a:ln>
        </p:spPr>
      </p:pic>
      <p:pic>
        <p:nvPicPr>
          <p:cNvPr id="2055" name="Picture 7" descr="D:\My Pictures\Cube-Tec\Dobbin Stuff\Logos &amp; Icons\Encoding.png"/>
          <p:cNvPicPr>
            <a:picLocks noChangeAspect="1" noChangeArrowheads="1"/>
          </p:cNvPicPr>
          <p:nvPr/>
        </p:nvPicPr>
        <p:blipFill>
          <a:blip r:embed="rId6" cstate="print"/>
          <a:srcRect/>
          <a:stretch>
            <a:fillRect/>
          </a:stretch>
        </p:blipFill>
        <p:spPr bwMode="auto">
          <a:xfrm>
            <a:off x="714375" y="3493294"/>
            <a:ext cx="1028700" cy="914400"/>
          </a:xfrm>
          <a:prstGeom prst="rect">
            <a:avLst/>
          </a:prstGeom>
          <a:noFill/>
          <a:ln w="9525">
            <a:noFill/>
            <a:miter lim="800000"/>
            <a:headEnd/>
            <a:tailEnd/>
          </a:ln>
        </p:spPr>
      </p:pic>
      <p:pic>
        <p:nvPicPr>
          <p:cNvPr id="2056" name="Picture 8" descr="D:\My Pictures\Cube-Tec\Dobbin Stuff\Logos &amp; Icons\Conversion.png"/>
          <p:cNvPicPr>
            <a:picLocks noChangeAspect="1" noChangeArrowheads="1"/>
          </p:cNvPicPr>
          <p:nvPr/>
        </p:nvPicPr>
        <p:blipFill>
          <a:blip r:embed="rId7" cstate="print"/>
          <a:srcRect/>
          <a:stretch>
            <a:fillRect/>
          </a:stretch>
        </p:blipFill>
        <p:spPr bwMode="auto">
          <a:xfrm>
            <a:off x="714375" y="2282429"/>
            <a:ext cx="1028700" cy="914400"/>
          </a:xfrm>
          <a:prstGeom prst="rect">
            <a:avLst/>
          </a:prstGeom>
          <a:noFill/>
          <a:ln w="9525">
            <a:noFill/>
            <a:miter lim="800000"/>
            <a:headEnd/>
            <a:tailEnd/>
          </a:ln>
        </p:spPr>
      </p:pic>
      <p:pic>
        <p:nvPicPr>
          <p:cNvPr id="2057" name="Picture 9" descr="D:\My Pictures\Cube-Tec\Dobbin Stuff\Logos &amp; Icons\Tools.png"/>
          <p:cNvPicPr>
            <a:picLocks noChangeAspect="1" noChangeArrowheads="1"/>
          </p:cNvPicPr>
          <p:nvPr/>
        </p:nvPicPr>
        <p:blipFill>
          <a:blip r:embed="rId8" cstate="print"/>
          <a:srcRect/>
          <a:stretch>
            <a:fillRect/>
          </a:stretch>
        </p:blipFill>
        <p:spPr bwMode="auto">
          <a:xfrm>
            <a:off x="714375" y="1071563"/>
            <a:ext cx="1028700" cy="914400"/>
          </a:xfrm>
          <a:prstGeom prst="rect">
            <a:avLst/>
          </a:prstGeom>
          <a:noFill/>
          <a:ln w="9525">
            <a:noFill/>
            <a:miter lim="800000"/>
            <a:headEnd/>
            <a:tailEnd/>
          </a:ln>
        </p:spPr>
      </p:pic>
      <p:sp>
        <p:nvSpPr>
          <p:cNvPr id="14" name="Content Placeholder 6"/>
          <p:cNvSpPr txBox="1">
            <a:spLocks/>
          </p:cNvSpPr>
          <p:nvPr/>
        </p:nvSpPr>
        <p:spPr bwMode="auto">
          <a:xfrm>
            <a:off x="4500564" y="1044404"/>
            <a:ext cx="2928937" cy="3696891"/>
          </a:xfrm>
          <a:prstGeom prst="rect">
            <a:avLst/>
          </a:prstGeom>
          <a:noFill/>
          <a:ln w="9525">
            <a:noFill/>
            <a:miter lim="800000"/>
            <a:headEnd/>
            <a:tailEnd/>
          </a:ln>
        </p:spPr>
        <p:txBody>
          <a:bodyPr/>
          <a:lstStyle/>
          <a:p>
            <a:pPr marL="342900" indent="-342900" algn="r">
              <a:spcBef>
                <a:spcPct val="20000"/>
              </a:spcBef>
              <a:buFont typeface="Wingdings" pitchFamily="2" charset="2"/>
              <a:buNone/>
            </a:pPr>
            <a:r>
              <a:rPr lang="en-US" sz="1600" b="1" dirty="0">
                <a:solidFill>
                  <a:schemeClr val="bg1"/>
                </a:solidFill>
                <a:latin typeface="Calibri" pitchFamily="34" charset="0"/>
              </a:rPr>
              <a:t>File Security</a:t>
            </a:r>
          </a:p>
          <a:p>
            <a:pPr marL="342900" indent="-342900" algn="r">
              <a:spcBef>
                <a:spcPct val="20000"/>
              </a:spcBef>
            </a:pPr>
            <a:r>
              <a:rPr lang="en-US" sz="1400" dirty="0">
                <a:solidFill>
                  <a:schemeClr val="bg1"/>
                </a:solidFill>
                <a:latin typeface="Calibri" pitchFamily="34" charset="0"/>
              </a:rPr>
              <a:t>FSC , </a:t>
            </a:r>
            <a:r>
              <a:rPr lang="en-US" sz="1400" dirty="0" smtClean="0">
                <a:solidFill>
                  <a:schemeClr val="bg1"/>
                </a:solidFill>
                <a:latin typeface="Calibri" pitchFamily="34" charset="0"/>
              </a:rPr>
              <a:t>MD5, SHA-1 </a:t>
            </a:r>
            <a:r>
              <a:rPr lang="en-US" sz="1400" dirty="0">
                <a:solidFill>
                  <a:schemeClr val="bg1"/>
                </a:solidFill>
                <a:latin typeface="Calibri" pitchFamily="34" charset="0"/>
              </a:rPr>
              <a:t>and DDP integrity tools.  File </a:t>
            </a:r>
            <a:r>
              <a:rPr lang="en-US" sz="1400" dirty="0" smtClean="0">
                <a:solidFill>
                  <a:schemeClr val="bg1"/>
                </a:solidFill>
                <a:latin typeface="Calibri" pitchFamily="34" charset="0"/>
              </a:rPr>
              <a:t>based and Psycho-acoustic correlators</a:t>
            </a:r>
            <a:r>
              <a:rPr lang="en-US" sz="1400" dirty="0">
                <a:solidFill>
                  <a:schemeClr val="bg1"/>
                </a:solidFill>
                <a:latin typeface="Calibri" pitchFamily="34" charset="0"/>
              </a:rPr>
              <a:t>.</a:t>
            </a:r>
            <a:br>
              <a:rPr lang="en-US" sz="1400" dirty="0">
                <a:solidFill>
                  <a:schemeClr val="bg1"/>
                </a:solidFill>
                <a:latin typeface="Calibri" pitchFamily="34" charset="0"/>
              </a:rPr>
            </a:br>
            <a:r>
              <a:rPr lang="en-US" sz="1200" dirty="0" smtClean="0">
                <a:solidFill>
                  <a:schemeClr val="bg1"/>
                </a:solidFill>
                <a:latin typeface="Calibri" pitchFamily="34" charset="0"/>
              </a:rPr>
              <a:t> </a:t>
            </a:r>
            <a:endParaRPr lang="en-US" sz="1000" dirty="0">
              <a:solidFill>
                <a:schemeClr val="bg1"/>
              </a:solidFill>
              <a:latin typeface="Calibri" pitchFamily="34" charset="0"/>
            </a:endParaRPr>
          </a:p>
          <a:p>
            <a:pPr marL="342900" indent="-342900" algn="r">
              <a:spcBef>
                <a:spcPct val="20000"/>
              </a:spcBef>
              <a:buFont typeface="Wingdings" pitchFamily="2" charset="2"/>
              <a:buNone/>
            </a:pPr>
            <a:r>
              <a:rPr lang="en-US" sz="1600" b="1" dirty="0">
                <a:solidFill>
                  <a:schemeClr val="bg1"/>
                </a:solidFill>
                <a:latin typeface="Calibri" pitchFamily="34" charset="0"/>
              </a:rPr>
              <a:t>Audio File Encoding</a:t>
            </a:r>
          </a:p>
          <a:p>
            <a:pPr marL="342900" indent="-342900" algn="r">
              <a:spcBef>
                <a:spcPct val="20000"/>
              </a:spcBef>
            </a:pPr>
            <a:r>
              <a:rPr lang="en-US" sz="1400" dirty="0">
                <a:solidFill>
                  <a:schemeClr val="bg1"/>
                </a:solidFill>
                <a:latin typeface="Calibri" pitchFamily="34" charset="0"/>
              </a:rPr>
              <a:t>Derivative generation for mp2/3, AAC, mpeg, DTS, AC3, WMA, MLP &amp; more.</a:t>
            </a:r>
          </a:p>
          <a:p>
            <a:pPr marL="342900" indent="-342900" algn="r">
              <a:spcBef>
                <a:spcPct val="20000"/>
              </a:spcBef>
              <a:buFont typeface="Wingdings" pitchFamily="2" charset="2"/>
              <a:buNone/>
            </a:pPr>
            <a:endParaRPr lang="en-US" sz="1400" b="1" dirty="0">
              <a:solidFill>
                <a:schemeClr val="bg1"/>
              </a:solidFill>
              <a:latin typeface="Calibri" pitchFamily="34" charset="0"/>
            </a:endParaRPr>
          </a:p>
          <a:p>
            <a:pPr marL="342900" indent="-342900" algn="r">
              <a:spcBef>
                <a:spcPct val="20000"/>
              </a:spcBef>
              <a:buFont typeface="Wingdings" pitchFamily="2" charset="2"/>
              <a:buNone/>
            </a:pPr>
            <a:r>
              <a:rPr lang="en-US" sz="1600" b="1" dirty="0">
                <a:solidFill>
                  <a:schemeClr val="bg1"/>
                </a:solidFill>
                <a:latin typeface="Calibri" pitchFamily="34" charset="0"/>
              </a:rPr>
              <a:t>Tools</a:t>
            </a:r>
            <a:endParaRPr lang="en-US" dirty="0">
              <a:solidFill>
                <a:schemeClr val="bg1"/>
              </a:solidFill>
              <a:latin typeface="Calibri" pitchFamily="34" charset="0"/>
            </a:endParaRPr>
          </a:p>
          <a:p>
            <a:pPr marL="342900" indent="-342900" algn="r">
              <a:spcBef>
                <a:spcPct val="20000"/>
              </a:spcBef>
            </a:pPr>
            <a:r>
              <a:rPr lang="en-US" sz="1400" dirty="0">
                <a:solidFill>
                  <a:schemeClr val="bg1"/>
                </a:solidFill>
                <a:latin typeface="Calibri" pitchFamily="34" charset="0"/>
              </a:rPr>
              <a:t>Complete logic tools for </a:t>
            </a:r>
            <a:r>
              <a:rPr lang="en-US" sz="1400" dirty="0" smtClean="0">
                <a:solidFill>
                  <a:schemeClr val="bg1"/>
                </a:solidFill>
                <a:latin typeface="Calibri" pitchFamily="34" charset="0"/>
              </a:rPr>
              <a:t>automated decisions</a:t>
            </a:r>
            <a:r>
              <a:rPr lang="en-US" sz="1400" dirty="0">
                <a:solidFill>
                  <a:schemeClr val="bg1"/>
                </a:solidFill>
                <a:latin typeface="Calibri" pitchFamily="34" charset="0"/>
              </a:rPr>
              <a:t>. Integrates 3</a:t>
            </a:r>
            <a:r>
              <a:rPr lang="en-US" sz="1400" baseline="30000" dirty="0">
                <a:solidFill>
                  <a:schemeClr val="bg1"/>
                </a:solidFill>
                <a:latin typeface="Calibri" pitchFamily="34" charset="0"/>
              </a:rPr>
              <a:t>rd</a:t>
            </a:r>
            <a:r>
              <a:rPr lang="en-US" sz="1400" dirty="0">
                <a:solidFill>
                  <a:schemeClr val="bg1"/>
                </a:solidFill>
                <a:latin typeface="Calibri" pitchFamily="34" charset="0"/>
              </a:rPr>
              <a:t> party applications and scripts.</a:t>
            </a:r>
            <a:endParaRPr lang="en-US" sz="1400" i="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7"/>
                                        </p:tgtEl>
                                        <p:attrNameLst>
                                          <p:attrName>style.visibility</p:attrName>
                                        </p:attrNameLst>
                                      </p:cBhvr>
                                      <p:to>
                                        <p:strVal val="visible"/>
                                      </p:to>
                                    </p:set>
                                    <p:anim calcmode="lin" valueType="num">
                                      <p:cBhvr>
                                        <p:cTn id="7" dur="500" fill="hold"/>
                                        <p:tgtEl>
                                          <p:spTgt spid="2057"/>
                                        </p:tgtEl>
                                        <p:attrNameLst>
                                          <p:attrName>ppt_w</p:attrName>
                                        </p:attrNameLst>
                                      </p:cBhvr>
                                      <p:tavLst>
                                        <p:tav tm="0">
                                          <p:val>
                                            <p:fltVal val="0"/>
                                          </p:val>
                                        </p:tav>
                                        <p:tav tm="100000">
                                          <p:val>
                                            <p:strVal val="#ppt_w"/>
                                          </p:val>
                                        </p:tav>
                                      </p:tavLst>
                                    </p:anim>
                                    <p:anim calcmode="lin" valueType="num">
                                      <p:cBhvr>
                                        <p:cTn id="8" dur="500" fill="hold"/>
                                        <p:tgtEl>
                                          <p:spTgt spid="2057"/>
                                        </p:tgtEl>
                                        <p:attrNameLst>
                                          <p:attrName>ppt_h</p:attrName>
                                        </p:attrNameLst>
                                      </p:cBhvr>
                                      <p:tavLst>
                                        <p:tav tm="0">
                                          <p:val>
                                            <p:fltVal val="0"/>
                                          </p:val>
                                        </p:tav>
                                        <p:tav tm="100000">
                                          <p:val>
                                            <p:strVal val="#ppt_h"/>
                                          </p:val>
                                        </p:tav>
                                      </p:tavLst>
                                    </p:anim>
                                    <p:animEffect transition="in" filter="fade">
                                      <p:cBhvr>
                                        <p:cTn id="9" dur="500"/>
                                        <p:tgtEl>
                                          <p:spTgt spid="2057"/>
                                        </p:tgtEl>
                                      </p:cBhvr>
                                    </p:animEffect>
                                  </p:childTnLst>
                                </p:cTn>
                              </p:par>
                              <p:par>
                                <p:cTn id="10" presetID="10" presetClass="entr" presetSubtype="0" fill="hold" nodeType="with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 calcmode="lin" valueType="num">
                                      <p:cBhvr>
                                        <p:cTn id="20" dur="500" fill="hold"/>
                                        <p:tgtEl>
                                          <p:spTgt spid="2056"/>
                                        </p:tgtEl>
                                        <p:attrNameLst>
                                          <p:attrName>ppt_w</p:attrName>
                                        </p:attrNameLst>
                                      </p:cBhvr>
                                      <p:tavLst>
                                        <p:tav tm="0">
                                          <p:val>
                                            <p:fltVal val="0"/>
                                          </p:val>
                                        </p:tav>
                                        <p:tav tm="100000">
                                          <p:val>
                                            <p:strVal val="#ppt_w"/>
                                          </p:val>
                                        </p:tav>
                                      </p:tavLst>
                                    </p:anim>
                                    <p:anim calcmode="lin" valueType="num">
                                      <p:cBhvr>
                                        <p:cTn id="21" dur="500" fill="hold"/>
                                        <p:tgtEl>
                                          <p:spTgt spid="2056"/>
                                        </p:tgtEl>
                                        <p:attrNameLst>
                                          <p:attrName>ppt_h</p:attrName>
                                        </p:attrNameLst>
                                      </p:cBhvr>
                                      <p:tavLst>
                                        <p:tav tm="0">
                                          <p:val>
                                            <p:fltVal val="0"/>
                                          </p:val>
                                        </p:tav>
                                        <p:tav tm="100000">
                                          <p:val>
                                            <p:strVal val="#ppt_h"/>
                                          </p:val>
                                        </p:tav>
                                      </p:tavLst>
                                    </p:anim>
                                    <p:animEffect transition="in" filter="fade">
                                      <p:cBhvr>
                                        <p:cTn id="22" dur="500"/>
                                        <p:tgtEl>
                                          <p:spTgt spid="2056"/>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2000"/>
                                        <p:tgtEl>
                                          <p:spTgt spid="7">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2000"/>
                                        <p:tgtEl>
                                          <p:spTgt spid="7">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055"/>
                                        </p:tgtEl>
                                        <p:attrNameLst>
                                          <p:attrName>style.visibility</p:attrName>
                                        </p:attrNameLst>
                                      </p:cBhvr>
                                      <p:to>
                                        <p:strVal val="visible"/>
                                      </p:to>
                                    </p:set>
                                    <p:anim calcmode="lin" valueType="num">
                                      <p:cBhvr>
                                        <p:cTn id="33" dur="500" fill="hold"/>
                                        <p:tgtEl>
                                          <p:spTgt spid="2055"/>
                                        </p:tgtEl>
                                        <p:attrNameLst>
                                          <p:attrName>ppt_w</p:attrName>
                                        </p:attrNameLst>
                                      </p:cBhvr>
                                      <p:tavLst>
                                        <p:tav tm="0">
                                          <p:val>
                                            <p:fltVal val="0"/>
                                          </p:val>
                                        </p:tav>
                                        <p:tav tm="100000">
                                          <p:val>
                                            <p:strVal val="#ppt_w"/>
                                          </p:val>
                                        </p:tav>
                                      </p:tavLst>
                                    </p:anim>
                                    <p:anim calcmode="lin" valueType="num">
                                      <p:cBhvr>
                                        <p:cTn id="34" dur="500" fill="hold"/>
                                        <p:tgtEl>
                                          <p:spTgt spid="2055"/>
                                        </p:tgtEl>
                                        <p:attrNameLst>
                                          <p:attrName>ppt_h</p:attrName>
                                        </p:attrNameLst>
                                      </p:cBhvr>
                                      <p:tavLst>
                                        <p:tav tm="0">
                                          <p:val>
                                            <p:fltVal val="0"/>
                                          </p:val>
                                        </p:tav>
                                        <p:tav tm="100000">
                                          <p:val>
                                            <p:strVal val="#ppt_h"/>
                                          </p:val>
                                        </p:tav>
                                      </p:tavLst>
                                    </p:anim>
                                    <p:animEffect transition="in" filter="fade">
                                      <p:cBhvr>
                                        <p:cTn id="35" dur="500"/>
                                        <p:tgtEl>
                                          <p:spTgt spid="2055"/>
                                        </p:tgtEl>
                                      </p:cBhvr>
                                    </p:animEffect>
                                  </p:childTnLst>
                                </p:cTn>
                              </p:par>
                              <p:par>
                                <p:cTn id="36" presetID="10" presetClass="entr" presetSubtype="0" fill="hold" nodeType="withEffect">
                                  <p:stCondLst>
                                    <p:cond delay="0"/>
                                  </p:stCondLst>
                                  <p:childTnLst>
                                    <p:set>
                                      <p:cBhvr>
                                        <p:cTn id="37" dur="1" fill="hold">
                                          <p:stCondLst>
                                            <p:cond delay="0"/>
                                          </p:stCondLst>
                                        </p:cTn>
                                        <p:tgtEl>
                                          <p:spTgt spid="7">
                                            <p:txEl>
                                              <p:pRg st="6" end="6"/>
                                            </p:txEl>
                                          </p:spTgt>
                                        </p:tgtEl>
                                        <p:attrNameLst>
                                          <p:attrName>style.visibility</p:attrName>
                                        </p:attrNameLst>
                                      </p:cBhvr>
                                      <p:to>
                                        <p:strVal val="visible"/>
                                      </p:to>
                                    </p:set>
                                    <p:animEffect transition="in" filter="fade">
                                      <p:cBhvr>
                                        <p:cTn id="38" dur="2000"/>
                                        <p:tgtEl>
                                          <p:spTgt spid="7">
                                            <p:txEl>
                                              <p:pRg st="6" end="6"/>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Effect transition="in" filter="fade">
                                      <p:cBhvr>
                                        <p:cTn id="41" dur="2000"/>
                                        <p:tgtEl>
                                          <p:spTgt spid="7">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nodeType="clickEffect">
                                  <p:stCondLst>
                                    <p:cond delay="0"/>
                                  </p:stCondLst>
                                  <p:childTnLst>
                                    <p:set>
                                      <p:cBhvr>
                                        <p:cTn id="45" dur="1" fill="hold">
                                          <p:stCondLst>
                                            <p:cond delay="0"/>
                                          </p:stCondLst>
                                        </p:cTn>
                                        <p:tgtEl>
                                          <p:spTgt spid="2052"/>
                                        </p:tgtEl>
                                        <p:attrNameLst>
                                          <p:attrName>style.visibility</p:attrName>
                                        </p:attrNameLst>
                                      </p:cBhvr>
                                      <p:to>
                                        <p:strVal val="visible"/>
                                      </p:to>
                                    </p:set>
                                    <p:anim calcmode="lin" valueType="num">
                                      <p:cBhvr>
                                        <p:cTn id="46" dur="500" fill="hold"/>
                                        <p:tgtEl>
                                          <p:spTgt spid="2052"/>
                                        </p:tgtEl>
                                        <p:attrNameLst>
                                          <p:attrName>ppt_w</p:attrName>
                                        </p:attrNameLst>
                                      </p:cBhvr>
                                      <p:tavLst>
                                        <p:tav tm="0">
                                          <p:val>
                                            <p:fltVal val="0"/>
                                          </p:val>
                                        </p:tav>
                                        <p:tav tm="100000">
                                          <p:val>
                                            <p:strVal val="#ppt_w"/>
                                          </p:val>
                                        </p:tav>
                                      </p:tavLst>
                                    </p:anim>
                                    <p:anim calcmode="lin" valueType="num">
                                      <p:cBhvr>
                                        <p:cTn id="47" dur="500" fill="hold"/>
                                        <p:tgtEl>
                                          <p:spTgt spid="2052"/>
                                        </p:tgtEl>
                                        <p:attrNameLst>
                                          <p:attrName>ppt_h</p:attrName>
                                        </p:attrNameLst>
                                      </p:cBhvr>
                                      <p:tavLst>
                                        <p:tav tm="0">
                                          <p:val>
                                            <p:fltVal val="0"/>
                                          </p:val>
                                        </p:tav>
                                        <p:tav tm="100000">
                                          <p:val>
                                            <p:strVal val="#ppt_h"/>
                                          </p:val>
                                        </p:tav>
                                      </p:tavLst>
                                    </p:anim>
                                    <p:animEffect transition="in" filter="fade">
                                      <p:cBhvr>
                                        <p:cTn id="48" dur="500"/>
                                        <p:tgtEl>
                                          <p:spTgt spid="2052"/>
                                        </p:tgtEl>
                                      </p:cBhvr>
                                    </p:animEffect>
                                  </p:childTnLst>
                                </p:cTn>
                              </p:par>
                              <p:par>
                                <p:cTn id="49" presetID="10" presetClass="entr" presetSubtype="0" fill="hold" nodeType="with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fade">
                                      <p:cBhvr>
                                        <p:cTn id="51" dur="2000"/>
                                        <p:tgtEl>
                                          <p:spTgt spid="14">
                                            <p:txEl>
                                              <p:pRg st="0" end="0"/>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2000"/>
                                        <p:tgtEl>
                                          <p:spTgt spid="14">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053"/>
                                        </p:tgtEl>
                                        <p:attrNameLst>
                                          <p:attrName>style.visibility</p:attrName>
                                        </p:attrNameLst>
                                      </p:cBhvr>
                                      <p:to>
                                        <p:strVal val="visible"/>
                                      </p:to>
                                    </p:set>
                                    <p:animEffect transition="in" filter="fade">
                                      <p:cBhvr>
                                        <p:cTn id="59" dur="2000"/>
                                        <p:tgtEl>
                                          <p:spTgt spid="2053"/>
                                        </p:tgtEl>
                                      </p:cBhvr>
                                    </p:animEffect>
                                  </p:childTnLst>
                                </p:cTn>
                              </p:par>
                              <p:par>
                                <p:cTn id="60" presetID="10" presetClass="entr" presetSubtype="0" fill="hold" nodeType="withEffect">
                                  <p:stCondLst>
                                    <p:cond delay="0"/>
                                  </p:stCondLst>
                                  <p:childTnLst>
                                    <p:set>
                                      <p:cBhvr>
                                        <p:cTn id="61" dur="1" fill="hold">
                                          <p:stCondLst>
                                            <p:cond delay="0"/>
                                          </p:stCondLst>
                                        </p:cTn>
                                        <p:tgtEl>
                                          <p:spTgt spid="14">
                                            <p:txEl>
                                              <p:pRg st="2" end="2"/>
                                            </p:txEl>
                                          </p:spTgt>
                                        </p:tgtEl>
                                        <p:attrNameLst>
                                          <p:attrName>style.visibility</p:attrName>
                                        </p:attrNameLst>
                                      </p:cBhvr>
                                      <p:to>
                                        <p:strVal val="visible"/>
                                      </p:to>
                                    </p:set>
                                    <p:animEffect transition="in" filter="fade">
                                      <p:cBhvr>
                                        <p:cTn id="62" dur="2000"/>
                                        <p:tgtEl>
                                          <p:spTgt spid="14">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xEl>
                                              <p:pRg st="3" end="3"/>
                                            </p:txEl>
                                          </p:spTgt>
                                        </p:tgtEl>
                                        <p:attrNameLst>
                                          <p:attrName>style.visibility</p:attrName>
                                        </p:attrNameLst>
                                      </p:cBhvr>
                                      <p:to>
                                        <p:strVal val="visible"/>
                                      </p:to>
                                    </p:set>
                                    <p:animEffect transition="in" filter="fade">
                                      <p:cBhvr>
                                        <p:cTn id="65" dur="2000"/>
                                        <p:tgtEl>
                                          <p:spTgt spid="14">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2054"/>
                                        </p:tgtEl>
                                        <p:attrNameLst>
                                          <p:attrName>style.visibility</p:attrName>
                                        </p:attrNameLst>
                                      </p:cBhvr>
                                      <p:to>
                                        <p:strVal val="visible"/>
                                      </p:to>
                                    </p:set>
                                    <p:anim calcmode="lin" valueType="num">
                                      <p:cBhvr>
                                        <p:cTn id="70" dur="500" fill="hold"/>
                                        <p:tgtEl>
                                          <p:spTgt spid="2054"/>
                                        </p:tgtEl>
                                        <p:attrNameLst>
                                          <p:attrName>ppt_w</p:attrName>
                                        </p:attrNameLst>
                                      </p:cBhvr>
                                      <p:tavLst>
                                        <p:tav tm="0">
                                          <p:val>
                                            <p:fltVal val="0"/>
                                          </p:val>
                                        </p:tav>
                                        <p:tav tm="100000">
                                          <p:val>
                                            <p:strVal val="#ppt_w"/>
                                          </p:val>
                                        </p:tav>
                                      </p:tavLst>
                                    </p:anim>
                                    <p:anim calcmode="lin" valueType="num">
                                      <p:cBhvr>
                                        <p:cTn id="71" dur="500" fill="hold"/>
                                        <p:tgtEl>
                                          <p:spTgt spid="2054"/>
                                        </p:tgtEl>
                                        <p:attrNameLst>
                                          <p:attrName>ppt_h</p:attrName>
                                        </p:attrNameLst>
                                      </p:cBhvr>
                                      <p:tavLst>
                                        <p:tav tm="0">
                                          <p:val>
                                            <p:fltVal val="0"/>
                                          </p:val>
                                        </p:tav>
                                        <p:tav tm="100000">
                                          <p:val>
                                            <p:strVal val="#ppt_h"/>
                                          </p:val>
                                        </p:tav>
                                      </p:tavLst>
                                    </p:anim>
                                    <p:animEffect transition="in" filter="fade">
                                      <p:cBhvr>
                                        <p:cTn id="72" dur="500"/>
                                        <p:tgtEl>
                                          <p:spTgt spid="2054"/>
                                        </p:tgtEl>
                                      </p:cBhvr>
                                    </p:animEffect>
                                  </p:childTnLst>
                                </p:cTn>
                              </p:par>
                              <p:par>
                                <p:cTn id="73" presetID="10" presetClass="entr" presetSubtype="0" fill="hold" nodeType="withEffect">
                                  <p:stCondLst>
                                    <p:cond delay="0"/>
                                  </p:stCondLst>
                                  <p:childTnLst>
                                    <p:set>
                                      <p:cBhvr>
                                        <p:cTn id="74" dur="1" fill="hold">
                                          <p:stCondLst>
                                            <p:cond delay="0"/>
                                          </p:stCondLst>
                                        </p:cTn>
                                        <p:tgtEl>
                                          <p:spTgt spid="14">
                                            <p:txEl>
                                              <p:pRg st="5" end="5"/>
                                            </p:txEl>
                                          </p:spTgt>
                                        </p:tgtEl>
                                        <p:attrNameLst>
                                          <p:attrName>style.visibility</p:attrName>
                                        </p:attrNameLst>
                                      </p:cBhvr>
                                      <p:to>
                                        <p:strVal val="visible"/>
                                      </p:to>
                                    </p:set>
                                    <p:animEffect transition="in" filter="fade">
                                      <p:cBhvr>
                                        <p:cTn id="75" dur="2000"/>
                                        <p:tgtEl>
                                          <p:spTgt spid="14">
                                            <p:txEl>
                                              <p:pRg st="5" end="5"/>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14">
                                            <p:txEl>
                                              <p:pRg st="6" end="6"/>
                                            </p:txEl>
                                          </p:spTgt>
                                        </p:tgtEl>
                                        <p:attrNameLst>
                                          <p:attrName>style.visibility</p:attrName>
                                        </p:attrNameLst>
                                      </p:cBhvr>
                                      <p:to>
                                        <p:strVal val="visible"/>
                                      </p:to>
                                    </p:set>
                                    <p:animEffect transition="in" filter="fade">
                                      <p:cBhvr>
                                        <p:cTn id="78" dur="2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Supervise Multiple Concurrent Jobs</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8" y="1071563"/>
            <a:ext cx="3714748" cy="3375422"/>
          </a:xfrm>
        </p:spPr>
        <p:txBody>
          <a:bodyPr>
            <a:normAutofit/>
          </a:bodyPr>
          <a:lstStyle/>
          <a:p>
            <a:pPr>
              <a:buFont typeface="Wingdings" pitchFamily="2" charset="2"/>
              <a:buNone/>
            </a:pPr>
            <a:r>
              <a:rPr lang="en-US" b="1" dirty="0" smtClean="0"/>
              <a:t>The Job Manager:</a:t>
            </a:r>
          </a:p>
          <a:p>
            <a:r>
              <a:rPr lang="en-US" sz="1600" dirty="0" smtClean="0"/>
              <a:t>Real- time status of each job progress.</a:t>
            </a:r>
          </a:p>
          <a:p>
            <a:r>
              <a:rPr lang="en-US" sz="1600" dirty="0" smtClean="0"/>
              <a:t>Re-prioritize job queue on-the-fly.  Accurate job-time estimates.</a:t>
            </a:r>
          </a:p>
          <a:p>
            <a:r>
              <a:rPr lang="en-US" sz="1600" dirty="0" smtClean="0"/>
              <a:t>Sorting and filtering of job list by any criteria.  </a:t>
            </a:r>
          </a:p>
          <a:p>
            <a:r>
              <a:rPr lang="en-US" sz="1600" dirty="0" smtClean="0"/>
              <a:t>Complete logging of all workflow processes.</a:t>
            </a:r>
          </a:p>
          <a:p>
            <a:r>
              <a:rPr lang="en-US" sz="1600" dirty="0" smtClean="0"/>
              <a:t>Messaging service to Cube-Workflow for on-line updates</a:t>
            </a:r>
            <a:endParaRPr lang="en-US" sz="1600" i="1" dirty="0" smtClean="0"/>
          </a:p>
        </p:txBody>
      </p:sp>
      <p:pic>
        <p:nvPicPr>
          <p:cNvPr id="8" name="Picture 2" descr="D:\PP Files\Cube-Tec\Powerpoint\Images\JobManager.jpg"/>
          <p:cNvPicPr>
            <a:picLocks noChangeAspect="1" noChangeArrowheads="1"/>
          </p:cNvPicPr>
          <p:nvPr/>
        </p:nvPicPr>
        <p:blipFill>
          <a:blip r:embed="rId3" cstate="print"/>
          <a:srcRect/>
          <a:stretch>
            <a:fillRect/>
          </a:stretch>
        </p:blipFill>
        <p:spPr bwMode="auto">
          <a:xfrm>
            <a:off x="4000496" y="1423046"/>
            <a:ext cx="4333877" cy="2720340"/>
          </a:xfrm>
          <a:prstGeom prst="rect">
            <a:avLst/>
          </a:prstGeom>
          <a:noFill/>
          <a:effectLst>
            <a:reflection blurRad="6350" stA="50000" endA="275" endPos="40000" dist="101600" dir="5400000" sy="-100000" algn="bl" rotWithShape="0"/>
            <a:softEdge rad="12700"/>
          </a:effectLst>
          <a:scene3d>
            <a:camera prst="perspectiveLeft" fov="4800000">
              <a:rot lat="0" lon="1200001" rev="0"/>
            </a:camera>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24" presetClass="emph" presetSubtype="0" fill="hold" nodeType="withEffect">
                                  <p:stCondLst>
                                    <p:cond delay="0"/>
                                  </p:stCondLst>
                                  <p:childTnLst>
                                    <p:animClr clrSpc="hsl" dir="cw">
                                      <p:cBhvr override="childStyle">
                                        <p:cTn id="18" dur="500" fill="hold"/>
                                        <p:tgtEl>
                                          <p:spTgt spid="7">
                                            <p:txEl>
                                              <p:pRg st="1" end="1"/>
                                            </p:txEl>
                                          </p:spTgt>
                                        </p:tgtEl>
                                        <p:attrNameLst>
                                          <p:attrName>style.color</p:attrName>
                                        </p:attrNameLst>
                                      </p:cBhvr>
                                      <p:by>
                                        <p:hsl h="0" s="-12549" l="-25098"/>
                                      </p:by>
                                    </p:animClr>
                                    <p:animClr clrSpc="hsl" dir="cw">
                                      <p:cBhvr>
                                        <p:cTn id="19" dur="500" fill="hold"/>
                                        <p:tgtEl>
                                          <p:spTgt spid="7">
                                            <p:txEl>
                                              <p:pRg st="1" end="1"/>
                                            </p:txEl>
                                          </p:spTgt>
                                        </p:tgtEl>
                                        <p:attrNameLst>
                                          <p:attrName>fillcolor</p:attrName>
                                        </p:attrNameLst>
                                      </p:cBhvr>
                                      <p:by>
                                        <p:hsl h="0" s="-12549" l="-25098"/>
                                      </p:by>
                                    </p:animClr>
                                    <p:animClr clrSpc="hsl" dir="cw">
                                      <p:cBhvr>
                                        <p:cTn id="20" dur="500" fill="hold"/>
                                        <p:tgtEl>
                                          <p:spTgt spid="7">
                                            <p:txEl>
                                              <p:pRg st="1" end="1"/>
                                            </p:txEl>
                                          </p:spTgt>
                                        </p:tgtEl>
                                        <p:attrNameLst>
                                          <p:attrName>stroke.color</p:attrName>
                                        </p:attrNameLst>
                                      </p:cBhvr>
                                      <p:by>
                                        <p:hsl h="0" s="-12549" l="-25098"/>
                                      </p:by>
                                    </p:animClr>
                                    <p:set>
                                      <p:cBhvr>
                                        <p:cTn id="21" dur="500" fill="hold"/>
                                        <p:tgtEl>
                                          <p:spTgt spid="7">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000"/>
                                        <p:tgtEl>
                                          <p:spTgt spid="7">
                                            <p:txEl>
                                              <p:pRg st="3" end="3"/>
                                            </p:txEl>
                                          </p:spTgt>
                                        </p:tgtEl>
                                      </p:cBhvr>
                                    </p:animEffect>
                                  </p:childTnLst>
                                </p:cTn>
                              </p:par>
                              <p:par>
                                <p:cTn id="27" presetID="24" presetClass="emph" presetSubtype="0" fill="hold" nodeType="withEffect">
                                  <p:stCondLst>
                                    <p:cond delay="0"/>
                                  </p:stCondLst>
                                  <p:childTnLst>
                                    <p:animClr clrSpc="hsl" dir="cw">
                                      <p:cBhvr override="childStyle">
                                        <p:cTn id="28" dur="500" fill="hold"/>
                                        <p:tgtEl>
                                          <p:spTgt spid="7">
                                            <p:txEl>
                                              <p:pRg st="2" end="2"/>
                                            </p:txEl>
                                          </p:spTgt>
                                        </p:tgtEl>
                                        <p:attrNameLst>
                                          <p:attrName>style.color</p:attrName>
                                        </p:attrNameLst>
                                      </p:cBhvr>
                                      <p:by>
                                        <p:hsl h="0" s="-12549" l="-25098"/>
                                      </p:by>
                                    </p:animClr>
                                    <p:animClr clrSpc="hsl" dir="cw">
                                      <p:cBhvr>
                                        <p:cTn id="29" dur="500" fill="hold"/>
                                        <p:tgtEl>
                                          <p:spTgt spid="7">
                                            <p:txEl>
                                              <p:pRg st="2" end="2"/>
                                            </p:txEl>
                                          </p:spTgt>
                                        </p:tgtEl>
                                        <p:attrNameLst>
                                          <p:attrName>fillcolor</p:attrName>
                                        </p:attrNameLst>
                                      </p:cBhvr>
                                      <p:by>
                                        <p:hsl h="0" s="-12549" l="-25098"/>
                                      </p:by>
                                    </p:animClr>
                                    <p:animClr clrSpc="hsl" dir="cw">
                                      <p:cBhvr>
                                        <p:cTn id="30" dur="500" fill="hold"/>
                                        <p:tgtEl>
                                          <p:spTgt spid="7">
                                            <p:txEl>
                                              <p:pRg st="2" end="2"/>
                                            </p:txEl>
                                          </p:spTgt>
                                        </p:tgtEl>
                                        <p:attrNameLst>
                                          <p:attrName>stroke.color</p:attrName>
                                        </p:attrNameLst>
                                      </p:cBhvr>
                                      <p:by>
                                        <p:hsl h="0" s="-12549" l="-25098"/>
                                      </p:by>
                                    </p:animClr>
                                    <p:set>
                                      <p:cBhvr>
                                        <p:cTn id="31" dur="500" fill="hold"/>
                                        <p:tgtEl>
                                          <p:spTgt spid="7">
                                            <p:txEl>
                                              <p:pRg st="2" end="2"/>
                                            </p:txEl>
                                          </p:spTgt>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2000"/>
                                        <p:tgtEl>
                                          <p:spTgt spid="7">
                                            <p:txEl>
                                              <p:pRg st="4" end="4"/>
                                            </p:txEl>
                                          </p:spTgt>
                                        </p:tgtEl>
                                      </p:cBhvr>
                                    </p:animEffect>
                                  </p:childTnLst>
                                </p:cTn>
                              </p:par>
                              <p:par>
                                <p:cTn id="37" presetID="24" presetClass="emph" presetSubtype="0" fill="hold" nodeType="withEffect">
                                  <p:stCondLst>
                                    <p:cond delay="0"/>
                                  </p:stCondLst>
                                  <p:childTnLst>
                                    <p:animClr clrSpc="hsl" dir="cw">
                                      <p:cBhvr override="childStyle">
                                        <p:cTn id="38" dur="500" fill="hold"/>
                                        <p:tgtEl>
                                          <p:spTgt spid="7">
                                            <p:txEl>
                                              <p:pRg st="3" end="3"/>
                                            </p:txEl>
                                          </p:spTgt>
                                        </p:tgtEl>
                                        <p:attrNameLst>
                                          <p:attrName>style.color</p:attrName>
                                        </p:attrNameLst>
                                      </p:cBhvr>
                                      <p:by>
                                        <p:hsl h="0" s="-12549" l="-25098"/>
                                      </p:by>
                                    </p:animClr>
                                    <p:animClr clrSpc="hsl" dir="cw">
                                      <p:cBhvr>
                                        <p:cTn id="39" dur="500" fill="hold"/>
                                        <p:tgtEl>
                                          <p:spTgt spid="7">
                                            <p:txEl>
                                              <p:pRg st="3" end="3"/>
                                            </p:txEl>
                                          </p:spTgt>
                                        </p:tgtEl>
                                        <p:attrNameLst>
                                          <p:attrName>fillcolor</p:attrName>
                                        </p:attrNameLst>
                                      </p:cBhvr>
                                      <p:by>
                                        <p:hsl h="0" s="-12549" l="-25098"/>
                                      </p:by>
                                    </p:animClr>
                                    <p:animClr clrSpc="hsl" dir="cw">
                                      <p:cBhvr>
                                        <p:cTn id="40" dur="500" fill="hold"/>
                                        <p:tgtEl>
                                          <p:spTgt spid="7">
                                            <p:txEl>
                                              <p:pRg st="3" end="3"/>
                                            </p:txEl>
                                          </p:spTgt>
                                        </p:tgtEl>
                                        <p:attrNameLst>
                                          <p:attrName>stroke.color</p:attrName>
                                        </p:attrNameLst>
                                      </p:cBhvr>
                                      <p:by>
                                        <p:hsl h="0" s="-12549" l="-25098"/>
                                      </p:by>
                                    </p:animClr>
                                    <p:set>
                                      <p:cBhvr>
                                        <p:cTn id="41" dur="500" fill="hold"/>
                                        <p:tgtEl>
                                          <p:spTgt spid="7">
                                            <p:txEl>
                                              <p:pRg st="3" end="3"/>
                                            </p:txEl>
                                          </p:spTgt>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2000"/>
                                        <p:tgtEl>
                                          <p:spTgt spid="7">
                                            <p:txEl>
                                              <p:pRg st="5" end="5"/>
                                            </p:txEl>
                                          </p:spTgt>
                                        </p:tgtEl>
                                      </p:cBhvr>
                                    </p:animEffect>
                                  </p:childTnLst>
                                </p:cTn>
                              </p:par>
                              <p:par>
                                <p:cTn id="47" presetID="24" presetClass="emph" presetSubtype="0" fill="hold" nodeType="withEffect">
                                  <p:stCondLst>
                                    <p:cond delay="0"/>
                                  </p:stCondLst>
                                  <p:childTnLst>
                                    <p:animClr clrSpc="hsl" dir="cw">
                                      <p:cBhvr override="childStyle">
                                        <p:cTn id="48" dur="500" fill="hold"/>
                                        <p:tgtEl>
                                          <p:spTgt spid="7">
                                            <p:txEl>
                                              <p:pRg st="4" end="4"/>
                                            </p:txEl>
                                          </p:spTgt>
                                        </p:tgtEl>
                                        <p:attrNameLst>
                                          <p:attrName>style.color</p:attrName>
                                        </p:attrNameLst>
                                      </p:cBhvr>
                                      <p:by>
                                        <p:hsl h="0" s="-12549" l="-25098"/>
                                      </p:by>
                                    </p:animClr>
                                    <p:animClr clrSpc="hsl" dir="cw">
                                      <p:cBhvr>
                                        <p:cTn id="49" dur="500" fill="hold"/>
                                        <p:tgtEl>
                                          <p:spTgt spid="7">
                                            <p:txEl>
                                              <p:pRg st="4" end="4"/>
                                            </p:txEl>
                                          </p:spTgt>
                                        </p:tgtEl>
                                        <p:attrNameLst>
                                          <p:attrName>fillcolor</p:attrName>
                                        </p:attrNameLst>
                                      </p:cBhvr>
                                      <p:by>
                                        <p:hsl h="0" s="-12549" l="-25098"/>
                                      </p:by>
                                    </p:animClr>
                                    <p:animClr clrSpc="hsl" dir="cw">
                                      <p:cBhvr>
                                        <p:cTn id="50" dur="500" fill="hold"/>
                                        <p:tgtEl>
                                          <p:spTgt spid="7">
                                            <p:txEl>
                                              <p:pRg st="4" end="4"/>
                                            </p:txEl>
                                          </p:spTgt>
                                        </p:tgtEl>
                                        <p:attrNameLst>
                                          <p:attrName>stroke.color</p:attrName>
                                        </p:attrNameLst>
                                      </p:cBhvr>
                                      <p:by>
                                        <p:hsl h="0" s="-12549" l="-25098"/>
                                      </p:by>
                                    </p:animClr>
                                    <p:set>
                                      <p:cBhvr>
                                        <p:cTn id="51" dur="500" fill="hold"/>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n-US" dirty="0" smtClean="0"/>
              <a:t>Overview</a:t>
            </a:r>
            <a:endParaRPr lang="en-CA" dirty="0"/>
          </a:p>
        </p:txBody>
      </p:sp>
      <p:sp>
        <p:nvSpPr>
          <p:cNvPr id="6" name="Subtitle 5"/>
          <p:cNvSpPr>
            <a:spLocks noGrp="1"/>
          </p:cNvSpPr>
          <p:nvPr>
            <p:ph type="subTitle" idx="1"/>
          </p:nvPr>
        </p:nvSpPr>
        <p:spPr/>
        <p:txBody>
          <a:bodyPr>
            <a:normAutofit fontScale="92500" lnSpcReduction="20000"/>
          </a:bodyPr>
          <a:lstStyle/>
          <a:p>
            <a:r>
              <a:rPr lang="en-US" dirty="0" smtClean="0"/>
              <a:t>Dobbin Case Studies:</a:t>
            </a:r>
          </a:p>
          <a:p>
            <a:endParaRPr lang="en-CA" dirty="0"/>
          </a:p>
        </p:txBody>
      </p:sp>
      <p:sp>
        <p:nvSpPr>
          <p:cNvPr id="7" name="Content Placeholder 6"/>
          <p:cNvSpPr>
            <a:spLocks noGrp="1"/>
          </p:cNvSpPr>
          <p:nvPr>
            <p:ph sz="quarter" idx="12"/>
          </p:nvPr>
        </p:nvSpPr>
        <p:spPr/>
        <p:txBody>
          <a:bodyPr>
            <a:normAutofit/>
          </a:bodyPr>
          <a:lstStyle/>
          <a:p>
            <a:r>
              <a:rPr lang="en-US" dirty="0" smtClean="0"/>
              <a:t>What is Dobbin?</a:t>
            </a:r>
          </a:p>
          <a:p>
            <a:r>
              <a:rPr lang="en-US" dirty="0" smtClean="0"/>
              <a:t>Software Suite Overview</a:t>
            </a:r>
          </a:p>
          <a:p>
            <a:pPr lvl="1"/>
            <a:r>
              <a:rPr lang="en-US" dirty="0" smtClean="0"/>
              <a:t>QUADRIGA</a:t>
            </a:r>
          </a:p>
          <a:p>
            <a:pPr lvl="1"/>
            <a:r>
              <a:rPr lang="en-US" dirty="0" smtClean="0"/>
              <a:t>Cube-Workflow</a:t>
            </a:r>
          </a:p>
          <a:p>
            <a:pPr lvl="1"/>
            <a:r>
              <a:rPr lang="en-US" dirty="0" smtClean="0"/>
              <a:t>Dobbin</a:t>
            </a:r>
          </a:p>
          <a:p>
            <a:r>
              <a:rPr lang="en-US" dirty="0" smtClean="0"/>
              <a:t>Case Studies from:</a:t>
            </a:r>
          </a:p>
          <a:p>
            <a:pPr lvl="1"/>
            <a:r>
              <a:rPr lang="en-US" dirty="0" smtClean="0"/>
              <a:t>Library of Congress</a:t>
            </a:r>
          </a:p>
          <a:p>
            <a:pPr lvl="1"/>
            <a:r>
              <a:rPr lang="en-US" dirty="0" smtClean="0"/>
              <a:t>The Media Preserve</a:t>
            </a:r>
          </a:p>
          <a:p>
            <a:pPr lvl="1"/>
            <a:r>
              <a:rPr lang="en-US" dirty="0" smtClean="0"/>
              <a:t>National Archives</a:t>
            </a:r>
          </a:p>
          <a:p>
            <a:pPr lvl="1"/>
            <a:r>
              <a:rPr lang="en-US" dirty="0" smtClean="0"/>
              <a:t>Libraries and Archives Canada</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Automated Drill-Down Reporting</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8" y="1071563"/>
            <a:ext cx="3357562" cy="3375422"/>
          </a:xfrm>
        </p:spPr>
        <p:txBody>
          <a:bodyPr>
            <a:normAutofit/>
          </a:bodyPr>
          <a:lstStyle/>
          <a:p>
            <a:pPr>
              <a:buFont typeface="Wingdings" pitchFamily="2" charset="2"/>
              <a:buNone/>
            </a:pPr>
            <a:r>
              <a:rPr lang="en-US" b="1" dirty="0" smtClean="0"/>
              <a:t>The Result Manager:</a:t>
            </a:r>
          </a:p>
          <a:p>
            <a:r>
              <a:rPr lang="en-US" sz="1600" dirty="0" smtClean="0"/>
              <a:t>Complete reporting with drill-down capability and integrated waveform displays.</a:t>
            </a:r>
          </a:p>
          <a:p>
            <a:r>
              <a:rPr lang="en-US" sz="1600" dirty="0" smtClean="0"/>
              <a:t>Sorting and intelligent filtering of all events.  Events displayed on graphical timeline along with audio image.</a:t>
            </a:r>
          </a:p>
          <a:p>
            <a:r>
              <a:rPr lang="en-US" sz="1600" dirty="0" smtClean="0"/>
              <a:t>Uses web technologies – available at any connected PC.  Exchanging </a:t>
            </a:r>
            <a:r>
              <a:rPr lang="en-US" sz="1600" i="1" dirty="0" smtClean="0"/>
              <a:t>process service information</a:t>
            </a:r>
            <a:r>
              <a:rPr lang="en-US" sz="1600" dirty="0" smtClean="0"/>
              <a:t> with other Cube-Tec products.</a:t>
            </a:r>
            <a:endParaRPr lang="en-US" sz="1600" i="1" dirty="0" smtClean="0"/>
          </a:p>
        </p:txBody>
      </p:sp>
      <p:pic>
        <p:nvPicPr>
          <p:cNvPr id="9" name="Picture 2" descr="D:\PP Files\Cube-Tec\Powerpoint\Images\Viewer.jpg"/>
          <p:cNvPicPr>
            <a:picLocks noChangeArrowheads="1"/>
          </p:cNvPicPr>
          <p:nvPr/>
        </p:nvPicPr>
        <p:blipFill>
          <a:blip r:embed="rId3" cstate="print"/>
          <a:srcRect/>
          <a:stretch>
            <a:fillRect/>
          </a:stretch>
        </p:blipFill>
        <p:spPr bwMode="auto">
          <a:xfrm>
            <a:off x="3986318" y="1457094"/>
            <a:ext cx="4333875" cy="2745105"/>
          </a:xfrm>
          <a:prstGeom prst="rect">
            <a:avLst/>
          </a:prstGeom>
          <a:noFill/>
          <a:effectLst>
            <a:reflection blurRad="6350" stA="50000" endA="275" endPos="40000" dist="101600" dir="5400000" sy="-100000" algn="bl" rotWithShape="0"/>
            <a:softEdge rad="12700"/>
          </a:effectLst>
          <a:scene3d>
            <a:camera prst="perspectiveLeft" fov="4800000"/>
            <a:lightRig rig="threePt" dir="t"/>
          </a:scene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24" presetClass="emph" presetSubtype="0" fill="hold" nodeType="withEffect">
                                  <p:stCondLst>
                                    <p:cond delay="0"/>
                                  </p:stCondLst>
                                  <p:childTnLst>
                                    <p:animClr clrSpc="hsl" dir="cw">
                                      <p:cBhvr override="childStyle">
                                        <p:cTn id="18" dur="500" fill="hold"/>
                                        <p:tgtEl>
                                          <p:spTgt spid="7">
                                            <p:txEl>
                                              <p:pRg st="1" end="1"/>
                                            </p:txEl>
                                          </p:spTgt>
                                        </p:tgtEl>
                                        <p:attrNameLst>
                                          <p:attrName>style.color</p:attrName>
                                        </p:attrNameLst>
                                      </p:cBhvr>
                                      <p:by>
                                        <p:hsl h="0" s="-12549" l="-25098"/>
                                      </p:by>
                                    </p:animClr>
                                    <p:animClr clrSpc="hsl" dir="cw">
                                      <p:cBhvr>
                                        <p:cTn id="19" dur="500" fill="hold"/>
                                        <p:tgtEl>
                                          <p:spTgt spid="7">
                                            <p:txEl>
                                              <p:pRg st="1" end="1"/>
                                            </p:txEl>
                                          </p:spTgt>
                                        </p:tgtEl>
                                        <p:attrNameLst>
                                          <p:attrName>fillcolor</p:attrName>
                                        </p:attrNameLst>
                                      </p:cBhvr>
                                      <p:by>
                                        <p:hsl h="0" s="-12549" l="-25098"/>
                                      </p:by>
                                    </p:animClr>
                                    <p:animClr clrSpc="hsl" dir="cw">
                                      <p:cBhvr>
                                        <p:cTn id="20" dur="500" fill="hold"/>
                                        <p:tgtEl>
                                          <p:spTgt spid="7">
                                            <p:txEl>
                                              <p:pRg st="1" end="1"/>
                                            </p:txEl>
                                          </p:spTgt>
                                        </p:tgtEl>
                                        <p:attrNameLst>
                                          <p:attrName>stroke.color</p:attrName>
                                        </p:attrNameLst>
                                      </p:cBhvr>
                                      <p:by>
                                        <p:hsl h="0" s="-12549" l="-25098"/>
                                      </p:by>
                                    </p:animClr>
                                    <p:set>
                                      <p:cBhvr>
                                        <p:cTn id="21" dur="500" fill="hold"/>
                                        <p:tgtEl>
                                          <p:spTgt spid="7">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000"/>
                                        <p:tgtEl>
                                          <p:spTgt spid="7">
                                            <p:txEl>
                                              <p:pRg st="3" end="3"/>
                                            </p:txEl>
                                          </p:spTgt>
                                        </p:tgtEl>
                                      </p:cBhvr>
                                    </p:animEffect>
                                  </p:childTnLst>
                                </p:cTn>
                              </p:par>
                              <p:par>
                                <p:cTn id="27" presetID="24" presetClass="emph" presetSubtype="0" fill="hold" nodeType="withEffect">
                                  <p:stCondLst>
                                    <p:cond delay="0"/>
                                  </p:stCondLst>
                                  <p:childTnLst>
                                    <p:animClr clrSpc="hsl" dir="cw">
                                      <p:cBhvr override="childStyle">
                                        <p:cTn id="28" dur="500" fill="hold"/>
                                        <p:tgtEl>
                                          <p:spTgt spid="7">
                                            <p:txEl>
                                              <p:pRg st="2" end="2"/>
                                            </p:txEl>
                                          </p:spTgt>
                                        </p:tgtEl>
                                        <p:attrNameLst>
                                          <p:attrName>style.color</p:attrName>
                                        </p:attrNameLst>
                                      </p:cBhvr>
                                      <p:by>
                                        <p:hsl h="0" s="-12549" l="-25098"/>
                                      </p:by>
                                    </p:animClr>
                                    <p:animClr clrSpc="hsl" dir="cw">
                                      <p:cBhvr>
                                        <p:cTn id="29" dur="500" fill="hold"/>
                                        <p:tgtEl>
                                          <p:spTgt spid="7">
                                            <p:txEl>
                                              <p:pRg st="2" end="2"/>
                                            </p:txEl>
                                          </p:spTgt>
                                        </p:tgtEl>
                                        <p:attrNameLst>
                                          <p:attrName>fillcolor</p:attrName>
                                        </p:attrNameLst>
                                      </p:cBhvr>
                                      <p:by>
                                        <p:hsl h="0" s="-12549" l="-25098"/>
                                      </p:by>
                                    </p:animClr>
                                    <p:animClr clrSpc="hsl" dir="cw">
                                      <p:cBhvr>
                                        <p:cTn id="30" dur="500" fill="hold"/>
                                        <p:tgtEl>
                                          <p:spTgt spid="7">
                                            <p:txEl>
                                              <p:pRg st="2" end="2"/>
                                            </p:txEl>
                                          </p:spTgt>
                                        </p:tgtEl>
                                        <p:attrNameLst>
                                          <p:attrName>stroke.color</p:attrName>
                                        </p:attrNameLst>
                                      </p:cBhvr>
                                      <p:by>
                                        <p:hsl h="0" s="-12549" l="-25098"/>
                                      </p:by>
                                    </p:animClr>
                                    <p:set>
                                      <p:cBhvr>
                                        <p:cTn id="31" dur="500" fill="hold"/>
                                        <p:tgtEl>
                                          <p:spTgt spid="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Play &amp; View Your Results</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8" y="1071563"/>
            <a:ext cx="3357562" cy="3375422"/>
          </a:xfrm>
        </p:spPr>
        <p:txBody>
          <a:bodyPr>
            <a:normAutofit/>
          </a:bodyPr>
          <a:lstStyle/>
          <a:p>
            <a:pPr>
              <a:buFont typeface="Wingdings" pitchFamily="2" charset="2"/>
              <a:buNone/>
            </a:pPr>
            <a:r>
              <a:rPr lang="en-US" b="1" dirty="0" smtClean="0"/>
              <a:t>The Event Player:</a:t>
            </a:r>
          </a:p>
          <a:p>
            <a:r>
              <a:rPr lang="en-US" sz="1600" dirty="0" smtClean="0"/>
              <a:t>Launch the BWF player from your web-page with integrated event list and waveform graphical display.</a:t>
            </a:r>
          </a:p>
          <a:p>
            <a:r>
              <a:rPr lang="en-US" sz="1600" dirty="0" smtClean="0"/>
              <a:t>Built in sample rate converter provides audio playback on any computer sound card.</a:t>
            </a:r>
          </a:p>
          <a:p>
            <a:r>
              <a:rPr lang="en-US" sz="1600" dirty="0" smtClean="0"/>
              <a:t>List can re-populate with any event-type and each item can be  used to locate with pre-roll.</a:t>
            </a:r>
            <a:endParaRPr lang="en-US" sz="1600" i="1" dirty="0" smtClean="0"/>
          </a:p>
        </p:txBody>
      </p:sp>
      <p:pic>
        <p:nvPicPr>
          <p:cNvPr id="8" name="Picture 2"/>
          <p:cNvPicPr>
            <a:picLocks noChangeAspect="1" noChangeArrowheads="1"/>
          </p:cNvPicPr>
          <p:nvPr/>
        </p:nvPicPr>
        <p:blipFill>
          <a:blip r:embed="rId3" cstate="print"/>
          <a:srcRect/>
          <a:stretch>
            <a:fillRect/>
          </a:stretch>
        </p:blipFill>
        <p:spPr bwMode="auto">
          <a:xfrm>
            <a:off x="3836357" y="1428743"/>
            <a:ext cx="4477267" cy="2786082"/>
          </a:xfrm>
          <a:prstGeom prst="rect">
            <a:avLst/>
          </a:prstGeom>
          <a:noFill/>
          <a:ln w="9525">
            <a:noFill/>
            <a:miter lim="800000"/>
            <a:headEnd/>
            <a:tailEnd/>
          </a:ln>
          <a:effectLst>
            <a:reflection blurRad="6350" stA="50000" endA="275" endPos="40000" dist="101600" dir="5400000" sy="-100000" algn="bl" rotWithShape="0"/>
            <a:softEdge rad="12700"/>
          </a:effectLst>
          <a:scene3d>
            <a:camera prst="perspectiveLeft" fov="4800000"/>
            <a:lightRig rig="threePt" dir="t"/>
          </a:scene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24" presetClass="emph" presetSubtype="0" fill="hold" nodeType="withEffect">
                                  <p:stCondLst>
                                    <p:cond delay="0"/>
                                  </p:stCondLst>
                                  <p:childTnLst>
                                    <p:animClr clrSpc="hsl" dir="cw">
                                      <p:cBhvr override="childStyle">
                                        <p:cTn id="18" dur="500" fill="hold"/>
                                        <p:tgtEl>
                                          <p:spTgt spid="7">
                                            <p:txEl>
                                              <p:pRg st="1" end="1"/>
                                            </p:txEl>
                                          </p:spTgt>
                                        </p:tgtEl>
                                        <p:attrNameLst>
                                          <p:attrName>style.color</p:attrName>
                                        </p:attrNameLst>
                                      </p:cBhvr>
                                      <p:by>
                                        <p:hsl h="0" s="-12549" l="-25098"/>
                                      </p:by>
                                    </p:animClr>
                                    <p:animClr clrSpc="hsl" dir="cw">
                                      <p:cBhvr>
                                        <p:cTn id="19" dur="500" fill="hold"/>
                                        <p:tgtEl>
                                          <p:spTgt spid="7">
                                            <p:txEl>
                                              <p:pRg st="1" end="1"/>
                                            </p:txEl>
                                          </p:spTgt>
                                        </p:tgtEl>
                                        <p:attrNameLst>
                                          <p:attrName>fillcolor</p:attrName>
                                        </p:attrNameLst>
                                      </p:cBhvr>
                                      <p:by>
                                        <p:hsl h="0" s="-12549" l="-25098"/>
                                      </p:by>
                                    </p:animClr>
                                    <p:animClr clrSpc="hsl" dir="cw">
                                      <p:cBhvr>
                                        <p:cTn id="20" dur="500" fill="hold"/>
                                        <p:tgtEl>
                                          <p:spTgt spid="7">
                                            <p:txEl>
                                              <p:pRg st="1" end="1"/>
                                            </p:txEl>
                                          </p:spTgt>
                                        </p:tgtEl>
                                        <p:attrNameLst>
                                          <p:attrName>stroke.color</p:attrName>
                                        </p:attrNameLst>
                                      </p:cBhvr>
                                      <p:by>
                                        <p:hsl h="0" s="-12549" l="-25098"/>
                                      </p:by>
                                    </p:animClr>
                                    <p:set>
                                      <p:cBhvr>
                                        <p:cTn id="21" dur="500" fill="hold"/>
                                        <p:tgtEl>
                                          <p:spTgt spid="7">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000"/>
                                        <p:tgtEl>
                                          <p:spTgt spid="7">
                                            <p:txEl>
                                              <p:pRg st="3" end="3"/>
                                            </p:txEl>
                                          </p:spTgt>
                                        </p:tgtEl>
                                      </p:cBhvr>
                                    </p:animEffect>
                                  </p:childTnLst>
                                </p:cTn>
                              </p:par>
                              <p:par>
                                <p:cTn id="27" presetID="24" presetClass="emph" presetSubtype="0" fill="hold" nodeType="withEffect">
                                  <p:stCondLst>
                                    <p:cond delay="0"/>
                                  </p:stCondLst>
                                  <p:childTnLst>
                                    <p:animClr clrSpc="hsl" dir="cw">
                                      <p:cBhvr override="childStyle">
                                        <p:cTn id="28" dur="500" fill="hold"/>
                                        <p:tgtEl>
                                          <p:spTgt spid="7">
                                            <p:txEl>
                                              <p:pRg st="2" end="2"/>
                                            </p:txEl>
                                          </p:spTgt>
                                        </p:tgtEl>
                                        <p:attrNameLst>
                                          <p:attrName>style.color</p:attrName>
                                        </p:attrNameLst>
                                      </p:cBhvr>
                                      <p:by>
                                        <p:hsl h="0" s="-12549" l="-25098"/>
                                      </p:by>
                                    </p:animClr>
                                    <p:animClr clrSpc="hsl" dir="cw">
                                      <p:cBhvr>
                                        <p:cTn id="29" dur="500" fill="hold"/>
                                        <p:tgtEl>
                                          <p:spTgt spid="7">
                                            <p:txEl>
                                              <p:pRg st="2" end="2"/>
                                            </p:txEl>
                                          </p:spTgt>
                                        </p:tgtEl>
                                        <p:attrNameLst>
                                          <p:attrName>fillcolor</p:attrName>
                                        </p:attrNameLst>
                                      </p:cBhvr>
                                      <p:by>
                                        <p:hsl h="0" s="-12549" l="-25098"/>
                                      </p:by>
                                    </p:animClr>
                                    <p:animClr clrSpc="hsl" dir="cw">
                                      <p:cBhvr>
                                        <p:cTn id="30" dur="500" fill="hold"/>
                                        <p:tgtEl>
                                          <p:spTgt spid="7">
                                            <p:txEl>
                                              <p:pRg st="2" end="2"/>
                                            </p:txEl>
                                          </p:spTgt>
                                        </p:tgtEl>
                                        <p:attrNameLst>
                                          <p:attrName>stroke.color</p:attrName>
                                        </p:attrNameLst>
                                      </p:cBhvr>
                                      <p:by>
                                        <p:hsl h="0" s="-12549" l="-25098"/>
                                      </p:by>
                                    </p:animClr>
                                    <p:set>
                                      <p:cBhvr>
                                        <p:cTn id="31" dur="500" fill="hold"/>
                                        <p:tgtEl>
                                          <p:spTgt spid="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Transform Your Data</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9" y="1071563"/>
            <a:ext cx="3571875" cy="3375422"/>
          </a:xfrm>
        </p:spPr>
        <p:txBody>
          <a:bodyPr>
            <a:normAutofit/>
          </a:bodyPr>
          <a:lstStyle/>
          <a:p>
            <a:pPr>
              <a:buFont typeface="Wingdings" pitchFamily="2" charset="2"/>
              <a:buNone/>
            </a:pPr>
            <a:r>
              <a:rPr lang="en-US" b="1" dirty="0" smtClean="0"/>
              <a:t>Print your Results:</a:t>
            </a:r>
          </a:p>
          <a:p>
            <a:r>
              <a:rPr lang="en-US" sz="1600" dirty="0" smtClean="0"/>
              <a:t>XML reports are styled using XSLT.  Templates are provided for viewing and printing.  </a:t>
            </a:r>
          </a:p>
          <a:p>
            <a:r>
              <a:rPr lang="en-US" sz="1600" dirty="0" smtClean="0"/>
              <a:t>Easily customizable by any web developer.  This can include connections to external data sources.</a:t>
            </a:r>
          </a:p>
          <a:p>
            <a:r>
              <a:rPr lang="en-US" sz="1600" dirty="0" smtClean="0"/>
              <a:t>Can be stored as intranet resource for archive group stakeholders.</a:t>
            </a:r>
            <a:endParaRPr lang="en-US" sz="1600" i="1" dirty="0" smtClean="0"/>
          </a:p>
        </p:txBody>
      </p:sp>
      <p:pic>
        <p:nvPicPr>
          <p:cNvPr id="9" name="Picture 2"/>
          <p:cNvPicPr>
            <a:picLocks noChangeAspect="1" noChangeArrowheads="1"/>
          </p:cNvPicPr>
          <p:nvPr/>
        </p:nvPicPr>
        <p:blipFill>
          <a:blip r:embed="rId3" cstate="print"/>
          <a:srcRect/>
          <a:stretch>
            <a:fillRect/>
          </a:stretch>
        </p:blipFill>
        <p:spPr bwMode="auto">
          <a:xfrm>
            <a:off x="4000496" y="1507333"/>
            <a:ext cx="4286280" cy="2671772"/>
          </a:xfrm>
          <a:prstGeom prst="rect">
            <a:avLst/>
          </a:prstGeom>
          <a:noFill/>
          <a:ln w="9525">
            <a:noFill/>
            <a:miter lim="800000"/>
            <a:headEnd/>
            <a:tailEnd/>
          </a:ln>
          <a:effectLst>
            <a:reflection blurRad="6350" stA="50000" endA="275" endPos="40000" dist="101600" dir="5400000" sy="-100000" algn="bl" rotWithShape="0"/>
            <a:softEdge rad="12700"/>
          </a:effectLst>
          <a:scene3d>
            <a:camera prst="perspectiveLeft" fov="4800000"/>
            <a:lightRig rig="threePt" dir="t"/>
          </a:scene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20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2000"/>
                                        <p:tgtEl>
                                          <p:spTgt spid="7">
                                            <p:txEl>
                                              <p:pRg st="2" end="2"/>
                                            </p:txEl>
                                          </p:spTgt>
                                        </p:tgtEl>
                                      </p:cBhvr>
                                    </p:animEffect>
                                  </p:childTnLst>
                                </p:cTn>
                              </p:par>
                              <p:par>
                                <p:cTn id="17" presetID="24" presetClass="emph" presetSubtype="0" fill="hold" nodeType="withEffect">
                                  <p:stCondLst>
                                    <p:cond delay="0"/>
                                  </p:stCondLst>
                                  <p:childTnLst>
                                    <p:animClr clrSpc="hsl" dir="cw">
                                      <p:cBhvr override="childStyle">
                                        <p:cTn id="18" dur="500" fill="hold"/>
                                        <p:tgtEl>
                                          <p:spTgt spid="7">
                                            <p:txEl>
                                              <p:pRg st="1" end="1"/>
                                            </p:txEl>
                                          </p:spTgt>
                                        </p:tgtEl>
                                        <p:attrNameLst>
                                          <p:attrName>style.color</p:attrName>
                                        </p:attrNameLst>
                                      </p:cBhvr>
                                      <p:by>
                                        <p:hsl h="0" s="-12549" l="-25098"/>
                                      </p:by>
                                    </p:animClr>
                                    <p:animClr clrSpc="hsl" dir="cw">
                                      <p:cBhvr>
                                        <p:cTn id="19" dur="500" fill="hold"/>
                                        <p:tgtEl>
                                          <p:spTgt spid="7">
                                            <p:txEl>
                                              <p:pRg st="1" end="1"/>
                                            </p:txEl>
                                          </p:spTgt>
                                        </p:tgtEl>
                                        <p:attrNameLst>
                                          <p:attrName>fillcolor</p:attrName>
                                        </p:attrNameLst>
                                      </p:cBhvr>
                                      <p:by>
                                        <p:hsl h="0" s="-12549" l="-25098"/>
                                      </p:by>
                                    </p:animClr>
                                    <p:animClr clrSpc="hsl" dir="cw">
                                      <p:cBhvr>
                                        <p:cTn id="20" dur="500" fill="hold"/>
                                        <p:tgtEl>
                                          <p:spTgt spid="7">
                                            <p:txEl>
                                              <p:pRg st="1" end="1"/>
                                            </p:txEl>
                                          </p:spTgt>
                                        </p:tgtEl>
                                        <p:attrNameLst>
                                          <p:attrName>stroke.color</p:attrName>
                                        </p:attrNameLst>
                                      </p:cBhvr>
                                      <p:by>
                                        <p:hsl h="0" s="-12549" l="-25098"/>
                                      </p:by>
                                    </p:animClr>
                                    <p:set>
                                      <p:cBhvr>
                                        <p:cTn id="21" dur="500" fill="hold"/>
                                        <p:tgtEl>
                                          <p:spTgt spid="7">
                                            <p:txEl>
                                              <p:pRg st="1" end="1"/>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000"/>
                                        <p:tgtEl>
                                          <p:spTgt spid="7">
                                            <p:txEl>
                                              <p:pRg st="3" end="3"/>
                                            </p:txEl>
                                          </p:spTgt>
                                        </p:tgtEl>
                                      </p:cBhvr>
                                    </p:animEffect>
                                  </p:childTnLst>
                                </p:cTn>
                              </p:par>
                              <p:par>
                                <p:cTn id="27" presetID="24" presetClass="emph" presetSubtype="0" fill="hold" nodeType="withEffect">
                                  <p:stCondLst>
                                    <p:cond delay="0"/>
                                  </p:stCondLst>
                                  <p:childTnLst>
                                    <p:animClr clrSpc="hsl" dir="cw">
                                      <p:cBhvr override="childStyle">
                                        <p:cTn id="28" dur="500" fill="hold"/>
                                        <p:tgtEl>
                                          <p:spTgt spid="7">
                                            <p:txEl>
                                              <p:pRg st="2" end="2"/>
                                            </p:txEl>
                                          </p:spTgt>
                                        </p:tgtEl>
                                        <p:attrNameLst>
                                          <p:attrName>style.color</p:attrName>
                                        </p:attrNameLst>
                                      </p:cBhvr>
                                      <p:by>
                                        <p:hsl h="0" s="-12549" l="-25098"/>
                                      </p:by>
                                    </p:animClr>
                                    <p:animClr clrSpc="hsl" dir="cw">
                                      <p:cBhvr>
                                        <p:cTn id="29" dur="500" fill="hold"/>
                                        <p:tgtEl>
                                          <p:spTgt spid="7">
                                            <p:txEl>
                                              <p:pRg st="2" end="2"/>
                                            </p:txEl>
                                          </p:spTgt>
                                        </p:tgtEl>
                                        <p:attrNameLst>
                                          <p:attrName>fillcolor</p:attrName>
                                        </p:attrNameLst>
                                      </p:cBhvr>
                                      <p:by>
                                        <p:hsl h="0" s="-12549" l="-25098"/>
                                      </p:by>
                                    </p:animClr>
                                    <p:animClr clrSpc="hsl" dir="cw">
                                      <p:cBhvr>
                                        <p:cTn id="30" dur="500" fill="hold"/>
                                        <p:tgtEl>
                                          <p:spTgt spid="7">
                                            <p:txEl>
                                              <p:pRg st="2" end="2"/>
                                            </p:txEl>
                                          </p:spTgt>
                                        </p:tgtEl>
                                        <p:attrNameLst>
                                          <p:attrName>stroke.color</p:attrName>
                                        </p:attrNameLst>
                                      </p:cBhvr>
                                      <p:by>
                                        <p:hsl h="0" s="-12549" l="-25098"/>
                                      </p:by>
                                    </p:animClr>
                                    <p:set>
                                      <p:cBhvr>
                                        <p:cTn id="31" dur="500" fill="hold"/>
                                        <p:tgtEl>
                                          <p:spTgt spid="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CA" dirty="0" smtClean="0"/>
              <a:t>          The Rule Editor</a:t>
            </a:r>
            <a:endParaRPr lang="en-CA"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9" y="1071562"/>
            <a:ext cx="3571871" cy="3429013"/>
          </a:xfrm>
        </p:spPr>
        <p:txBody>
          <a:bodyPr>
            <a:normAutofit/>
          </a:bodyPr>
          <a:lstStyle/>
          <a:p>
            <a:r>
              <a:rPr lang="en-CA" sz="1400" dirty="0" smtClean="0"/>
              <a:t>A Dobbin utility for creating rules used by modules performing workflow decisions</a:t>
            </a:r>
            <a:endParaRPr lang="en-CA" sz="1400" i="1" dirty="0" smtClean="0"/>
          </a:p>
          <a:p>
            <a:r>
              <a:rPr lang="en-CA" sz="1400" dirty="0" smtClean="0"/>
              <a:t>Completely integrates meta-data schema from the BWF format and the complete Cube-Tec software suite – Dobbin, QUADRIGA, and Cube-Workflow.  </a:t>
            </a:r>
          </a:p>
          <a:p>
            <a:r>
              <a:rPr lang="en-CA" sz="1400" dirty="0" smtClean="0"/>
              <a:t>Drag-and-Drop interface facilitates simple rule creation and minimizes human-error.</a:t>
            </a:r>
          </a:p>
          <a:p>
            <a:r>
              <a:rPr lang="en-CA" sz="1400" dirty="0" smtClean="0"/>
              <a:t>Rules are loaded and stored into a module from </a:t>
            </a:r>
            <a:r>
              <a:rPr lang="en-CA" sz="1400" i="1" dirty="0" smtClean="0"/>
              <a:t>Job Designer – example:   the Decider module.</a:t>
            </a:r>
          </a:p>
          <a:p>
            <a:r>
              <a:rPr lang="en-CA" sz="1400" dirty="0" smtClean="0"/>
              <a:t>Rules become the </a:t>
            </a:r>
            <a:r>
              <a:rPr lang="en-CA" sz="1400" i="1" dirty="0" smtClean="0"/>
              <a:t>intelligence</a:t>
            </a:r>
            <a:r>
              <a:rPr lang="en-CA" sz="1400" dirty="0" smtClean="0"/>
              <a:t> that drives dynamic workflows.</a:t>
            </a:r>
          </a:p>
        </p:txBody>
      </p:sp>
      <p:pic>
        <p:nvPicPr>
          <p:cNvPr id="9218" name="Picture 2" descr="D:\My Pictures\Cube-Tec\Dobbin Stuff\DOBBIN - RuleEditor 1.bmp"/>
          <p:cNvPicPr>
            <a:picLocks noChangeArrowheads="1"/>
          </p:cNvPicPr>
          <p:nvPr/>
        </p:nvPicPr>
        <p:blipFill>
          <a:blip r:embed="rId3" cstate="print"/>
          <a:srcRect/>
          <a:stretch>
            <a:fillRect/>
          </a:stretch>
        </p:blipFill>
        <p:spPr bwMode="auto">
          <a:xfrm>
            <a:off x="3929057" y="1518039"/>
            <a:ext cx="4332527" cy="2696785"/>
          </a:xfrm>
          <a:prstGeom prst="rect">
            <a:avLst/>
          </a:prstGeom>
          <a:noFill/>
          <a:effectLst>
            <a:reflection blurRad="6350" stA="50000" endA="275" endPos="40000" dist="101600" dir="5400000" sy="-100000" algn="bl" rotWithShape="0"/>
          </a:effectLst>
          <a:scene3d>
            <a:camera prst="perspectiveLeft" fov="4800000"/>
            <a:lightRig rig="soft" dir="t"/>
          </a:scene3d>
        </p:spPr>
      </p:pic>
      <p:pic>
        <p:nvPicPr>
          <p:cNvPr id="8" name="Picture 2" descr="D:\My Pictures\Cube-Tec\Dobbin Stuff\DOBBIN - RuleEditor 1.bmp"/>
          <p:cNvPicPr>
            <a:picLocks noChangeAspect="1" noChangeArrowheads="1"/>
          </p:cNvPicPr>
          <p:nvPr/>
        </p:nvPicPr>
        <p:blipFill>
          <a:blip r:embed="rId4" cstate="print"/>
          <a:stretch>
            <a:fillRect/>
          </a:stretch>
        </p:blipFill>
        <p:spPr bwMode="auto">
          <a:xfrm>
            <a:off x="4029071" y="1309679"/>
            <a:ext cx="4363431" cy="2924715"/>
          </a:xfrm>
          <a:prstGeom prst="rect">
            <a:avLst/>
          </a:prstGeom>
          <a:noFill/>
          <a:effectLst>
            <a:reflection blurRad="6350" stA="50000" endA="300" endPos="38500" dist="50800" dir="5400000" sy="-100000" algn="bl" rotWithShape="0"/>
          </a:effectLst>
          <a:scene3d>
            <a:camera prst="perspectiveLeft"/>
            <a:lightRig rig="soft" dir="t"/>
          </a:scene3d>
        </p:spPr>
      </p:pic>
      <p:pic>
        <p:nvPicPr>
          <p:cNvPr id="9" name="Picture 2" descr="D:\My Pictures\Cube-Tec\Dobbin Stuff\DOBBIN - RuleEditor 1.bmp"/>
          <p:cNvPicPr>
            <a:picLocks noChangeAspect="1" noChangeArrowheads="1"/>
          </p:cNvPicPr>
          <p:nvPr/>
        </p:nvPicPr>
        <p:blipFill>
          <a:blip r:embed="rId5" cstate="print"/>
          <a:stretch>
            <a:fillRect/>
          </a:stretch>
        </p:blipFill>
        <p:spPr bwMode="auto">
          <a:xfrm>
            <a:off x="4038597" y="1347779"/>
            <a:ext cx="4228982" cy="2857519"/>
          </a:xfrm>
          <a:prstGeom prst="rect">
            <a:avLst/>
          </a:prstGeom>
          <a:noFill/>
          <a:effectLst>
            <a:reflection blurRad="6350" stA="50000" endA="275" endPos="40000" dist="101600" dir="5400000" sy="-100000" algn="bl" rotWithShape="0"/>
          </a:effectLst>
          <a:scene3d>
            <a:camera prst="perspectiveLeft" fov="4800000"/>
            <a:lightRig rig="balanced" dir="t"/>
          </a:scene3d>
        </p:spPr>
      </p:pic>
      <p:pic>
        <p:nvPicPr>
          <p:cNvPr id="10" name="Picture 2" descr="D:\My Pictures\Cube-Tec\Dobbin Stuff\DOBBIN - RuleEditor 1.bmp"/>
          <p:cNvPicPr>
            <a:picLocks noChangeAspect="1" noChangeArrowheads="1"/>
          </p:cNvPicPr>
          <p:nvPr/>
        </p:nvPicPr>
        <p:blipFill>
          <a:blip r:embed="rId6" cstate="print"/>
          <a:stretch>
            <a:fillRect/>
          </a:stretch>
        </p:blipFill>
        <p:spPr bwMode="auto">
          <a:xfrm>
            <a:off x="3790945" y="1428742"/>
            <a:ext cx="4466389" cy="2797492"/>
          </a:xfrm>
          <a:prstGeom prst="rect">
            <a:avLst/>
          </a:prstGeom>
          <a:noFill/>
          <a:effectLst>
            <a:reflection blurRad="6350" stA="50000" endA="275" endPos="40000" dist="101600" dir="5400000" sy="-100000" algn="bl" rotWithShape="0"/>
          </a:effectLst>
          <a:scene3d>
            <a:camera prst="perspectiveLeft" fov="4800000"/>
            <a:lightRig rig="balanced" dir="t"/>
          </a:scene3d>
        </p:spPr>
      </p:pic>
      <p:pic>
        <p:nvPicPr>
          <p:cNvPr id="11" name="Picture 2" descr="D:\My Pictures\Cube-Tec\Dobbin Stuff\DOBBIN - RuleEditor 1.bmp"/>
          <p:cNvPicPr>
            <a:picLocks noChangeAspect="1" noChangeArrowheads="1"/>
          </p:cNvPicPr>
          <p:nvPr/>
        </p:nvPicPr>
        <p:blipFill>
          <a:blip r:embed="rId7" cstate="print"/>
          <a:stretch>
            <a:fillRect/>
          </a:stretch>
        </p:blipFill>
        <p:spPr bwMode="auto">
          <a:xfrm>
            <a:off x="3819520" y="1419217"/>
            <a:ext cx="4446347" cy="2802255"/>
          </a:xfrm>
          <a:prstGeom prst="rect">
            <a:avLst/>
          </a:prstGeom>
          <a:noFill/>
          <a:effectLst>
            <a:reflection blurRad="6350" stA="50000" endA="275" endPos="40000" dist="101600" dir="5400000" sy="-100000" algn="bl" rotWithShape="0"/>
          </a:effectLst>
          <a:scene3d>
            <a:camera prst="perspectiveLeft" fov="4800000"/>
            <a:lightRig rig="balanced" dir="t"/>
          </a:scene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20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20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2000"/>
                                        <p:tgtEl>
                                          <p:spTgt spid="8"/>
                                        </p:tgtEl>
                                      </p:cBhvr>
                                    </p:animEffect>
                                  </p:childTnLst>
                                </p:cTn>
                              </p:par>
                              <p:par>
                                <p:cTn id="19" presetID="24" presetClass="emph" presetSubtype="0" fill="hold" nodeType="withEffect">
                                  <p:stCondLst>
                                    <p:cond delay="0"/>
                                  </p:stCondLst>
                                  <p:childTnLst>
                                    <p:animClr clrSpc="hsl" dir="cw">
                                      <p:cBhvr override="childStyle">
                                        <p:cTn id="20" dur="500" fill="hold"/>
                                        <p:tgtEl>
                                          <p:spTgt spid="7">
                                            <p:txEl>
                                              <p:pRg st="0" end="0"/>
                                            </p:txEl>
                                          </p:spTgt>
                                        </p:tgtEl>
                                        <p:attrNameLst>
                                          <p:attrName>style.color</p:attrName>
                                        </p:attrNameLst>
                                      </p:cBhvr>
                                      <p:by>
                                        <p:hsl h="0" s="-12549" l="-25098"/>
                                      </p:by>
                                    </p:animClr>
                                    <p:animClr clrSpc="hsl" dir="cw">
                                      <p:cBhvr>
                                        <p:cTn id="21" dur="500" fill="hold"/>
                                        <p:tgtEl>
                                          <p:spTgt spid="7">
                                            <p:txEl>
                                              <p:pRg st="0" end="0"/>
                                            </p:txEl>
                                          </p:spTgt>
                                        </p:tgtEl>
                                        <p:attrNameLst>
                                          <p:attrName>fillcolor</p:attrName>
                                        </p:attrNameLst>
                                      </p:cBhvr>
                                      <p:by>
                                        <p:hsl h="0" s="-12549" l="-25098"/>
                                      </p:by>
                                    </p:animClr>
                                    <p:animClr clrSpc="hsl" dir="cw">
                                      <p:cBhvr>
                                        <p:cTn id="22" dur="500" fill="hold"/>
                                        <p:tgtEl>
                                          <p:spTgt spid="7">
                                            <p:txEl>
                                              <p:pRg st="0" end="0"/>
                                            </p:txEl>
                                          </p:spTgt>
                                        </p:tgtEl>
                                        <p:attrNameLst>
                                          <p:attrName>stroke.color</p:attrName>
                                        </p:attrNameLst>
                                      </p:cBhvr>
                                      <p:by>
                                        <p:hsl h="0" s="-12549" l="-25098"/>
                                      </p:by>
                                    </p:animClr>
                                    <p:set>
                                      <p:cBhvr>
                                        <p:cTn id="23" dur="500" fill="hold"/>
                                        <p:tgtEl>
                                          <p:spTgt spid="7">
                                            <p:txEl>
                                              <p:pRg st="0" end="0"/>
                                            </p:txEl>
                                          </p:spTgt>
                                        </p:tgtEl>
                                        <p:attrNameLst>
                                          <p:attrName>fill.type</p:attrName>
                                        </p:attrNameLst>
                                      </p:cBhvr>
                                      <p:to>
                                        <p:strVal val="solid"/>
                                      </p:to>
                                    </p:set>
                                  </p:childTnLst>
                                </p:cTn>
                              </p:par>
                              <p:par>
                                <p:cTn id="24" presetID="10" presetClass="exit" presetSubtype="0" fill="hold" nodeType="withEffect">
                                  <p:stCondLst>
                                    <p:cond delay="0"/>
                                  </p:stCondLst>
                                  <p:childTnLst>
                                    <p:animEffect transition="out" filter="fade">
                                      <p:cBhvr>
                                        <p:cTn id="25" dur="2000"/>
                                        <p:tgtEl>
                                          <p:spTgt spid="9218"/>
                                        </p:tgtEl>
                                      </p:cBhvr>
                                    </p:animEffect>
                                    <p:set>
                                      <p:cBhvr>
                                        <p:cTn id="26" dur="1" fill="hold">
                                          <p:stCondLst>
                                            <p:cond delay="1999"/>
                                          </p:stCondLst>
                                        </p:cTn>
                                        <p:tgtEl>
                                          <p:spTgt spid="92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2000"/>
                                        <p:tgtEl>
                                          <p:spTgt spid="7">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par>
                                <p:cTn id="35" presetID="24" presetClass="emph" presetSubtype="0" fill="hold" nodeType="withEffect">
                                  <p:stCondLst>
                                    <p:cond delay="0"/>
                                  </p:stCondLst>
                                  <p:childTnLst>
                                    <p:animClr clrSpc="hsl" dir="cw">
                                      <p:cBhvr override="childStyle">
                                        <p:cTn id="36" dur="500" fill="hold"/>
                                        <p:tgtEl>
                                          <p:spTgt spid="7">
                                            <p:txEl>
                                              <p:pRg st="1" end="1"/>
                                            </p:txEl>
                                          </p:spTgt>
                                        </p:tgtEl>
                                        <p:attrNameLst>
                                          <p:attrName>style.color</p:attrName>
                                        </p:attrNameLst>
                                      </p:cBhvr>
                                      <p:by>
                                        <p:hsl h="0" s="-12549" l="-25098"/>
                                      </p:by>
                                    </p:animClr>
                                    <p:animClr clrSpc="hsl" dir="cw">
                                      <p:cBhvr>
                                        <p:cTn id="37" dur="500" fill="hold"/>
                                        <p:tgtEl>
                                          <p:spTgt spid="7">
                                            <p:txEl>
                                              <p:pRg st="1" end="1"/>
                                            </p:txEl>
                                          </p:spTgt>
                                        </p:tgtEl>
                                        <p:attrNameLst>
                                          <p:attrName>fillcolor</p:attrName>
                                        </p:attrNameLst>
                                      </p:cBhvr>
                                      <p:by>
                                        <p:hsl h="0" s="-12549" l="-25098"/>
                                      </p:by>
                                    </p:animClr>
                                    <p:animClr clrSpc="hsl" dir="cw">
                                      <p:cBhvr>
                                        <p:cTn id="38" dur="500" fill="hold"/>
                                        <p:tgtEl>
                                          <p:spTgt spid="7">
                                            <p:txEl>
                                              <p:pRg st="1" end="1"/>
                                            </p:txEl>
                                          </p:spTgt>
                                        </p:tgtEl>
                                        <p:attrNameLst>
                                          <p:attrName>stroke.color</p:attrName>
                                        </p:attrNameLst>
                                      </p:cBhvr>
                                      <p:by>
                                        <p:hsl h="0" s="-12549" l="-25098"/>
                                      </p:by>
                                    </p:animClr>
                                    <p:set>
                                      <p:cBhvr>
                                        <p:cTn id="39" dur="500" fill="hold"/>
                                        <p:tgtEl>
                                          <p:spTgt spid="7">
                                            <p:txEl>
                                              <p:pRg st="1" end="1"/>
                                            </p:txEl>
                                          </p:spTgt>
                                        </p:tgtEl>
                                        <p:attrNameLst>
                                          <p:attrName>fill.type</p:attrName>
                                        </p:attrNameLst>
                                      </p:cBhvr>
                                      <p:to>
                                        <p:strVal val="solid"/>
                                      </p:to>
                                    </p:set>
                                  </p:childTnLst>
                                </p:cTn>
                              </p:par>
                              <p:par>
                                <p:cTn id="40" presetID="10" presetClass="exit" presetSubtype="0" fill="hold" nodeType="withEffect">
                                  <p:stCondLst>
                                    <p:cond delay="0"/>
                                  </p:stCondLst>
                                  <p:childTnLst>
                                    <p:animEffect transition="out" filter="fade">
                                      <p:cBhvr>
                                        <p:cTn id="41" dur="2000"/>
                                        <p:tgtEl>
                                          <p:spTgt spid="8"/>
                                        </p:tgtEl>
                                      </p:cBhvr>
                                    </p:animEffect>
                                    <p:set>
                                      <p:cBhvr>
                                        <p:cTn id="42" dur="1" fill="hold">
                                          <p:stCondLst>
                                            <p:cond delay="19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2000"/>
                                        <p:tgtEl>
                                          <p:spTgt spid="7">
                                            <p:txEl>
                                              <p:pRg st="3" end="3"/>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childTnLst>
                                </p:cTn>
                              </p:par>
                              <p:par>
                                <p:cTn id="51" presetID="24" presetClass="emph" presetSubtype="0" fill="hold" nodeType="withEffect">
                                  <p:stCondLst>
                                    <p:cond delay="0"/>
                                  </p:stCondLst>
                                  <p:childTnLst>
                                    <p:animClr clrSpc="hsl" dir="cw">
                                      <p:cBhvr override="childStyle">
                                        <p:cTn id="52" dur="500" fill="hold"/>
                                        <p:tgtEl>
                                          <p:spTgt spid="7">
                                            <p:txEl>
                                              <p:pRg st="2" end="2"/>
                                            </p:txEl>
                                          </p:spTgt>
                                        </p:tgtEl>
                                        <p:attrNameLst>
                                          <p:attrName>style.color</p:attrName>
                                        </p:attrNameLst>
                                      </p:cBhvr>
                                      <p:by>
                                        <p:hsl h="0" s="-12549" l="-25098"/>
                                      </p:by>
                                    </p:animClr>
                                    <p:animClr clrSpc="hsl" dir="cw">
                                      <p:cBhvr>
                                        <p:cTn id="53" dur="500" fill="hold"/>
                                        <p:tgtEl>
                                          <p:spTgt spid="7">
                                            <p:txEl>
                                              <p:pRg st="2" end="2"/>
                                            </p:txEl>
                                          </p:spTgt>
                                        </p:tgtEl>
                                        <p:attrNameLst>
                                          <p:attrName>fillcolor</p:attrName>
                                        </p:attrNameLst>
                                      </p:cBhvr>
                                      <p:by>
                                        <p:hsl h="0" s="-12549" l="-25098"/>
                                      </p:by>
                                    </p:animClr>
                                    <p:animClr clrSpc="hsl" dir="cw">
                                      <p:cBhvr>
                                        <p:cTn id="54" dur="500" fill="hold"/>
                                        <p:tgtEl>
                                          <p:spTgt spid="7">
                                            <p:txEl>
                                              <p:pRg st="2" end="2"/>
                                            </p:txEl>
                                          </p:spTgt>
                                        </p:tgtEl>
                                        <p:attrNameLst>
                                          <p:attrName>stroke.color</p:attrName>
                                        </p:attrNameLst>
                                      </p:cBhvr>
                                      <p:by>
                                        <p:hsl h="0" s="-12549" l="-25098"/>
                                      </p:by>
                                    </p:animClr>
                                    <p:set>
                                      <p:cBhvr>
                                        <p:cTn id="55" dur="500" fill="hold"/>
                                        <p:tgtEl>
                                          <p:spTgt spid="7">
                                            <p:txEl>
                                              <p:pRg st="2" end="2"/>
                                            </p:txEl>
                                          </p:spTgt>
                                        </p:tgtEl>
                                        <p:attrNameLst>
                                          <p:attrName>fill.type</p:attrName>
                                        </p:attrNameLst>
                                      </p:cBhvr>
                                      <p:to>
                                        <p:strVal val="solid"/>
                                      </p:to>
                                    </p:set>
                                  </p:childTnLst>
                                </p:cTn>
                              </p:par>
                              <p:par>
                                <p:cTn id="56" presetID="10" presetClass="exit" presetSubtype="0" fill="hold" nodeType="withEffect">
                                  <p:stCondLst>
                                    <p:cond delay="0"/>
                                  </p:stCondLst>
                                  <p:childTnLst>
                                    <p:animEffect transition="out" filter="fade">
                                      <p:cBhvr>
                                        <p:cTn id="57" dur="2000"/>
                                        <p:tgtEl>
                                          <p:spTgt spid="9"/>
                                        </p:tgtEl>
                                      </p:cBhvr>
                                    </p:animEffect>
                                    <p:set>
                                      <p:cBhvr>
                                        <p:cTn id="58" dur="1" fill="hold">
                                          <p:stCondLst>
                                            <p:cond delay="1999"/>
                                          </p:stCondLst>
                                        </p:cTn>
                                        <p:tgtEl>
                                          <p:spTgt spid="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fade">
                                      <p:cBhvr>
                                        <p:cTn id="63" dur="2000"/>
                                        <p:tgtEl>
                                          <p:spTgt spid="7">
                                            <p:txEl>
                                              <p:pRg st="4" end="4"/>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2000"/>
                                        <p:tgtEl>
                                          <p:spTgt spid="11"/>
                                        </p:tgtEl>
                                      </p:cBhvr>
                                    </p:animEffect>
                                  </p:childTnLst>
                                </p:cTn>
                              </p:par>
                              <p:par>
                                <p:cTn id="67" presetID="24" presetClass="emph" presetSubtype="0" fill="hold" nodeType="withEffect">
                                  <p:stCondLst>
                                    <p:cond delay="0"/>
                                  </p:stCondLst>
                                  <p:childTnLst>
                                    <p:animClr clrSpc="hsl" dir="cw">
                                      <p:cBhvr override="childStyle">
                                        <p:cTn id="68" dur="500" fill="hold"/>
                                        <p:tgtEl>
                                          <p:spTgt spid="7">
                                            <p:txEl>
                                              <p:pRg st="3" end="3"/>
                                            </p:txEl>
                                          </p:spTgt>
                                        </p:tgtEl>
                                        <p:attrNameLst>
                                          <p:attrName>style.color</p:attrName>
                                        </p:attrNameLst>
                                      </p:cBhvr>
                                      <p:by>
                                        <p:hsl h="0" s="-12549" l="-25098"/>
                                      </p:by>
                                    </p:animClr>
                                    <p:animClr clrSpc="hsl" dir="cw">
                                      <p:cBhvr>
                                        <p:cTn id="69" dur="500" fill="hold"/>
                                        <p:tgtEl>
                                          <p:spTgt spid="7">
                                            <p:txEl>
                                              <p:pRg st="3" end="3"/>
                                            </p:txEl>
                                          </p:spTgt>
                                        </p:tgtEl>
                                        <p:attrNameLst>
                                          <p:attrName>fillcolor</p:attrName>
                                        </p:attrNameLst>
                                      </p:cBhvr>
                                      <p:by>
                                        <p:hsl h="0" s="-12549" l="-25098"/>
                                      </p:by>
                                    </p:animClr>
                                    <p:animClr clrSpc="hsl" dir="cw">
                                      <p:cBhvr>
                                        <p:cTn id="70" dur="500" fill="hold"/>
                                        <p:tgtEl>
                                          <p:spTgt spid="7">
                                            <p:txEl>
                                              <p:pRg st="3" end="3"/>
                                            </p:txEl>
                                          </p:spTgt>
                                        </p:tgtEl>
                                        <p:attrNameLst>
                                          <p:attrName>stroke.color</p:attrName>
                                        </p:attrNameLst>
                                      </p:cBhvr>
                                      <p:by>
                                        <p:hsl h="0" s="-12549" l="-25098"/>
                                      </p:by>
                                    </p:animClr>
                                    <p:set>
                                      <p:cBhvr>
                                        <p:cTn id="71" dur="500" fill="hold"/>
                                        <p:tgtEl>
                                          <p:spTgt spid="7">
                                            <p:txEl>
                                              <p:pRg st="3" end="3"/>
                                            </p:txEl>
                                          </p:spTgt>
                                        </p:tgtEl>
                                        <p:attrNameLst>
                                          <p:attrName>fill.type</p:attrName>
                                        </p:attrNameLst>
                                      </p:cBhvr>
                                      <p:to>
                                        <p:strVal val="solid"/>
                                      </p:to>
                                    </p:set>
                                  </p:childTnLst>
                                </p:cTn>
                              </p:par>
                              <p:par>
                                <p:cTn id="72" presetID="10" presetClass="exit" presetSubtype="0" fill="hold" nodeType="withEffect">
                                  <p:stCondLst>
                                    <p:cond delay="0"/>
                                  </p:stCondLst>
                                  <p:childTnLst>
                                    <p:animEffect transition="out" filter="fade">
                                      <p:cBhvr>
                                        <p:cTn id="73" dur="2000"/>
                                        <p:tgtEl>
                                          <p:spTgt spid="10"/>
                                        </p:tgtEl>
                                      </p:cBhvr>
                                    </p:animEffect>
                                    <p:set>
                                      <p:cBhvr>
                                        <p:cTn id="74"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ctrTitle"/>
          </p:nvPr>
        </p:nvSpPr>
        <p:spPr>
          <a:xfrm>
            <a:off x="642939" y="642938"/>
            <a:ext cx="7858125" cy="375047"/>
          </a:xfrm>
        </p:spPr>
        <p:txBody>
          <a:bodyPr rtlCol="0">
            <a:normAutofit fontScale="90000"/>
          </a:bodyPr>
          <a:lstStyle/>
          <a:p>
            <a:pPr fontAlgn="auto">
              <a:spcAft>
                <a:spcPts val="0"/>
              </a:spcAft>
              <a:defRPr/>
            </a:pPr>
            <a:endParaRPr lang="en-CA"/>
          </a:p>
        </p:txBody>
      </p:sp>
      <p:sp>
        <p:nvSpPr>
          <p:cNvPr id="27" name="Subtitle 26"/>
          <p:cNvSpPr>
            <a:spLocks noGrp="1"/>
          </p:cNvSpPr>
          <p:nvPr>
            <p:ph type="subTitle" idx="1"/>
          </p:nvPr>
        </p:nvSpPr>
        <p:spPr>
          <a:xfrm>
            <a:off x="642939" y="214313"/>
            <a:ext cx="7858125" cy="428625"/>
          </a:xfrm>
        </p:spPr>
        <p:txBody>
          <a:bodyPr rtlCol="0">
            <a:normAutofit fontScale="92500" lnSpcReduction="20000"/>
          </a:bodyPr>
          <a:lstStyle/>
          <a:p>
            <a:pPr fontAlgn="auto">
              <a:spcAft>
                <a:spcPts val="0"/>
              </a:spcAft>
              <a:defRPr/>
            </a:pPr>
            <a:r>
              <a:rPr lang="en-US" dirty="0" smtClean="0"/>
              <a:t>Dobbin Case Studies:</a:t>
            </a:r>
          </a:p>
        </p:txBody>
      </p:sp>
      <p:sp>
        <p:nvSpPr>
          <p:cNvPr id="41988" name="Content Placeholder 27"/>
          <p:cNvSpPr>
            <a:spLocks noGrp="1"/>
          </p:cNvSpPr>
          <p:nvPr>
            <p:ph sz="quarter" idx="12"/>
          </p:nvPr>
        </p:nvSpPr>
        <p:spPr/>
        <p:txBody>
          <a:bodyPr/>
          <a:lstStyle/>
          <a:p>
            <a:endParaRPr lang="en-CA" smtClean="0"/>
          </a:p>
        </p:txBody>
      </p:sp>
      <p:pic>
        <p:nvPicPr>
          <p:cNvPr id="2051" name="Picture 3" descr="D:\My Pictures\Cube-Tec\Dobbin Stuff\Job Designer\Main.gif"/>
          <p:cNvPicPr>
            <a:picLocks noChangeAspect="1" noChangeArrowheads="1"/>
          </p:cNvPicPr>
          <p:nvPr/>
        </p:nvPicPr>
        <p:blipFill>
          <a:blip r:embed="rId3" cstate="print"/>
          <a:srcRect/>
          <a:stretch>
            <a:fillRect/>
          </a:stretch>
        </p:blipFill>
        <p:spPr bwMode="auto">
          <a:xfrm>
            <a:off x="500064" y="350044"/>
            <a:ext cx="8143875" cy="3829050"/>
          </a:xfrm>
          <a:prstGeom prst="rect">
            <a:avLst/>
          </a:prstGeom>
          <a:noFill/>
          <a:ln w="9525">
            <a:noFill/>
            <a:miter lim="800000"/>
            <a:headEnd/>
            <a:tailEnd/>
          </a:ln>
        </p:spPr>
      </p:pic>
      <p:pic>
        <p:nvPicPr>
          <p:cNvPr id="2052" name="Picture 4" descr="D:\My Pictures\Cube-Tec\Dobbin Stuff\Job Designer\Encoder.gif"/>
          <p:cNvPicPr>
            <a:picLocks noChangeAspect="1" noChangeArrowheads="1"/>
          </p:cNvPicPr>
          <p:nvPr/>
        </p:nvPicPr>
        <p:blipFill>
          <a:blip r:embed="rId4" cstate="print"/>
          <a:srcRect/>
          <a:stretch>
            <a:fillRect/>
          </a:stretch>
        </p:blipFill>
        <p:spPr bwMode="auto">
          <a:xfrm>
            <a:off x="500064" y="350044"/>
            <a:ext cx="8143875" cy="3829050"/>
          </a:xfrm>
          <a:prstGeom prst="rect">
            <a:avLst/>
          </a:prstGeom>
          <a:noFill/>
          <a:ln w="9525">
            <a:noFill/>
            <a:miter lim="800000"/>
            <a:headEnd/>
            <a:tailEnd/>
          </a:ln>
        </p:spPr>
      </p:pic>
      <p:pic>
        <p:nvPicPr>
          <p:cNvPr id="2053" name="Picture 5" descr="D:\My Pictures\Cube-Tec\QUADRIGA Stuff\Cursor.gif"/>
          <p:cNvPicPr>
            <a:picLocks noChangeAspect="1" noChangeArrowheads="1"/>
          </p:cNvPicPr>
          <p:nvPr/>
        </p:nvPicPr>
        <p:blipFill>
          <a:blip r:embed="rId5" cstate="print"/>
          <a:srcRect/>
          <a:stretch>
            <a:fillRect/>
          </a:stretch>
        </p:blipFill>
        <p:spPr bwMode="auto">
          <a:xfrm>
            <a:off x="1481139" y="1607344"/>
            <a:ext cx="161925" cy="157163"/>
          </a:xfrm>
          <a:prstGeom prst="rect">
            <a:avLst/>
          </a:prstGeom>
          <a:noFill/>
          <a:ln w="9525">
            <a:noFill/>
            <a:miter lim="800000"/>
            <a:headEnd/>
            <a:tailEnd/>
          </a:ln>
        </p:spPr>
      </p:pic>
      <p:pic>
        <p:nvPicPr>
          <p:cNvPr id="2054" name="Picture 6" descr="D:\My Pictures\Cube-Tec\QUADRIGA Stuff\Cursor.gif"/>
          <p:cNvPicPr>
            <a:picLocks noChangeAspect="1" noChangeArrowheads="1"/>
          </p:cNvPicPr>
          <p:nvPr/>
        </p:nvPicPr>
        <p:blipFill>
          <a:blip r:embed="rId5" cstate="print"/>
          <a:srcRect/>
          <a:stretch>
            <a:fillRect/>
          </a:stretch>
        </p:blipFill>
        <p:spPr bwMode="auto">
          <a:xfrm>
            <a:off x="1643064" y="2357437"/>
            <a:ext cx="161925" cy="157163"/>
          </a:xfrm>
          <a:prstGeom prst="rect">
            <a:avLst/>
          </a:prstGeom>
          <a:noFill/>
          <a:ln w="9525">
            <a:noFill/>
            <a:miter lim="800000"/>
            <a:headEnd/>
            <a:tailEnd/>
          </a:ln>
        </p:spPr>
      </p:pic>
      <p:pic>
        <p:nvPicPr>
          <p:cNvPr id="2055" name="Picture 7" descr="D:\My Pictures\Cube-Tec\Dobbin Stuff\Plug-ins\MPEF-Enc.png"/>
          <p:cNvPicPr>
            <a:picLocks noChangeAspect="1" noChangeArrowheads="1"/>
          </p:cNvPicPr>
          <p:nvPr/>
        </p:nvPicPr>
        <p:blipFill>
          <a:blip r:embed="rId6" cstate="print"/>
          <a:srcRect/>
          <a:stretch>
            <a:fillRect/>
          </a:stretch>
        </p:blipFill>
        <p:spPr bwMode="auto">
          <a:xfrm>
            <a:off x="4214813" y="2089547"/>
            <a:ext cx="1219200" cy="385763"/>
          </a:xfrm>
          <a:prstGeom prst="rect">
            <a:avLst/>
          </a:prstGeom>
          <a:noFill/>
          <a:ln w="9525">
            <a:noFill/>
            <a:miter lim="800000"/>
            <a:headEnd/>
            <a:tailEnd/>
          </a:ln>
        </p:spPr>
      </p:pic>
      <p:pic>
        <p:nvPicPr>
          <p:cNvPr id="2056" name="Picture 8" descr="D:\My Pictures\Cube-Tec\QUADRIGA Stuff\Cursor.gif"/>
          <p:cNvPicPr>
            <a:picLocks noChangeAspect="1" noChangeArrowheads="1"/>
          </p:cNvPicPr>
          <p:nvPr/>
        </p:nvPicPr>
        <p:blipFill>
          <a:blip r:embed="rId5" cstate="print"/>
          <a:srcRect/>
          <a:stretch>
            <a:fillRect/>
          </a:stretch>
        </p:blipFill>
        <p:spPr bwMode="auto">
          <a:xfrm>
            <a:off x="3695701" y="1446610"/>
            <a:ext cx="161925" cy="157163"/>
          </a:xfrm>
          <a:prstGeom prst="rect">
            <a:avLst/>
          </a:prstGeom>
          <a:noFill/>
          <a:ln w="9525">
            <a:noFill/>
            <a:miter lim="800000"/>
            <a:headEnd/>
            <a:tailEnd/>
          </a:ln>
        </p:spPr>
      </p:pic>
      <p:cxnSp>
        <p:nvCxnSpPr>
          <p:cNvPr id="13" name="Straight Connector 12"/>
          <p:cNvCxnSpPr/>
          <p:nvPr/>
        </p:nvCxnSpPr>
        <p:spPr>
          <a:xfrm>
            <a:off x="3714751" y="1445419"/>
            <a:ext cx="1114425" cy="1191"/>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4498182" y="1763316"/>
            <a:ext cx="642938" cy="952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pic>
        <p:nvPicPr>
          <p:cNvPr id="2057" name="Picture 9" descr="D:\My Pictures\Cube-Tec\QUADRIGA Stuff\Cursor.gif"/>
          <p:cNvPicPr>
            <a:picLocks noChangeAspect="1" noChangeArrowheads="1"/>
          </p:cNvPicPr>
          <p:nvPr/>
        </p:nvPicPr>
        <p:blipFill>
          <a:blip r:embed="rId5" cstate="print"/>
          <a:srcRect/>
          <a:stretch>
            <a:fillRect/>
          </a:stretch>
        </p:blipFill>
        <p:spPr bwMode="auto">
          <a:xfrm>
            <a:off x="4786314" y="2464594"/>
            <a:ext cx="161925" cy="157163"/>
          </a:xfrm>
          <a:prstGeom prst="rect">
            <a:avLst/>
          </a:prstGeom>
          <a:noFill/>
          <a:ln w="9525">
            <a:noFill/>
            <a:miter lim="800000"/>
            <a:headEnd/>
            <a:tailEnd/>
          </a:ln>
        </p:spPr>
      </p:pic>
      <p:cxnSp>
        <p:nvCxnSpPr>
          <p:cNvPr id="20" name="Straight Connector 19"/>
          <p:cNvCxnSpPr/>
          <p:nvPr/>
        </p:nvCxnSpPr>
        <p:spPr>
          <a:xfrm rot="5400000">
            <a:off x="4502944" y="2784872"/>
            <a:ext cx="642938" cy="9525"/>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810125" y="3107532"/>
            <a:ext cx="3048000" cy="7144"/>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671396" y="3295452"/>
            <a:ext cx="375047" cy="158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pic>
        <p:nvPicPr>
          <p:cNvPr id="15" name="Picture 4" descr="D:\My Pictures\Cube-Tec\Dobbin Stuff\mp3.bmp"/>
          <p:cNvPicPr>
            <a:picLocks noChangeAspect="1" noChangeArrowheads="1"/>
          </p:cNvPicPr>
          <p:nvPr/>
        </p:nvPicPr>
        <p:blipFill>
          <a:blip r:embed="rId7" cstate="print"/>
          <a:srcRect/>
          <a:stretch>
            <a:fillRect/>
          </a:stretch>
        </p:blipFill>
        <p:spPr bwMode="auto">
          <a:xfrm>
            <a:off x="3286125" y="642938"/>
            <a:ext cx="3009900" cy="3464719"/>
          </a:xfrm>
          <a:prstGeom prst="rect">
            <a:avLst/>
          </a:prstGeom>
          <a:noFill/>
          <a:ln w="9525">
            <a:noFill/>
            <a:miter lim="800000"/>
            <a:headEnd/>
            <a:tailEnd/>
          </a:ln>
        </p:spPr>
      </p:pic>
      <p:pic>
        <p:nvPicPr>
          <p:cNvPr id="5122" name="Picture 2" descr="D:\My Pictures\Cube-Tec\QUADRIGA Stuff\Cursor.gif"/>
          <p:cNvPicPr>
            <a:picLocks noChangeAspect="1" noChangeArrowheads="1"/>
          </p:cNvPicPr>
          <p:nvPr/>
        </p:nvPicPr>
        <p:blipFill>
          <a:blip r:embed="rId5" cstate="print"/>
          <a:srcRect/>
          <a:stretch>
            <a:fillRect/>
          </a:stretch>
        </p:blipFill>
        <p:spPr bwMode="auto">
          <a:xfrm>
            <a:off x="5000626" y="2330053"/>
            <a:ext cx="161925" cy="157163"/>
          </a:xfrm>
          <a:prstGeom prst="rect">
            <a:avLst/>
          </a:prstGeom>
          <a:noFill/>
          <a:ln w="9525">
            <a:noFill/>
            <a:miter lim="800000"/>
            <a:headEnd/>
            <a:tailEnd/>
          </a:ln>
        </p:spPr>
      </p:pic>
      <p:pic>
        <p:nvPicPr>
          <p:cNvPr id="1026" name="Picture 2" descr="D:\My Pictures\Cube-Tec\QUADRIGA Stuff\Cursor.gif"/>
          <p:cNvPicPr>
            <a:picLocks noChangeAspect="1" noChangeArrowheads="1"/>
          </p:cNvPicPr>
          <p:nvPr/>
        </p:nvPicPr>
        <p:blipFill>
          <a:blip r:embed="rId5" cstate="print"/>
          <a:srcRect/>
          <a:stretch>
            <a:fillRect/>
          </a:stretch>
        </p:blipFill>
        <p:spPr bwMode="auto">
          <a:xfrm>
            <a:off x="5000626" y="3643312"/>
            <a:ext cx="161925" cy="157163"/>
          </a:xfrm>
          <a:prstGeom prst="rect">
            <a:avLst/>
          </a:prstGeom>
          <a:noFill/>
          <a:ln w="9525">
            <a:noFill/>
            <a:miter lim="800000"/>
            <a:headEnd/>
            <a:tailEnd/>
          </a:ln>
        </p:spPr>
      </p:pic>
      <p:pic>
        <p:nvPicPr>
          <p:cNvPr id="1027" name="Picture 3" descr="D:\My Pictures\Cube-Tec\QUADRIGA Stuff\Cursor.gif"/>
          <p:cNvPicPr>
            <a:picLocks noChangeAspect="1" noChangeArrowheads="1"/>
          </p:cNvPicPr>
          <p:nvPr/>
        </p:nvPicPr>
        <p:blipFill>
          <a:blip r:embed="rId5" cstate="print"/>
          <a:srcRect/>
          <a:stretch>
            <a:fillRect/>
          </a:stretch>
        </p:blipFill>
        <p:spPr bwMode="auto">
          <a:xfrm>
            <a:off x="5110164" y="860822"/>
            <a:ext cx="161925" cy="157163"/>
          </a:xfrm>
          <a:prstGeom prst="rect">
            <a:avLst/>
          </a:prstGeom>
          <a:noFill/>
          <a:ln w="9525">
            <a:noFill/>
            <a:miter lim="800000"/>
            <a:headEnd/>
            <a:tailEnd/>
          </a:ln>
        </p:spPr>
      </p:pic>
      <p:pic>
        <p:nvPicPr>
          <p:cNvPr id="3" name="Picture 2" descr="C:\Documents and Settings\Rob\My Documents\My Pictures\Cube-Tec\New Pics\JobManager-Template.jpg"/>
          <p:cNvPicPr>
            <a:picLocks noChangeAspect="1" noChangeArrowheads="1"/>
          </p:cNvPicPr>
          <p:nvPr/>
        </p:nvPicPr>
        <p:blipFill>
          <a:blip r:embed="rId8" cstate="print"/>
          <a:srcRect/>
          <a:stretch>
            <a:fillRect/>
          </a:stretch>
        </p:blipFill>
        <p:spPr bwMode="auto">
          <a:xfrm>
            <a:off x="642938" y="535782"/>
            <a:ext cx="7905750" cy="3393281"/>
          </a:xfrm>
          <a:prstGeom prst="rect">
            <a:avLst/>
          </a:prstGeom>
          <a:noFill/>
          <a:ln w="9525">
            <a:noFill/>
            <a:miter lim="800000"/>
            <a:headEnd/>
            <a:tailEnd/>
          </a:ln>
        </p:spPr>
      </p:pic>
      <p:pic>
        <p:nvPicPr>
          <p:cNvPr id="4" name="Picture 3" descr="C:\Documents and Settings\Rob\My Documents\My Pictures\Cube-Tec\New Pics\opne-template2.jpg"/>
          <p:cNvPicPr>
            <a:picLocks noChangeAspect="1" noChangeArrowheads="1"/>
          </p:cNvPicPr>
          <p:nvPr/>
        </p:nvPicPr>
        <p:blipFill>
          <a:blip r:embed="rId9" cstate="print"/>
          <a:srcRect/>
          <a:stretch>
            <a:fillRect/>
          </a:stretch>
        </p:blipFill>
        <p:spPr bwMode="auto">
          <a:xfrm>
            <a:off x="642938" y="535782"/>
            <a:ext cx="7905750" cy="3393281"/>
          </a:xfrm>
          <a:prstGeom prst="rect">
            <a:avLst/>
          </a:prstGeom>
          <a:noFill/>
          <a:ln w="9525">
            <a:noFill/>
            <a:miter lim="800000"/>
            <a:headEnd/>
            <a:tailEnd/>
          </a:ln>
        </p:spPr>
      </p:pic>
      <p:sp>
        <p:nvSpPr>
          <p:cNvPr id="22" name="Rounded Rectangle 21"/>
          <p:cNvSpPr/>
          <p:nvPr/>
        </p:nvSpPr>
        <p:spPr>
          <a:xfrm>
            <a:off x="785786" y="803659"/>
            <a:ext cx="3071834" cy="482207"/>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38100">
            <a:solidFill>
              <a:srgbClr val="FF0000"/>
            </a:solidFill>
          </a:ln>
          <a:effectLst/>
          <a:scene3d>
            <a:camera prst="orthographicFront"/>
            <a:lightRig rig="chilly" dir="t">
              <a:rot lat="0" lon="0" rev="5400000"/>
            </a:lightRig>
          </a:scene3d>
          <a:sp3d contourW="12700" prstMaterial="dkEdge">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24" name="Rounded Rectangle 23"/>
          <p:cNvSpPr/>
          <p:nvPr/>
        </p:nvSpPr>
        <p:spPr>
          <a:xfrm>
            <a:off x="1000100" y="1285866"/>
            <a:ext cx="2071702" cy="1017992"/>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38100">
            <a:solidFill>
              <a:srgbClr val="FF0000"/>
            </a:solidFill>
          </a:ln>
          <a:effectLst/>
          <a:scene3d>
            <a:camera prst="orthographicFront"/>
            <a:lightRig rig="chilly" dir="t">
              <a:rot lat="0" lon="0" rev="5400000"/>
            </a:lightRig>
          </a:scene3d>
          <a:sp3d contourW="12700" prstMaterial="dkEdge">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25" name="Rounded Rectangle 24"/>
          <p:cNvSpPr/>
          <p:nvPr/>
        </p:nvSpPr>
        <p:spPr>
          <a:xfrm>
            <a:off x="3643306" y="1553758"/>
            <a:ext cx="1071570" cy="267893"/>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38100">
            <a:solidFill>
              <a:srgbClr val="FF0000"/>
            </a:solidFill>
          </a:ln>
          <a:effectLst/>
          <a:scene3d>
            <a:camera prst="orthographicFront"/>
            <a:lightRig rig="chilly" dir="t">
              <a:rot lat="0" lon="0" rev="5400000"/>
            </a:lightRig>
          </a:scene3d>
          <a:sp3d contourW="12700" prstMaterial="dkEdge">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nodeType="clickEffect">
                                  <p:stCondLst>
                                    <p:cond delay="0"/>
                                  </p:stCondLst>
                                  <p:childTnLst>
                                    <p:set>
                                      <p:cBhvr>
                                        <p:cTn id="13" dur="1" fill="hold">
                                          <p:stCondLst>
                                            <p:cond delay="0"/>
                                          </p:stCondLst>
                                        </p:cTn>
                                        <p:tgtEl>
                                          <p:spTgt spid="2053"/>
                                        </p:tgtEl>
                                        <p:attrNameLst>
                                          <p:attrName>style.visibility</p:attrName>
                                        </p:attrNameLst>
                                      </p:cBhvr>
                                      <p:to>
                                        <p:strVal val="visible"/>
                                      </p:to>
                                    </p:set>
                                    <p:animEffect transition="in" filter="fade">
                                      <p:cBhvr>
                                        <p:cTn id="14" dur="100"/>
                                        <p:tgtEl>
                                          <p:spTgt spid="2053"/>
                                        </p:tgtEl>
                                      </p:cBhvr>
                                    </p:animEffect>
                                    <p:anim calcmode="lin" valueType="num">
                                      <p:cBhvr>
                                        <p:cTn id="15" dur="400" fill="hold"/>
                                        <p:tgtEl>
                                          <p:spTgt spid="2053"/>
                                        </p:tgtEl>
                                        <p:attrNameLst>
                                          <p:attrName>ppt_x</p:attrName>
                                        </p:attrNameLst>
                                      </p:cBhvr>
                                      <p:tavLst>
                                        <p:tav tm="0">
                                          <p:val>
                                            <p:strVal val="#ppt_x"/>
                                          </p:val>
                                        </p:tav>
                                        <p:tav tm="100000">
                                          <p:val>
                                            <p:strVal val="#ppt_x"/>
                                          </p:val>
                                        </p:tav>
                                      </p:tavLst>
                                    </p:anim>
                                    <p:anim calcmode="lin" valueType="num">
                                      <p:cBhvr>
                                        <p:cTn id="16" dur="400" fill="hold"/>
                                        <p:tgtEl>
                                          <p:spTgt spid="2053"/>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205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205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9" fill="hold">
                            <p:stCondLst>
                              <p:cond delay="1000"/>
                            </p:stCondLst>
                            <p:childTnLst>
                              <p:par>
                                <p:cTn id="20" presetID="11" presetClass="exit" presetSubtype="0" fill="hold" nodeType="afterEffect">
                                  <p:stCondLst>
                                    <p:cond delay="0"/>
                                  </p:stCondLst>
                                  <p:childTnLst>
                                    <p:anim calcmode="discrete" valueType="str">
                                      <p:cBhvr>
                                        <p:cTn id="21" dur="1000"/>
                                        <p:tgtEl>
                                          <p:spTgt spid="2053"/>
                                        </p:tgtEl>
                                        <p:attrNameLst>
                                          <p:attrName>style.visibility</p:attrName>
                                        </p:attrNameLst>
                                      </p:cBhvr>
                                      <p:tavLst>
                                        <p:tav tm="0">
                                          <p:val>
                                            <p:strVal val="hidden"/>
                                          </p:val>
                                        </p:tav>
                                        <p:tav tm="50000">
                                          <p:val>
                                            <p:strVal val="visible"/>
                                          </p:val>
                                        </p:tav>
                                      </p:tavLst>
                                    </p:anim>
                                    <p:set>
                                      <p:cBhvr>
                                        <p:cTn id="22" dur="1" fill="hold">
                                          <p:stCondLst>
                                            <p:cond delay="999"/>
                                          </p:stCondLst>
                                        </p:cTn>
                                        <p:tgtEl>
                                          <p:spTgt spid="2053"/>
                                        </p:tgtEl>
                                        <p:attrNameLst>
                                          <p:attrName>style.visibility</p:attrName>
                                        </p:attrNameLst>
                                      </p:cBhvr>
                                      <p:to>
                                        <p:strVal val="hidden"/>
                                      </p:to>
                                    </p:se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2052"/>
                                        </p:tgtEl>
                                        <p:attrNameLst>
                                          <p:attrName>style.visibility</p:attrName>
                                        </p:attrNameLst>
                                      </p:cBhvr>
                                      <p:to>
                                        <p:strVal val="visible"/>
                                      </p:to>
                                    </p:set>
                                    <p:animEffect transition="in" filter="wipe(up)">
                                      <p:cBhvr>
                                        <p:cTn id="26" dur="500"/>
                                        <p:tgtEl>
                                          <p:spTgt spid="2052"/>
                                        </p:tgtEl>
                                      </p:cBhvr>
                                    </p:animEffect>
                                  </p:childTnLst>
                                </p:cTn>
                              </p:par>
                            </p:childTnLst>
                          </p:cTn>
                        </p:par>
                        <p:par>
                          <p:cTn id="27" fill="hold">
                            <p:stCondLst>
                              <p:cond delay="2500"/>
                            </p:stCondLst>
                            <p:childTnLst>
                              <p:par>
                                <p:cTn id="28" presetID="34" presetClass="entr" presetSubtype="0" fill="hold" nodeType="afterEffect">
                                  <p:stCondLst>
                                    <p:cond delay="0"/>
                                  </p:stCondLst>
                                  <p:childTnLst>
                                    <p:set>
                                      <p:cBhvr>
                                        <p:cTn id="29" dur="1" fill="hold">
                                          <p:stCondLst>
                                            <p:cond delay="0"/>
                                          </p:stCondLst>
                                        </p:cTn>
                                        <p:tgtEl>
                                          <p:spTgt spid="2054"/>
                                        </p:tgtEl>
                                        <p:attrNameLst>
                                          <p:attrName>style.visibility</p:attrName>
                                        </p:attrNameLst>
                                      </p:cBhvr>
                                      <p:to>
                                        <p:strVal val="visible"/>
                                      </p:to>
                                    </p:set>
                                    <p:anim from="(-#ppt_w/2)" to="(#ppt_x)" calcmode="lin" valueType="num">
                                      <p:cBhvr>
                                        <p:cTn id="30" dur="600" fill="hold">
                                          <p:stCondLst>
                                            <p:cond delay="0"/>
                                          </p:stCondLst>
                                        </p:cTn>
                                        <p:tgtEl>
                                          <p:spTgt spid="2054"/>
                                        </p:tgtEl>
                                        <p:attrNameLst>
                                          <p:attrName>ppt_x</p:attrName>
                                        </p:attrNameLst>
                                      </p:cBhvr>
                                    </p:anim>
                                    <p:anim from="0" to="-1.0" calcmode="lin" valueType="num">
                                      <p:cBhvr>
                                        <p:cTn id="31" dur="200" decel="50000" autoRev="1" fill="hold">
                                          <p:stCondLst>
                                            <p:cond delay="600"/>
                                          </p:stCondLst>
                                        </p:cTn>
                                        <p:tgtEl>
                                          <p:spTgt spid="2054"/>
                                        </p:tgtEl>
                                        <p:attrNameLst>
                                          <p:attrName>xshear</p:attrName>
                                        </p:attrNameLst>
                                      </p:cBhvr>
                                    </p:anim>
                                    <p:animScale>
                                      <p:cBhvr>
                                        <p:cTn id="32" dur="200" decel="100000" autoRev="1" fill="hold">
                                          <p:stCondLst>
                                            <p:cond delay="600"/>
                                          </p:stCondLst>
                                        </p:cTn>
                                        <p:tgtEl>
                                          <p:spTgt spid="2054"/>
                                        </p:tgtEl>
                                      </p:cBhvr>
                                      <p:from x="100000" y="100000"/>
                                      <p:to x="80000" y="100000"/>
                                    </p:animScale>
                                    <p:anim by="(#ppt_h/3+#ppt_w*0.1)" calcmode="lin" valueType="num">
                                      <p:cBhvr additive="sum">
                                        <p:cTn id="33" dur="200" decel="100000" autoRev="1" fill="hold">
                                          <p:stCondLst>
                                            <p:cond delay="600"/>
                                          </p:stCondLst>
                                        </p:cTn>
                                        <p:tgtEl>
                                          <p:spTgt spid="2054"/>
                                        </p:tgtEl>
                                        <p:attrNameLst>
                                          <p:attrName>ppt_x</p:attrName>
                                        </p:attrNameLst>
                                      </p:cBhvr>
                                    </p:anim>
                                  </p:childTnLst>
                                </p:cTn>
                              </p:par>
                            </p:childTnLst>
                          </p:cTn>
                        </p:par>
                        <p:par>
                          <p:cTn id="34" fill="hold">
                            <p:stCondLst>
                              <p:cond delay="3500"/>
                            </p:stCondLst>
                            <p:childTnLst>
                              <p:par>
                                <p:cTn id="35" presetID="0" presetClass="path" presetSubtype="0" accel="50000" decel="50000" fill="hold" nodeType="afterEffect">
                                  <p:stCondLst>
                                    <p:cond delay="0"/>
                                  </p:stCondLst>
                                  <p:childTnLst>
                                    <p:animMotion origin="layout" path="M 0.00625 0.025 C 0.02413 0.05139 0.04219 0.07801 0.09792 0.07083 C 0.15365 0.06366 0.24705 0.02269 0.34063 -0.01805 " pathEditMode="relative" ptsTypes="aaA">
                                      <p:cBhvr>
                                        <p:cTn id="36" dur="2000" fill="hold"/>
                                        <p:tgtEl>
                                          <p:spTgt spid="2054"/>
                                        </p:tgtEl>
                                        <p:attrNameLst>
                                          <p:attrName>ppt_x</p:attrName>
                                          <p:attrName>ppt_y</p:attrName>
                                        </p:attrNameLst>
                                      </p:cBhvr>
                                    </p:animMotion>
                                  </p:childTnLst>
                                </p:cTn>
                              </p:par>
                            </p:childTnLst>
                          </p:cTn>
                        </p:par>
                        <p:par>
                          <p:cTn id="37" fill="hold">
                            <p:stCondLst>
                              <p:cond delay="5500"/>
                            </p:stCondLst>
                            <p:childTnLst>
                              <p:par>
                                <p:cTn id="38" presetID="1" presetClass="entr" presetSubtype="0" fill="hold" nodeType="afterEffect">
                                  <p:stCondLst>
                                    <p:cond delay="0"/>
                                  </p:stCondLst>
                                  <p:childTnLst>
                                    <p:set>
                                      <p:cBhvr>
                                        <p:cTn id="39" dur="1" fill="hold">
                                          <p:stCondLst>
                                            <p:cond delay="0"/>
                                          </p:stCondLst>
                                        </p:cTn>
                                        <p:tgtEl>
                                          <p:spTgt spid="205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56"/>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2.5E-6 -5.55556E-6 C 0.02379 0.00115 0.04775 0.00254 0.06771 0.0236 C 0.08768 0.04467 0.11077 0.10972 0.1198 0.12638 " pathEditMode="relative" ptsTypes="aaA">
                                      <p:cBhvr>
                                        <p:cTn id="45" dur="1000" fill="hold"/>
                                        <p:tgtEl>
                                          <p:spTgt spid="2056"/>
                                        </p:tgtEl>
                                        <p:attrNameLst>
                                          <p:attrName>ppt_x</p:attrName>
                                          <p:attrName>ppt_y</p:attrName>
                                        </p:attrNameLst>
                                      </p:cBhvr>
                                    </p:animMotion>
                                  </p:childTnLst>
                                </p:cTn>
                              </p:par>
                              <p:par>
                                <p:cTn id="46" presetID="22" presetClass="entr" presetSubtype="8"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par>
                                <p:cTn id="49" presetID="22" presetClass="entr" presetSubtype="1" fill="hold" nodeType="withEffect">
                                  <p:stCondLst>
                                    <p:cond delay="600"/>
                                  </p:stCondLst>
                                  <p:childTnLst>
                                    <p:set>
                                      <p:cBhvr>
                                        <p:cTn id="50" dur="1" fill="hold">
                                          <p:stCondLst>
                                            <p:cond delay="0"/>
                                          </p:stCondLst>
                                        </p:cTn>
                                        <p:tgtEl>
                                          <p:spTgt spid="14"/>
                                        </p:tgtEl>
                                        <p:attrNameLst>
                                          <p:attrName>style.visibility</p:attrName>
                                        </p:attrNameLst>
                                      </p:cBhvr>
                                      <p:to>
                                        <p:strVal val="visible"/>
                                      </p:to>
                                    </p:set>
                                    <p:animEffect transition="in" filter="wipe(up)">
                                      <p:cBhvr>
                                        <p:cTn id="51" dur="500"/>
                                        <p:tgtEl>
                                          <p:spTgt spid="14"/>
                                        </p:tgtEl>
                                      </p:cBhvr>
                                    </p:animEffect>
                                  </p:childTnLst>
                                </p:cTn>
                              </p:par>
                            </p:childTnLst>
                          </p:cTn>
                        </p:par>
                        <p:par>
                          <p:cTn id="52" fill="hold">
                            <p:stCondLst>
                              <p:cond delay="1100"/>
                            </p:stCondLst>
                            <p:childTnLst>
                              <p:par>
                                <p:cTn id="53" presetID="1" presetClass="exit" presetSubtype="0" fill="hold" nodeType="afterEffect">
                                  <p:stCondLst>
                                    <p:cond delay="0"/>
                                  </p:stCondLst>
                                  <p:childTnLst>
                                    <p:set>
                                      <p:cBhvr>
                                        <p:cTn id="54" dur="1" fill="hold">
                                          <p:stCondLst>
                                            <p:cond delay="0"/>
                                          </p:stCondLst>
                                        </p:cTn>
                                        <p:tgtEl>
                                          <p:spTgt spid="20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57"/>
                                        </p:tgtEl>
                                        <p:attrNameLst>
                                          <p:attrName>style.visibility</p:attrName>
                                        </p:attrNameLst>
                                      </p:cBhvr>
                                      <p:to>
                                        <p:strVal val="visible"/>
                                      </p:to>
                                    </p:set>
                                  </p:childTnLst>
                                </p:cTn>
                              </p:par>
                            </p:childTnLst>
                          </p:cTn>
                        </p:par>
                        <p:par>
                          <p:cTn id="59" fill="hold">
                            <p:stCondLst>
                              <p:cond delay="0"/>
                            </p:stCondLst>
                            <p:childTnLst>
                              <p:par>
                                <p:cTn id="60" presetID="0" presetClass="path" presetSubtype="0" accel="50000" decel="50000" fill="hold" nodeType="afterEffect">
                                  <p:stCondLst>
                                    <p:cond delay="0"/>
                                  </p:stCondLst>
                                  <p:childTnLst>
                                    <p:animMotion origin="layout" path="M -1.66667E-6 -4.44444E-6 C 0.06389 0.00487 0.12795 0.00996 0.18281 0.04028 C 0.23768 0.07107 0.30521 0.15996 0.33004 0.18403 " pathEditMode="relative" rAng="0" ptsTypes="aaA">
                                      <p:cBhvr>
                                        <p:cTn id="61" dur="1600" fill="hold"/>
                                        <p:tgtEl>
                                          <p:spTgt spid="2057"/>
                                        </p:tgtEl>
                                        <p:attrNameLst>
                                          <p:attrName>ppt_x</p:attrName>
                                          <p:attrName>ppt_y</p:attrName>
                                        </p:attrNameLst>
                                      </p:cBhvr>
                                      <p:rCtr x="165" y="92"/>
                                    </p:animMotion>
                                  </p:childTnLst>
                                </p:cTn>
                              </p:par>
                              <p:par>
                                <p:cTn id="62" presetID="22" presetClass="entr" presetSubtype="1" fill="hold"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up)">
                                      <p:cBhvr>
                                        <p:cTn id="64" dur="500"/>
                                        <p:tgtEl>
                                          <p:spTgt spid="20"/>
                                        </p:tgtEl>
                                      </p:cBhvr>
                                    </p:animEffect>
                                  </p:childTnLst>
                                </p:cTn>
                              </p:par>
                              <p:par>
                                <p:cTn id="65" presetID="22" presetClass="entr" presetSubtype="8" fill="hold" nodeType="withEffect">
                                  <p:stCondLst>
                                    <p:cond delay="50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par>
                                <p:cTn id="68" presetID="22" presetClass="entr" presetSubtype="1" fill="hold" nodeType="withEffect">
                                  <p:stCondLst>
                                    <p:cond delay="100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childTnLst>
                          </p:cTn>
                        </p:par>
                        <p:par>
                          <p:cTn id="71" fill="hold">
                            <p:stCondLst>
                              <p:cond delay="1600"/>
                            </p:stCondLst>
                            <p:childTnLst>
                              <p:par>
                                <p:cTn id="72" presetID="1" presetClass="exit" presetSubtype="0" fill="hold" nodeType="afterEffect">
                                  <p:stCondLst>
                                    <p:cond delay="0"/>
                                  </p:stCondLst>
                                  <p:childTnLst>
                                    <p:set>
                                      <p:cBhvr>
                                        <p:cTn id="73" dur="1" fill="hold">
                                          <p:stCondLst>
                                            <p:cond delay="0"/>
                                          </p:stCondLst>
                                        </p:cTn>
                                        <p:tgtEl>
                                          <p:spTgt spid="205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43" presetClass="entr" presetSubtype="0" fill="hold" nodeType="clickEffect">
                                  <p:stCondLst>
                                    <p:cond delay="0"/>
                                  </p:stCondLst>
                                  <p:childTnLst>
                                    <p:set>
                                      <p:cBhvr>
                                        <p:cTn id="77" dur="1" fill="hold">
                                          <p:stCondLst>
                                            <p:cond delay="0"/>
                                          </p:stCondLst>
                                        </p:cTn>
                                        <p:tgtEl>
                                          <p:spTgt spid="5122"/>
                                        </p:tgtEl>
                                        <p:attrNameLst>
                                          <p:attrName>style.visibility</p:attrName>
                                        </p:attrNameLst>
                                      </p:cBhvr>
                                      <p:to>
                                        <p:strVal val="visible"/>
                                      </p:to>
                                    </p:set>
                                    <p:animEffect transition="in" filter="fade">
                                      <p:cBhvr>
                                        <p:cTn id="78" dur="100"/>
                                        <p:tgtEl>
                                          <p:spTgt spid="5122"/>
                                        </p:tgtEl>
                                      </p:cBhvr>
                                    </p:animEffect>
                                    <p:anim calcmode="lin" valueType="num">
                                      <p:cBhvr>
                                        <p:cTn id="79" dur="400" fill="hold"/>
                                        <p:tgtEl>
                                          <p:spTgt spid="5122"/>
                                        </p:tgtEl>
                                        <p:attrNameLst>
                                          <p:attrName>ppt_x</p:attrName>
                                        </p:attrNameLst>
                                      </p:cBhvr>
                                      <p:tavLst>
                                        <p:tav tm="0">
                                          <p:val>
                                            <p:strVal val="#ppt_x"/>
                                          </p:val>
                                        </p:tav>
                                        <p:tav tm="100000">
                                          <p:val>
                                            <p:strVal val="#ppt_x"/>
                                          </p:val>
                                        </p:tav>
                                      </p:tavLst>
                                    </p:anim>
                                    <p:anim calcmode="lin" valueType="num">
                                      <p:cBhvr>
                                        <p:cTn id="80" dur="400" fill="hold"/>
                                        <p:tgtEl>
                                          <p:spTgt spid="5122"/>
                                        </p:tgtEl>
                                        <p:attrNameLst>
                                          <p:attrName>ppt_y</p:attrName>
                                        </p:attrNameLst>
                                      </p:cBhvr>
                                      <p:tavLst>
                                        <p:tav tm="0">
                                          <p:val>
                                            <p:strVal val="#ppt_y+0.31"/>
                                          </p:val>
                                        </p:tav>
                                        <p:tav tm="100000">
                                          <p:val>
                                            <p:strVal val="#ppt_y+0.31"/>
                                          </p:val>
                                        </p:tav>
                                      </p:tavLst>
                                    </p:anim>
                                    <p:anim calcmode="lin" valueType="num">
                                      <p:cBhvr>
                                        <p:cTn id="81" dur="600" decel="50000" fill="hold">
                                          <p:stCondLst>
                                            <p:cond delay="400"/>
                                          </p:stCondLst>
                                        </p:cTn>
                                        <p:tgtEl>
                                          <p:spTgt spid="51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2" dur="600" decel="50000" fill="hold">
                                          <p:stCondLst>
                                            <p:cond delay="400"/>
                                          </p:stCondLst>
                                        </p:cTn>
                                        <p:tgtEl>
                                          <p:spTgt spid="51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83" fill="hold">
                            <p:stCondLst>
                              <p:cond delay="1000"/>
                            </p:stCondLst>
                            <p:childTnLst>
                              <p:par>
                                <p:cTn id="84" presetID="11" presetClass="exit" presetSubtype="0" fill="hold" nodeType="afterEffect">
                                  <p:stCondLst>
                                    <p:cond delay="0"/>
                                  </p:stCondLst>
                                  <p:childTnLst>
                                    <p:anim calcmode="discrete" valueType="str">
                                      <p:cBhvr>
                                        <p:cTn id="85" dur="1000"/>
                                        <p:tgtEl>
                                          <p:spTgt spid="5122"/>
                                        </p:tgtEl>
                                        <p:attrNameLst>
                                          <p:attrName>style.visibility</p:attrName>
                                        </p:attrNameLst>
                                      </p:cBhvr>
                                      <p:tavLst>
                                        <p:tav tm="0">
                                          <p:val>
                                            <p:strVal val="hidden"/>
                                          </p:val>
                                        </p:tav>
                                        <p:tav tm="50000">
                                          <p:val>
                                            <p:strVal val="visible"/>
                                          </p:val>
                                        </p:tav>
                                      </p:tavLst>
                                    </p:anim>
                                    <p:set>
                                      <p:cBhvr>
                                        <p:cTn id="86" dur="1" fill="hold">
                                          <p:stCondLst>
                                            <p:cond delay="999"/>
                                          </p:stCondLst>
                                        </p:cTn>
                                        <p:tgtEl>
                                          <p:spTgt spid="5122"/>
                                        </p:tgtEl>
                                        <p:attrNameLst>
                                          <p:attrName>style.visibility</p:attrName>
                                        </p:attrNameLst>
                                      </p:cBhvr>
                                      <p:to>
                                        <p:strVal val="hidden"/>
                                      </p:to>
                                    </p:set>
                                  </p:childTnLst>
                                </p:cTn>
                              </p:par>
                            </p:childTnLst>
                          </p:cTn>
                        </p:par>
                        <p:par>
                          <p:cTn id="87" fill="hold">
                            <p:stCondLst>
                              <p:cond delay="2000"/>
                            </p:stCondLst>
                            <p:childTnLst>
                              <p:par>
                                <p:cTn id="88" presetID="53" presetClass="entr" presetSubtype="0"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p:cTn id="90" dur="500" fill="hold"/>
                                        <p:tgtEl>
                                          <p:spTgt spid="15"/>
                                        </p:tgtEl>
                                        <p:attrNameLst>
                                          <p:attrName>ppt_w</p:attrName>
                                        </p:attrNameLst>
                                      </p:cBhvr>
                                      <p:tavLst>
                                        <p:tav tm="0">
                                          <p:val>
                                            <p:fltVal val="0"/>
                                          </p:val>
                                        </p:tav>
                                        <p:tav tm="100000">
                                          <p:val>
                                            <p:strVal val="#ppt_w"/>
                                          </p:val>
                                        </p:tav>
                                      </p:tavLst>
                                    </p:anim>
                                    <p:anim calcmode="lin" valueType="num">
                                      <p:cBhvr>
                                        <p:cTn id="91" dur="500" fill="hold"/>
                                        <p:tgtEl>
                                          <p:spTgt spid="15"/>
                                        </p:tgtEl>
                                        <p:attrNameLst>
                                          <p:attrName>ppt_h</p:attrName>
                                        </p:attrNameLst>
                                      </p:cBhvr>
                                      <p:tavLst>
                                        <p:tav tm="0">
                                          <p:val>
                                            <p:fltVal val="0"/>
                                          </p:val>
                                        </p:tav>
                                        <p:tav tm="100000">
                                          <p:val>
                                            <p:strVal val="#ppt_h"/>
                                          </p:val>
                                        </p:tav>
                                      </p:tavLst>
                                    </p:anim>
                                    <p:animEffect transition="in" filter="fade">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nodeType="clickEffect">
                                  <p:stCondLst>
                                    <p:cond delay="0"/>
                                  </p:stCondLst>
                                  <p:childTnLst>
                                    <p:set>
                                      <p:cBhvr>
                                        <p:cTn id="96" dur="1" fill="hold">
                                          <p:stCondLst>
                                            <p:cond delay="0"/>
                                          </p:stCondLst>
                                        </p:cTn>
                                        <p:tgtEl>
                                          <p:spTgt spid="1026"/>
                                        </p:tgtEl>
                                        <p:attrNameLst>
                                          <p:attrName>style.visibility</p:attrName>
                                        </p:attrNameLst>
                                      </p:cBhvr>
                                      <p:to>
                                        <p:strVal val="visible"/>
                                      </p:to>
                                    </p:set>
                                    <p:animEffect transition="in" filter="fade">
                                      <p:cBhvr>
                                        <p:cTn id="97" dur="800" decel="100000"/>
                                        <p:tgtEl>
                                          <p:spTgt spid="1026"/>
                                        </p:tgtEl>
                                      </p:cBhvr>
                                    </p:animEffect>
                                    <p:anim calcmode="lin" valueType="num">
                                      <p:cBhvr>
                                        <p:cTn id="98" dur="800" decel="100000" fill="hold"/>
                                        <p:tgtEl>
                                          <p:spTgt spid="1026"/>
                                        </p:tgtEl>
                                        <p:attrNameLst>
                                          <p:attrName>style.rotation</p:attrName>
                                        </p:attrNameLst>
                                      </p:cBhvr>
                                      <p:tavLst>
                                        <p:tav tm="0">
                                          <p:val>
                                            <p:fltVal val="-90"/>
                                          </p:val>
                                        </p:tav>
                                        <p:tav tm="100000">
                                          <p:val>
                                            <p:fltVal val="0"/>
                                          </p:val>
                                        </p:tav>
                                      </p:tavLst>
                                    </p:anim>
                                    <p:anim calcmode="lin" valueType="num">
                                      <p:cBhvr>
                                        <p:cTn id="99" dur="800" decel="100000" fill="hold"/>
                                        <p:tgtEl>
                                          <p:spTgt spid="1026"/>
                                        </p:tgtEl>
                                        <p:attrNameLst>
                                          <p:attrName>ppt_x</p:attrName>
                                        </p:attrNameLst>
                                      </p:cBhvr>
                                      <p:tavLst>
                                        <p:tav tm="0">
                                          <p:val>
                                            <p:strVal val="#ppt_x+0.4"/>
                                          </p:val>
                                        </p:tav>
                                        <p:tav tm="100000">
                                          <p:val>
                                            <p:strVal val="#ppt_x-0.05"/>
                                          </p:val>
                                        </p:tav>
                                      </p:tavLst>
                                    </p:anim>
                                    <p:anim calcmode="lin" valueType="num">
                                      <p:cBhvr>
                                        <p:cTn id="100" dur="800" decel="100000" fill="hold"/>
                                        <p:tgtEl>
                                          <p:spTgt spid="1026"/>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1026"/>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1026"/>
                                        </p:tgtEl>
                                        <p:attrNameLst>
                                          <p:attrName>ppt_y</p:attrName>
                                        </p:attrNameLst>
                                      </p:cBhvr>
                                      <p:tavLst>
                                        <p:tav tm="0">
                                          <p:val>
                                            <p:strVal val="#ppt_y+0.1"/>
                                          </p:val>
                                        </p:tav>
                                        <p:tav tm="100000">
                                          <p:val>
                                            <p:strVal val="#ppt_y"/>
                                          </p:val>
                                        </p:tav>
                                      </p:tavLst>
                                    </p:anim>
                                  </p:childTnLst>
                                </p:cTn>
                              </p:par>
                            </p:childTnLst>
                          </p:cTn>
                        </p:par>
                        <p:par>
                          <p:cTn id="103" fill="hold">
                            <p:stCondLst>
                              <p:cond delay="1000"/>
                            </p:stCondLst>
                            <p:childTnLst>
                              <p:par>
                                <p:cTn id="104" presetID="11" presetClass="exit" presetSubtype="0" fill="hold" nodeType="afterEffect">
                                  <p:stCondLst>
                                    <p:cond delay="0"/>
                                  </p:stCondLst>
                                  <p:childTnLst>
                                    <p:anim calcmode="discrete" valueType="str">
                                      <p:cBhvr>
                                        <p:cTn id="105" dur="1000"/>
                                        <p:tgtEl>
                                          <p:spTgt spid="1026"/>
                                        </p:tgtEl>
                                        <p:attrNameLst>
                                          <p:attrName>style.visibility</p:attrName>
                                        </p:attrNameLst>
                                      </p:cBhvr>
                                      <p:tavLst>
                                        <p:tav tm="0">
                                          <p:val>
                                            <p:strVal val="hidden"/>
                                          </p:val>
                                        </p:tav>
                                        <p:tav tm="50000">
                                          <p:val>
                                            <p:strVal val="visible"/>
                                          </p:val>
                                        </p:tav>
                                      </p:tavLst>
                                    </p:anim>
                                    <p:set>
                                      <p:cBhvr>
                                        <p:cTn id="106" dur="1" fill="hold">
                                          <p:stCondLst>
                                            <p:cond delay="999"/>
                                          </p:stCondLst>
                                        </p:cTn>
                                        <p:tgtEl>
                                          <p:spTgt spid="1026"/>
                                        </p:tgtEl>
                                        <p:attrNameLst>
                                          <p:attrName>style.visibility</p:attrName>
                                        </p:attrNameLst>
                                      </p:cBhvr>
                                      <p:to>
                                        <p:strVal val="hidden"/>
                                      </p:to>
                                    </p:set>
                                  </p:childTnLst>
                                </p:cTn>
                              </p:par>
                            </p:childTnLst>
                          </p:cTn>
                        </p:par>
                        <p:par>
                          <p:cTn id="107" fill="hold">
                            <p:stCondLst>
                              <p:cond delay="2000"/>
                            </p:stCondLst>
                            <p:childTnLst>
                              <p:par>
                                <p:cTn id="108" presetID="53" presetClass="exit" presetSubtype="0" fill="hold" nodeType="afterEffect">
                                  <p:stCondLst>
                                    <p:cond delay="0"/>
                                  </p:stCondLst>
                                  <p:childTnLst>
                                    <p:anim calcmode="lin" valueType="num">
                                      <p:cBhvr>
                                        <p:cTn id="109" dur="500"/>
                                        <p:tgtEl>
                                          <p:spTgt spid="15"/>
                                        </p:tgtEl>
                                        <p:attrNameLst>
                                          <p:attrName>ppt_w</p:attrName>
                                        </p:attrNameLst>
                                      </p:cBhvr>
                                      <p:tavLst>
                                        <p:tav tm="0">
                                          <p:val>
                                            <p:strVal val="ppt_w"/>
                                          </p:val>
                                        </p:tav>
                                        <p:tav tm="100000">
                                          <p:val>
                                            <p:fltVal val="0"/>
                                          </p:val>
                                        </p:tav>
                                      </p:tavLst>
                                    </p:anim>
                                    <p:anim calcmode="lin" valueType="num">
                                      <p:cBhvr>
                                        <p:cTn id="110" dur="500"/>
                                        <p:tgtEl>
                                          <p:spTgt spid="15"/>
                                        </p:tgtEl>
                                        <p:attrNameLst>
                                          <p:attrName>ppt_h</p:attrName>
                                        </p:attrNameLst>
                                      </p:cBhvr>
                                      <p:tavLst>
                                        <p:tav tm="0">
                                          <p:val>
                                            <p:strVal val="ppt_h"/>
                                          </p:val>
                                        </p:tav>
                                        <p:tav tm="100000">
                                          <p:val>
                                            <p:fltVal val="0"/>
                                          </p:val>
                                        </p:tav>
                                      </p:tavLst>
                                    </p:anim>
                                    <p:animEffect transition="out" filter="fade">
                                      <p:cBhvr>
                                        <p:cTn id="111" dur="500"/>
                                        <p:tgtEl>
                                          <p:spTgt spid="15"/>
                                        </p:tgtEl>
                                      </p:cBhvr>
                                    </p:animEffect>
                                    <p:set>
                                      <p:cBhvr>
                                        <p:cTn id="112" dur="1" fill="hold">
                                          <p:stCondLst>
                                            <p:cond delay="499"/>
                                          </p:stCondLst>
                                        </p:cTn>
                                        <p:tgtEl>
                                          <p:spTgt spid="1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43" presetClass="entr" presetSubtype="0" fill="hold" nodeType="clickEffect">
                                  <p:stCondLst>
                                    <p:cond delay="0"/>
                                  </p:stCondLst>
                                  <p:childTnLst>
                                    <p:set>
                                      <p:cBhvr>
                                        <p:cTn id="116" dur="1" fill="hold">
                                          <p:stCondLst>
                                            <p:cond delay="0"/>
                                          </p:stCondLst>
                                        </p:cTn>
                                        <p:tgtEl>
                                          <p:spTgt spid="1027"/>
                                        </p:tgtEl>
                                        <p:attrNameLst>
                                          <p:attrName>style.visibility</p:attrName>
                                        </p:attrNameLst>
                                      </p:cBhvr>
                                      <p:to>
                                        <p:strVal val="visible"/>
                                      </p:to>
                                    </p:set>
                                    <p:animEffect transition="in" filter="fade">
                                      <p:cBhvr>
                                        <p:cTn id="117" dur="100"/>
                                        <p:tgtEl>
                                          <p:spTgt spid="1027"/>
                                        </p:tgtEl>
                                      </p:cBhvr>
                                    </p:animEffect>
                                    <p:anim calcmode="lin" valueType="num">
                                      <p:cBhvr>
                                        <p:cTn id="118" dur="400" fill="hold"/>
                                        <p:tgtEl>
                                          <p:spTgt spid="1027"/>
                                        </p:tgtEl>
                                        <p:attrNameLst>
                                          <p:attrName>ppt_x</p:attrName>
                                        </p:attrNameLst>
                                      </p:cBhvr>
                                      <p:tavLst>
                                        <p:tav tm="0">
                                          <p:val>
                                            <p:strVal val="#ppt_x"/>
                                          </p:val>
                                        </p:tav>
                                        <p:tav tm="100000">
                                          <p:val>
                                            <p:strVal val="#ppt_x"/>
                                          </p:val>
                                        </p:tav>
                                      </p:tavLst>
                                    </p:anim>
                                    <p:anim calcmode="lin" valueType="num">
                                      <p:cBhvr>
                                        <p:cTn id="119" dur="400" fill="hold"/>
                                        <p:tgtEl>
                                          <p:spTgt spid="1027"/>
                                        </p:tgtEl>
                                        <p:attrNameLst>
                                          <p:attrName>ppt_y</p:attrName>
                                        </p:attrNameLst>
                                      </p:cBhvr>
                                      <p:tavLst>
                                        <p:tav tm="0">
                                          <p:val>
                                            <p:strVal val="#ppt_y+0.31"/>
                                          </p:val>
                                        </p:tav>
                                        <p:tav tm="100000">
                                          <p:val>
                                            <p:strVal val="#ppt_y+0.31"/>
                                          </p:val>
                                        </p:tav>
                                      </p:tavLst>
                                    </p:anim>
                                    <p:anim calcmode="lin" valueType="num">
                                      <p:cBhvr>
                                        <p:cTn id="120" dur="600" decel="50000" fill="hold">
                                          <p:stCondLst>
                                            <p:cond delay="400"/>
                                          </p:stCondLst>
                                        </p:cTn>
                                        <p:tgtEl>
                                          <p:spTgt spid="10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21" dur="600" decel="50000" fill="hold">
                                          <p:stCondLst>
                                            <p:cond delay="400"/>
                                          </p:stCondLst>
                                        </p:cTn>
                                        <p:tgtEl>
                                          <p:spTgt spid="10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2" fill="hold">
                            <p:stCondLst>
                              <p:cond delay="1000"/>
                            </p:stCondLst>
                            <p:childTnLst>
                              <p:par>
                                <p:cTn id="123" presetID="11" presetClass="exit" presetSubtype="0" fill="hold" nodeType="afterEffect">
                                  <p:stCondLst>
                                    <p:cond delay="0"/>
                                  </p:stCondLst>
                                  <p:childTnLst>
                                    <p:anim calcmode="discrete" valueType="str">
                                      <p:cBhvr>
                                        <p:cTn id="124" dur="500"/>
                                        <p:tgtEl>
                                          <p:spTgt spid="1027"/>
                                        </p:tgtEl>
                                        <p:attrNameLst>
                                          <p:attrName>style.visibility</p:attrName>
                                        </p:attrNameLst>
                                      </p:cBhvr>
                                      <p:tavLst>
                                        <p:tav tm="0">
                                          <p:val>
                                            <p:strVal val="hidden"/>
                                          </p:val>
                                        </p:tav>
                                        <p:tav tm="50000">
                                          <p:val>
                                            <p:strVal val="visible"/>
                                          </p:val>
                                        </p:tav>
                                      </p:tavLst>
                                    </p:anim>
                                    <p:set>
                                      <p:cBhvr>
                                        <p:cTn id="125" dur="1" fill="hold">
                                          <p:stCondLst>
                                            <p:cond delay="499"/>
                                          </p:stCondLst>
                                        </p:cTn>
                                        <p:tgtEl>
                                          <p:spTgt spid="1027"/>
                                        </p:tgtEl>
                                        <p:attrNameLst>
                                          <p:attrName>style.visibility</p:attrName>
                                        </p:attrNameLst>
                                      </p:cBhvr>
                                      <p:to>
                                        <p:strVal val="hidden"/>
                                      </p:to>
                                    </p:set>
                                  </p:childTnLst>
                                </p:cTn>
                              </p:par>
                            </p:childTnLst>
                          </p:cTn>
                        </p:par>
                        <p:par>
                          <p:cTn id="126" fill="hold">
                            <p:stCondLst>
                              <p:cond delay="1500"/>
                            </p:stCondLst>
                            <p:childTnLst>
                              <p:par>
                                <p:cTn id="127" presetID="53" presetClass="entr" presetSubtype="0" fill="hold" nodeType="afterEffect">
                                  <p:stCondLst>
                                    <p:cond delay="0"/>
                                  </p:stCondLst>
                                  <p:childTnLst>
                                    <p:set>
                                      <p:cBhvr>
                                        <p:cTn id="128" dur="1" fill="hold">
                                          <p:stCondLst>
                                            <p:cond delay="0"/>
                                          </p:stCondLst>
                                        </p:cTn>
                                        <p:tgtEl>
                                          <p:spTgt spid="3"/>
                                        </p:tgtEl>
                                        <p:attrNameLst>
                                          <p:attrName>style.visibility</p:attrName>
                                        </p:attrNameLst>
                                      </p:cBhvr>
                                      <p:to>
                                        <p:strVal val="visible"/>
                                      </p:to>
                                    </p:set>
                                    <p:anim calcmode="lin" valueType="num">
                                      <p:cBhvr>
                                        <p:cTn id="129" dur="500" fill="hold"/>
                                        <p:tgtEl>
                                          <p:spTgt spid="3"/>
                                        </p:tgtEl>
                                        <p:attrNameLst>
                                          <p:attrName>ppt_w</p:attrName>
                                        </p:attrNameLst>
                                      </p:cBhvr>
                                      <p:tavLst>
                                        <p:tav tm="0">
                                          <p:val>
                                            <p:fltVal val="0"/>
                                          </p:val>
                                        </p:tav>
                                        <p:tav tm="100000">
                                          <p:val>
                                            <p:strVal val="#ppt_w"/>
                                          </p:val>
                                        </p:tav>
                                      </p:tavLst>
                                    </p:anim>
                                    <p:anim calcmode="lin" valueType="num">
                                      <p:cBhvr>
                                        <p:cTn id="130" dur="500" fill="hold"/>
                                        <p:tgtEl>
                                          <p:spTgt spid="3"/>
                                        </p:tgtEl>
                                        <p:attrNameLst>
                                          <p:attrName>ppt_h</p:attrName>
                                        </p:attrNameLst>
                                      </p:cBhvr>
                                      <p:tavLst>
                                        <p:tav tm="0">
                                          <p:val>
                                            <p:fltVal val="0"/>
                                          </p:val>
                                        </p:tav>
                                        <p:tav tm="100000">
                                          <p:val>
                                            <p:strVal val="#ppt_h"/>
                                          </p:val>
                                        </p:tav>
                                      </p:tavLst>
                                    </p:anim>
                                    <p:animEffect transition="in" filter="fade">
                                      <p:cBhvr>
                                        <p:cTn id="131" dur="500"/>
                                        <p:tgtEl>
                                          <p:spTgt spid="3"/>
                                        </p:tgtEl>
                                      </p:cBhvr>
                                    </p:animEffect>
                                  </p:childTnLst>
                                </p:cTn>
                              </p:par>
                            </p:childTnLst>
                          </p:cTn>
                        </p:par>
                        <p:par>
                          <p:cTn id="132" fill="hold">
                            <p:stCondLst>
                              <p:cond delay="2000"/>
                            </p:stCondLst>
                            <p:childTnLst>
                              <p:par>
                                <p:cTn id="133" presetID="10" presetClass="entr" presetSubtype="0" fill="hold" nodeType="after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fade">
                                      <p:cBhvr>
                                        <p:cTn id="135" dur="1000"/>
                                        <p:tgtEl>
                                          <p:spTgt spid="22"/>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xit" presetSubtype="0" fill="hold" nodeType="clickEffect">
                                  <p:stCondLst>
                                    <p:cond delay="0"/>
                                  </p:stCondLst>
                                  <p:childTnLst>
                                    <p:animEffect transition="out" filter="fade">
                                      <p:cBhvr>
                                        <p:cTn id="139" dur="1000"/>
                                        <p:tgtEl>
                                          <p:spTgt spid="22"/>
                                        </p:tgtEl>
                                      </p:cBhvr>
                                    </p:animEffect>
                                    <p:set>
                                      <p:cBhvr>
                                        <p:cTn id="140" dur="1" fill="hold">
                                          <p:stCondLst>
                                            <p:cond delay="999"/>
                                          </p:stCondLst>
                                        </p:cTn>
                                        <p:tgtEl>
                                          <p:spTgt spid="22"/>
                                        </p:tgtEl>
                                        <p:attrNameLst>
                                          <p:attrName>style.visibility</p:attrName>
                                        </p:attrNameLst>
                                      </p:cBhvr>
                                      <p:to>
                                        <p:strVal val="hidden"/>
                                      </p:to>
                                    </p:set>
                                  </p:childTnLst>
                                </p:cTn>
                              </p:par>
                            </p:childTnLst>
                          </p:cTn>
                        </p:par>
                        <p:par>
                          <p:cTn id="141" fill="hold">
                            <p:stCondLst>
                              <p:cond delay="1000"/>
                            </p:stCondLst>
                            <p:childTnLst>
                              <p:par>
                                <p:cTn id="142" presetID="22" presetClass="entr" presetSubtype="1" fill="hold" nodeType="afterEffect">
                                  <p:stCondLst>
                                    <p:cond delay="0"/>
                                  </p:stCondLst>
                                  <p:childTnLst>
                                    <p:set>
                                      <p:cBhvr>
                                        <p:cTn id="143" dur="1" fill="hold">
                                          <p:stCondLst>
                                            <p:cond delay="0"/>
                                          </p:stCondLst>
                                        </p:cTn>
                                        <p:tgtEl>
                                          <p:spTgt spid="4"/>
                                        </p:tgtEl>
                                        <p:attrNameLst>
                                          <p:attrName>style.visibility</p:attrName>
                                        </p:attrNameLst>
                                      </p:cBhvr>
                                      <p:to>
                                        <p:strVal val="visible"/>
                                      </p:to>
                                    </p:set>
                                    <p:animEffect transition="in" filter="wipe(up)">
                                      <p:cBhvr>
                                        <p:cTn id="144" dur="500"/>
                                        <p:tgtEl>
                                          <p:spTgt spid="4"/>
                                        </p:tgtEl>
                                      </p:cBhvr>
                                    </p:animEffect>
                                  </p:childTnLst>
                                </p:cTn>
                              </p:par>
                              <p:par>
                                <p:cTn id="145" presetID="10" presetClass="entr" presetSubtype="0" fill="hold" nodeType="withEffect">
                                  <p:stCondLst>
                                    <p:cond delay="0"/>
                                  </p:stCondLst>
                                  <p:childTnLst>
                                    <p:set>
                                      <p:cBhvr>
                                        <p:cTn id="146" dur="1" fill="hold">
                                          <p:stCondLst>
                                            <p:cond delay="0"/>
                                          </p:stCondLst>
                                        </p:cTn>
                                        <p:tgtEl>
                                          <p:spTgt spid="24"/>
                                        </p:tgtEl>
                                        <p:attrNameLst>
                                          <p:attrName>style.visibility</p:attrName>
                                        </p:attrNameLst>
                                      </p:cBhvr>
                                      <p:to>
                                        <p:strVal val="visible"/>
                                      </p:to>
                                    </p:set>
                                    <p:animEffect transition="in" filter="fade">
                                      <p:cBhvr>
                                        <p:cTn id="147" dur="1000"/>
                                        <p:tgtEl>
                                          <p:spTgt spid="24"/>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1000"/>
                                        <p:tgtEl>
                                          <p:spTgt spid="24"/>
                                        </p:tgtEl>
                                      </p:cBhvr>
                                    </p:animEffect>
                                    <p:set>
                                      <p:cBhvr>
                                        <p:cTn id="152" dur="1" fill="hold">
                                          <p:stCondLst>
                                            <p:cond delay="999"/>
                                          </p:stCondLst>
                                        </p:cTn>
                                        <p:tgtEl>
                                          <p:spTgt spid="24"/>
                                        </p:tgtEl>
                                        <p:attrNameLst>
                                          <p:attrName>style.visibility</p:attrName>
                                        </p:attrNameLst>
                                      </p:cBhvr>
                                      <p:to>
                                        <p:strVal val="hidden"/>
                                      </p:to>
                                    </p:set>
                                  </p:childTnLst>
                                </p:cTn>
                              </p:par>
                            </p:childTnLst>
                          </p:cTn>
                        </p:par>
                        <p:par>
                          <p:cTn id="153" fill="hold">
                            <p:stCondLst>
                              <p:cond delay="1000"/>
                            </p:stCondLst>
                            <p:childTnLst>
                              <p:par>
                                <p:cTn id="154" presetID="22" presetClass="exit" presetSubtype="4" fill="hold" nodeType="afterEffect">
                                  <p:stCondLst>
                                    <p:cond delay="0"/>
                                  </p:stCondLst>
                                  <p:childTnLst>
                                    <p:animEffect transition="out" filter="wipe(down)">
                                      <p:cBhvr>
                                        <p:cTn id="155" dur="500"/>
                                        <p:tgtEl>
                                          <p:spTgt spid="4"/>
                                        </p:tgtEl>
                                      </p:cBhvr>
                                    </p:animEffect>
                                    <p:set>
                                      <p:cBhvr>
                                        <p:cTn id="156" dur="1" fill="hold">
                                          <p:stCondLst>
                                            <p:cond delay="499"/>
                                          </p:stCondLst>
                                        </p:cTn>
                                        <p:tgtEl>
                                          <p:spTgt spid="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5"/>
                                        </p:tgtEl>
                                        <p:attrNameLst>
                                          <p:attrName>style.visibility</p:attrName>
                                        </p:attrNameLst>
                                      </p:cBhvr>
                                      <p:to>
                                        <p:strVal val="visible"/>
                                      </p:to>
                                    </p:set>
                                    <p:animEffect transition="in" filter="fade">
                                      <p:cBhvr>
                                        <p:cTn id="15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rtlCol="0">
            <a:normAutofit fontScale="90000"/>
          </a:bodyPr>
          <a:lstStyle/>
          <a:p>
            <a:pPr fontAlgn="auto">
              <a:spcAft>
                <a:spcPts val="0"/>
              </a:spcAft>
              <a:defRPr/>
            </a:pPr>
            <a:r>
              <a:rPr lang="en-US" dirty="0" smtClean="0"/>
              <a:t>Managing Multiple Ingest Streams</a:t>
            </a:r>
            <a:endParaRPr lang="en-CA"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grpSp>
        <p:nvGrpSpPr>
          <p:cNvPr id="2" name="Group 62"/>
          <p:cNvGrpSpPr>
            <a:grpSpLocks/>
          </p:cNvGrpSpPr>
          <p:nvPr/>
        </p:nvGrpSpPr>
        <p:grpSpPr bwMode="auto">
          <a:xfrm>
            <a:off x="642939" y="3757613"/>
            <a:ext cx="7831137" cy="1064419"/>
            <a:chOff x="642910" y="5010428"/>
            <a:chExt cx="7830583" cy="1418968"/>
          </a:xfrm>
        </p:grpSpPr>
        <p:pic>
          <p:nvPicPr>
            <p:cNvPr id="2076" name="Picture 2" descr="C:\Documents and Settings\Rob\My Documents\My Pictures\Cube-Tec\Dobbin Stuff\Job Designer\Grid.gif"/>
            <p:cNvPicPr>
              <a:picLocks noChangeAspect="1" noChangeArrowheads="1"/>
            </p:cNvPicPr>
            <p:nvPr/>
          </p:nvPicPr>
          <p:blipFill>
            <a:blip r:embed="rId4" cstate="print"/>
            <a:srcRect l="3888" t="75748" r="2161" b="7101"/>
            <a:stretch>
              <a:fillRect/>
            </a:stretch>
          </p:blipFill>
          <p:spPr bwMode="auto">
            <a:xfrm>
              <a:off x="642910" y="5010428"/>
              <a:ext cx="7830583" cy="782351"/>
            </a:xfrm>
            <a:prstGeom prst="rect">
              <a:avLst/>
            </a:prstGeom>
            <a:noFill/>
            <a:ln w="9525">
              <a:noFill/>
              <a:miter lim="800000"/>
              <a:headEnd/>
              <a:tailEnd/>
            </a:ln>
          </p:spPr>
        </p:pic>
        <p:cxnSp>
          <p:nvCxnSpPr>
            <p:cNvPr id="12" name="Elbow Connector 23"/>
            <p:cNvCxnSpPr>
              <a:stCxn id="16" idx="2"/>
            </p:cNvCxnSpPr>
            <p:nvPr/>
          </p:nvCxnSpPr>
          <p:spPr>
            <a:xfrm rot="5400000">
              <a:off x="4174099" y="6022276"/>
              <a:ext cx="812653" cy="1587"/>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pic>
          <p:nvPicPr>
            <p:cNvPr id="2078" name="Picture 4" descr="C:\Documents and Settings\Rob\My Documents\My Pictures\Cube-Tec\Dobbin Stuff\Plug-ins\Start.png"/>
            <p:cNvPicPr>
              <a:picLocks noChangeAspect="1" noChangeArrowheads="1"/>
            </p:cNvPicPr>
            <p:nvPr/>
          </p:nvPicPr>
          <p:blipFill>
            <a:blip r:embed="rId5" cstate="print"/>
            <a:srcRect/>
            <a:stretch>
              <a:fillRect/>
            </a:stretch>
          </p:blipFill>
          <p:spPr bwMode="auto">
            <a:xfrm>
              <a:off x="4286248" y="5150158"/>
              <a:ext cx="590550" cy="466725"/>
            </a:xfrm>
            <a:prstGeom prst="rect">
              <a:avLst/>
            </a:prstGeom>
            <a:noFill/>
            <a:ln w="9525">
              <a:noFill/>
              <a:miter lim="800000"/>
              <a:headEnd/>
              <a:tailEnd/>
            </a:ln>
          </p:spPr>
        </p:pic>
      </p:grpSp>
      <p:grpSp>
        <p:nvGrpSpPr>
          <p:cNvPr id="3" name="Group 15"/>
          <p:cNvGrpSpPr>
            <a:grpSpLocks/>
          </p:cNvGrpSpPr>
          <p:nvPr/>
        </p:nvGrpSpPr>
        <p:grpSpPr bwMode="auto">
          <a:xfrm>
            <a:off x="642938" y="2303860"/>
            <a:ext cx="1357312" cy="1393031"/>
            <a:chOff x="2571736" y="1000108"/>
            <a:chExt cx="1357322" cy="1857388"/>
          </a:xfrm>
        </p:grpSpPr>
        <p:grpSp>
          <p:nvGrpSpPr>
            <p:cNvPr id="4"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5" name="Group 10"/>
              <p:cNvGrpSpPr/>
              <p:nvPr/>
            </p:nvGrpSpPr>
            <p:grpSpPr>
              <a:xfrm>
                <a:off x="1973579" y="2409623"/>
                <a:ext cx="1691640" cy="1606415"/>
                <a:chOff x="1973579" y="2409623"/>
                <a:chExt cx="1691640" cy="1606415"/>
              </a:xfrm>
            </p:grpSpPr>
            <p:sp>
              <p:nvSpPr>
                <p:cNvPr id="28" name="Rounded Rectangle 27"/>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29"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80000" rIns="106680" bIns="106680" spcCol="1270"/>
                <a:lstStyle/>
                <a:p>
                  <a:pPr algn="ctr" defTabSz="1244600" fontAlgn="auto">
                    <a:lnSpc>
                      <a:spcPct val="90000"/>
                    </a:lnSpc>
                    <a:spcAft>
                      <a:spcPct val="35000"/>
                    </a:spcAft>
                    <a:defRPr/>
                  </a:pPr>
                  <a:r>
                    <a:rPr lang="en-US" sz="1600" dirty="0">
                      <a:effectLst>
                        <a:innerShdw blurRad="114300">
                          <a:prstClr val="black"/>
                        </a:innerShdw>
                      </a:effectLst>
                    </a:rPr>
                    <a:t>QUADRIGA</a:t>
                  </a:r>
                </a:p>
              </p:txBody>
            </p:sp>
          </p:grpSp>
        </p:grpSp>
        <p:pic>
          <p:nvPicPr>
            <p:cNvPr id="2075" name="Picture 25" descr="QUADRIGA_Icon.png"/>
            <p:cNvPicPr>
              <a:picLocks noChangeAspect="1"/>
            </p:cNvPicPr>
            <p:nvPr/>
          </p:nvPicPr>
          <p:blipFill>
            <a:blip r:embed="rId6" cstate="print"/>
            <a:srcRect/>
            <a:stretch>
              <a:fillRect/>
            </a:stretch>
          </p:blipFill>
          <p:spPr bwMode="auto">
            <a:xfrm>
              <a:off x="2871776" y="1714488"/>
              <a:ext cx="857250" cy="762000"/>
            </a:xfrm>
            <a:prstGeom prst="rect">
              <a:avLst/>
            </a:prstGeom>
            <a:noFill/>
            <a:ln w="9525">
              <a:noFill/>
              <a:miter lim="800000"/>
              <a:headEnd/>
              <a:tailEnd/>
            </a:ln>
          </p:spPr>
        </p:pic>
      </p:grpSp>
      <p:grpSp>
        <p:nvGrpSpPr>
          <p:cNvPr id="7" name="Group 29"/>
          <p:cNvGrpSpPr>
            <a:grpSpLocks/>
          </p:cNvGrpSpPr>
          <p:nvPr/>
        </p:nvGrpSpPr>
        <p:grpSpPr bwMode="auto">
          <a:xfrm>
            <a:off x="2809876" y="2303860"/>
            <a:ext cx="1357313" cy="1393031"/>
            <a:chOff x="6424175" y="3786190"/>
            <a:chExt cx="1357322" cy="1857388"/>
          </a:xfrm>
        </p:grpSpPr>
        <p:grpSp>
          <p:nvGrpSpPr>
            <p:cNvPr id="9" name="Diagram group"/>
            <p:cNvGrpSpPr/>
            <p:nvPr/>
          </p:nvGrpSpPr>
          <p:grpSpPr>
            <a:xfrm>
              <a:off x="6424175" y="3786190"/>
              <a:ext cx="1357322" cy="1857388"/>
              <a:chOff x="1973579" y="2409623"/>
              <a:chExt cx="1691640" cy="1606415"/>
            </a:xfrm>
            <a:scene3d>
              <a:camera prst="perspectiveRelaxedModerately" zoom="92000"/>
              <a:lightRig rig="balanced" dir="t">
                <a:rot lat="0" lon="0" rev="12700000"/>
              </a:lightRig>
            </a:scene3d>
          </p:grpSpPr>
          <p:grpSp>
            <p:nvGrpSpPr>
              <p:cNvPr id="10" name="Group 19"/>
              <p:cNvGrpSpPr/>
              <p:nvPr/>
            </p:nvGrpSpPr>
            <p:grpSpPr>
              <a:xfrm>
                <a:off x="1973579" y="2409623"/>
                <a:ext cx="1691640" cy="1606415"/>
                <a:chOff x="1973579" y="2409623"/>
                <a:chExt cx="1691640" cy="1606415"/>
              </a:xfrm>
            </p:grpSpPr>
            <p:sp>
              <p:nvSpPr>
                <p:cNvPr id="34" name="Rounded Rectangle 33"/>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35"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80000" rIns="106680" bIns="106680"/>
                <a:lstStyle/>
                <a:p>
                  <a:pPr algn="ctr" defTabSz="1244600" fontAlgn="auto">
                    <a:lnSpc>
                      <a:spcPct val="70000"/>
                    </a:lnSpc>
                    <a:spcAft>
                      <a:spcPct val="35000"/>
                    </a:spcAft>
                    <a:defRPr/>
                  </a:pPr>
                  <a:r>
                    <a:rPr lang="en-US" sz="1600" dirty="0"/>
                    <a:t>CD            </a:t>
                  </a:r>
                  <a:r>
                    <a:rPr lang="en-CA" sz="1600" dirty="0"/>
                    <a:t>  INSPECTOR</a:t>
                  </a:r>
                  <a:endParaRPr lang="en-US" sz="1600" dirty="0"/>
                </a:p>
              </p:txBody>
            </p:sp>
          </p:grpSp>
        </p:grpSp>
        <p:pic>
          <p:nvPicPr>
            <p:cNvPr id="32" name="Picture 3" descr="D:\My Pictures\Cube-Tec\Dobbin Stuff\cd.png"/>
            <p:cNvPicPr>
              <a:picLocks noChangeAspect="1" noChangeArrowheads="1"/>
            </p:cNvPicPr>
            <p:nvPr/>
          </p:nvPicPr>
          <p:blipFill>
            <a:blip r:embed="rId7" cstate="print"/>
            <a:srcRect/>
            <a:stretch>
              <a:fillRect/>
            </a:stretch>
          </p:blipFill>
          <p:spPr bwMode="auto">
            <a:xfrm>
              <a:off x="6824228" y="4651382"/>
              <a:ext cx="528642" cy="704856"/>
            </a:xfrm>
            <a:prstGeom prst="rect">
              <a:avLst/>
            </a:prstGeom>
            <a:noFill/>
            <a:effectLst>
              <a:outerShdw blurRad="50800" dist="38100" dir="2700000" algn="tl" rotWithShape="0">
                <a:prstClr val="black">
                  <a:alpha val="40000"/>
                </a:prstClr>
              </a:outerShdw>
            </a:effectLst>
          </p:spPr>
        </p:pic>
      </p:grpSp>
      <p:grpSp>
        <p:nvGrpSpPr>
          <p:cNvPr id="11" name="Group 15"/>
          <p:cNvGrpSpPr>
            <a:grpSpLocks/>
          </p:cNvGrpSpPr>
          <p:nvPr/>
        </p:nvGrpSpPr>
        <p:grpSpPr bwMode="auto">
          <a:xfrm>
            <a:off x="4976813" y="2303860"/>
            <a:ext cx="1357312" cy="1393031"/>
            <a:chOff x="2571736" y="1000108"/>
            <a:chExt cx="1357322" cy="1857388"/>
          </a:xfrm>
        </p:grpSpPr>
        <p:grpSp>
          <p:nvGrpSpPr>
            <p:cNvPr id="13"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14" name="Group 35"/>
              <p:cNvGrpSpPr/>
              <p:nvPr/>
            </p:nvGrpSpPr>
            <p:grpSpPr>
              <a:xfrm>
                <a:off x="1973579" y="2409623"/>
                <a:ext cx="1691640" cy="1606415"/>
                <a:chOff x="1973579" y="2409623"/>
                <a:chExt cx="1691640" cy="1606415"/>
              </a:xfrm>
            </p:grpSpPr>
            <p:sp>
              <p:nvSpPr>
                <p:cNvPr id="40" name="Rounded Rectangle 39"/>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41"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80000" rIns="106680" bIns="106680" spcCol="1270"/>
                <a:lstStyle/>
                <a:p>
                  <a:pPr algn="ctr" defTabSz="1244600" fontAlgn="auto">
                    <a:lnSpc>
                      <a:spcPct val="90000"/>
                    </a:lnSpc>
                    <a:spcAft>
                      <a:spcPct val="35000"/>
                    </a:spcAft>
                    <a:defRPr/>
                  </a:pPr>
                  <a:r>
                    <a:rPr lang="en-US" sz="1600" dirty="0">
                      <a:effectLst>
                        <a:innerShdw blurRad="114300">
                          <a:prstClr val="black"/>
                        </a:innerShdw>
                      </a:effectLst>
                    </a:rPr>
                    <a:t>QUADRIGA</a:t>
                  </a:r>
                </a:p>
              </p:txBody>
            </p:sp>
          </p:grpSp>
        </p:grpSp>
        <p:pic>
          <p:nvPicPr>
            <p:cNvPr id="2071" name="Picture 37" descr="QUADRIGA_Icon.png"/>
            <p:cNvPicPr>
              <a:picLocks noChangeAspect="1"/>
            </p:cNvPicPr>
            <p:nvPr/>
          </p:nvPicPr>
          <p:blipFill>
            <a:blip r:embed="rId6" cstate="print"/>
            <a:srcRect/>
            <a:stretch>
              <a:fillRect/>
            </a:stretch>
          </p:blipFill>
          <p:spPr bwMode="auto">
            <a:xfrm>
              <a:off x="2871776" y="1714488"/>
              <a:ext cx="857250" cy="762000"/>
            </a:xfrm>
            <a:prstGeom prst="rect">
              <a:avLst/>
            </a:prstGeom>
            <a:noFill/>
            <a:ln w="9525">
              <a:noFill/>
              <a:miter lim="800000"/>
              <a:headEnd/>
              <a:tailEnd/>
            </a:ln>
          </p:spPr>
        </p:pic>
      </p:grpSp>
      <p:grpSp>
        <p:nvGrpSpPr>
          <p:cNvPr id="15" name="Diagram group"/>
          <p:cNvGrpSpPr>
            <a:grpSpLocks noChangeAspect="1"/>
          </p:cNvGrpSpPr>
          <p:nvPr/>
        </p:nvGrpSpPr>
        <p:grpSpPr>
          <a:xfrm>
            <a:off x="7143766" y="1214429"/>
            <a:ext cx="1425187" cy="2600344"/>
            <a:chOff x="1973579" y="2409623"/>
            <a:chExt cx="1691640" cy="1606415"/>
          </a:xfrm>
          <a:scene3d>
            <a:camera prst="perspectiveRelaxedModerately" zoom="92000"/>
            <a:lightRig rig="balanced" dir="t">
              <a:rot lat="0" lon="0" rev="12700000"/>
            </a:lightRig>
          </a:scene3d>
        </p:grpSpPr>
        <p:grpSp>
          <p:nvGrpSpPr>
            <p:cNvPr id="17" name="Group 35"/>
            <p:cNvGrpSpPr/>
            <p:nvPr/>
          </p:nvGrpSpPr>
          <p:grpSpPr>
            <a:xfrm>
              <a:off x="1973579" y="2409623"/>
              <a:ext cx="1691640" cy="1606415"/>
              <a:chOff x="1973579" y="2409623"/>
              <a:chExt cx="1691640" cy="1606415"/>
            </a:xfrm>
          </p:grpSpPr>
          <p:sp>
            <p:nvSpPr>
              <p:cNvPr id="46" name="Rounded Rectangle 45"/>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47"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80000" rIns="106680" bIns="106680" spcCol="1270"/>
              <a:lstStyle/>
              <a:p>
                <a:pPr algn="ctr" defTabSz="1244600" fontAlgn="auto">
                  <a:lnSpc>
                    <a:spcPct val="90000"/>
                  </a:lnSpc>
                  <a:spcAft>
                    <a:spcPct val="35000"/>
                  </a:spcAft>
                  <a:defRPr/>
                </a:pPr>
                <a:r>
                  <a:rPr lang="en-US" sz="1400" dirty="0">
                    <a:effectLst>
                      <a:innerShdw blurRad="114300">
                        <a:prstClr val="black"/>
                      </a:innerShdw>
                    </a:effectLst>
                  </a:rPr>
                  <a:t>PYRAMIX</a:t>
                </a:r>
              </a:p>
              <a:p>
                <a:pPr algn="ctr" defTabSz="1244600" fontAlgn="auto">
                  <a:lnSpc>
                    <a:spcPct val="90000"/>
                  </a:lnSpc>
                  <a:spcAft>
                    <a:spcPct val="35000"/>
                  </a:spcAft>
                  <a:defRPr/>
                </a:pPr>
                <a:r>
                  <a:rPr lang="en-US" sz="1400" dirty="0">
                    <a:effectLst>
                      <a:innerShdw blurRad="114300">
                        <a:prstClr val="black"/>
                      </a:innerShdw>
                    </a:effectLst>
                  </a:rPr>
                  <a:t>WAVELAB</a:t>
                </a:r>
              </a:p>
              <a:p>
                <a:pPr algn="ctr" defTabSz="1244600" fontAlgn="auto">
                  <a:lnSpc>
                    <a:spcPct val="90000"/>
                  </a:lnSpc>
                  <a:spcAft>
                    <a:spcPct val="35000"/>
                  </a:spcAft>
                  <a:defRPr/>
                </a:pPr>
                <a:r>
                  <a:rPr lang="en-US" sz="1400" dirty="0">
                    <a:effectLst>
                      <a:innerShdw blurRad="114300">
                        <a:prstClr val="black"/>
                      </a:innerShdw>
                    </a:effectLst>
                  </a:rPr>
                  <a:t>NUENDO</a:t>
                </a:r>
              </a:p>
              <a:p>
                <a:pPr algn="ctr" defTabSz="1244600" fontAlgn="auto">
                  <a:lnSpc>
                    <a:spcPct val="90000"/>
                  </a:lnSpc>
                  <a:spcAft>
                    <a:spcPct val="35000"/>
                  </a:spcAft>
                  <a:defRPr/>
                </a:pPr>
                <a:r>
                  <a:rPr lang="en-US" sz="1400" dirty="0">
                    <a:effectLst>
                      <a:innerShdw blurRad="114300">
                        <a:prstClr val="black"/>
                      </a:innerShdw>
                    </a:effectLst>
                  </a:rPr>
                  <a:t>SONIC</a:t>
                </a:r>
              </a:p>
              <a:p>
                <a:pPr algn="ctr" defTabSz="1244600" fontAlgn="auto">
                  <a:lnSpc>
                    <a:spcPct val="90000"/>
                  </a:lnSpc>
                  <a:spcAft>
                    <a:spcPct val="35000"/>
                  </a:spcAft>
                  <a:defRPr/>
                </a:pPr>
                <a:r>
                  <a:rPr lang="en-US" sz="1400" dirty="0">
                    <a:effectLst>
                      <a:innerShdw blurRad="114300">
                        <a:prstClr val="black"/>
                      </a:innerShdw>
                    </a:effectLst>
                  </a:rPr>
                  <a:t>PROTOOLS</a:t>
                </a:r>
              </a:p>
              <a:p>
                <a:pPr algn="ctr" defTabSz="1244600" fontAlgn="auto">
                  <a:lnSpc>
                    <a:spcPct val="90000"/>
                  </a:lnSpc>
                  <a:spcAft>
                    <a:spcPct val="35000"/>
                  </a:spcAft>
                  <a:defRPr/>
                </a:pPr>
                <a:r>
                  <a:rPr lang="en-US" sz="1400" dirty="0">
                    <a:effectLst>
                      <a:innerShdw blurRad="114300">
                        <a:prstClr val="black"/>
                      </a:innerShdw>
                    </a:effectLst>
                  </a:rPr>
                  <a:t>CD-DVD ROM</a:t>
                </a:r>
              </a:p>
              <a:p>
                <a:pPr algn="ctr" defTabSz="1244600" fontAlgn="auto">
                  <a:lnSpc>
                    <a:spcPct val="90000"/>
                  </a:lnSpc>
                  <a:spcAft>
                    <a:spcPct val="35000"/>
                  </a:spcAft>
                  <a:defRPr/>
                </a:pPr>
                <a:r>
                  <a:rPr lang="en-US" sz="1400" dirty="0">
                    <a:effectLst>
                      <a:innerShdw blurRad="114300">
                        <a:prstClr val="black"/>
                      </a:innerShdw>
                    </a:effectLst>
                  </a:rPr>
                  <a:t>FTP/Internet</a:t>
                </a:r>
              </a:p>
              <a:p>
                <a:pPr algn="ctr" defTabSz="1244600" fontAlgn="auto">
                  <a:lnSpc>
                    <a:spcPct val="90000"/>
                  </a:lnSpc>
                  <a:spcAft>
                    <a:spcPct val="35000"/>
                  </a:spcAft>
                  <a:defRPr/>
                </a:pPr>
                <a:r>
                  <a:rPr lang="en-US" sz="1400" dirty="0">
                    <a:effectLst>
                      <a:innerShdw blurRad="114300">
                        <a:prstClr val="black"/>
                      </a:innerShdw>
                    </a:effectLst>
                  </a:rPr>
                  <a:t>…whatever!</a:t>
                </a:r>
              </a:p>
            </p:txBody>
          </p:sp>
        </p:grpSp>
      </p:grpSp>
      <p:grpSp>
        <p:nvGrpSpPr>
          <p:cNvPr id="18" name="Group 61"/>
          <p:cNvGrpSpPr>
            <a:grpSpLocks/>
          </p:cNvGrpSpPr>
          <p:nvPr/>
        </p:nvGrpSpPr>
        <p:grpSpPr bwMode="auto">
          <a:xfrm>
            <a:off x="446089" y="1071563"/>
            <a:ext cx="2054225" cy="1017985"/>
            <a:chOff x="446455" y="1428736"/>
            <a:chExt cx="2053843" cy="1357322"/>
          </a:xfrm>
        </p:grpSpPr>
        <p:pic>
          <p:nvPicPr>
            <p:cNvPr id="2066" name="Picture 32" descr="Tascam112"/>
            <p:cNvPicPr>
              <a:picLocks noChangeAspect="1" noChangeArrowheads="1"/>
            </p:cNvPicPr>
            <p:nvPr/>
          </p:nvPicPr>
          <p:blipFill>
            <a:blip r:embed="rId8" cstate="print"/>
            <a:srcRect/>
            <a:stretch>
              <a:fillRect/>
            </a:stretch>
          </p:blipFill>
          <p:spPr bwMode="auto">
            <a:xfrm>
              <a:off x="946521" y="1428736"/>
              <a:ext cx="1553777" cy="500066"/>
            </a:xfrm>
            <a:prstGeom prst="rect">
              <a:avLst/>
            </a:prstGeom>
            <a:noFill/>
            <a:ln w="9525">
              <a:noFill/>
              <a:miter lim="800000"/>
              <a:headEnd/>
              <a:tailEnd/>
            </a:ln>
          </p:spPr>
        </p:pic>
        <p:pic>
          <p:nvPicPr>
            <p:cNvPr id="2067" name="Picture 32" descr="Tascam112"/>
            <p:cNvPicPr>
              <a:picLocks noChangeAspect="1" noChangeArrowheads="1"/>
            </p:cNvPicPr>
            <p:nvPr/>
          </p:nvPicPr>
          <p:blipFill>
            <a:blip r:embed="rId8" cstate="print"/>
            <a:srcRect/>
            <a:stretch>
              <a:fillRect/>
            </a:stretch>
          </p:blipFill>
          <p:spPr bwMode="auto">
            <a:xfrm>
              <a:off x="732207" y="1714488"/>
              <a:ext cx="1553777" cy="500066"/>
            </a:xfrm>
            <a:prstGeom prst="rect">
              <a:avLst/>
            </a:prstGeom>
            <a:noFill/>
            <a:ln w="9525">
              <a:noFill/>
              <a:miter lim="800000"/>
              <a:headEnd/>
              <a:tailEnd/>
            </a:ln>
          </p:spPr>
        </p:pic>
        <p:pic>
          <p:nvPicPr>
            <p:cNvPr id="2068" name="Picture 32" descr="Tascam112"/>
            <p:cNvPicPr>
              <a:picLocks noChangeAspect="1" noChangeArrowheads="1"/>
            </p:cNvPicPr>
            <p:nvPr/>
          </p:nvPicPr>
          <p:blipFill>
            <a:blip r:embed="rId8" cstate="print"/>
            <a:srcRect/>
            <a:stretch>
              <a:fillRect/>
            </a:stretch>
          </p:blipFill>
          <p:spPr bwMode="auto">
            <a:xfrm>
              <a:off x="589331" y="2000240"/>
              <a:ext cx="1553777" cy="500066"/>
            </a:xfrm>
            <a:prstGeom prst="rect">
              <a:avLst/>
            </a:prstGeom>
            <a:noFill/>
            <a:ln w="9525">
              <a:noFill/>
              <a:miter lim="800000"/>
              <a:headEnd/>
              <a:tailEnd/>
            </a:ln>
          </p:spPr>
        </p:pic>
        <p:pic>
          <p:nvPicPr>
            <p:cNvPr id="2069" name="Picture 32" descr="Tascam112"/>
            <p:cNvPicPr>
              <a:picLocks noChangeAspect="1" noChangeArrowheads="1"/>
            </p:cNvPicPr>
            <p:nvPr/>
          </p:nvPicPr>
          <p:blipFill>
            <a:blip r:embed="rId8" cstate="print"/>
            <a:srcRect/>
            <a:stretch>
              <a:fillRect/>
            </a:stretch>
          </p:blipFill>
          <p:spPr bwMode="auto">
            <a:xfrm>
              <a:off x="446455" y="2285992"/>
              <a:ext cx="1553777" cy="500066"/>
            </a:xfrm>
            <a:prstGeom prst="rect">
              <a:avLst/>
            </a:prstGeom>
            <a:noFill/>
            <a:ln w="9525">
              <a:noFill/>
              <a:miter lim="800000"/>
              <a:headEnd/>
              <a:tailEnd/>
            </a:ln>
          </p:spPr>
        </p:pic>
      </p:grpSp>
      <p:pic>
        <p:nvPicPr>
          <p:cNvPr id="2057" name="Picture 9" descr="C:\Documents and Settings\Rob\My Documents\My Pictures\Cube-Tec\Software Screeens\Jukebox.png"/>
          <p:cNvPicPr>
            <a:picLocks noChangeAspect="1" noChangeArrowheads="1"/>
          </p:cNvPicPr>
          <p:nvPr/>
        </p:nvPicPr>
        <p:blipFill>
          <a:blip r:embed="rId9" cstate="print"/>
          <a:srcRect/>
          <a:stretch>
            <a:fillRect/>
          </a:stretch>
        </p:blipFill>
        <p:spPr bwMode="auto">
          <a:xfrm>
            <a:off x="2743200" y="910829"/>
            <a:ext cx="1500188" cy="1607344"/>
          </a:xfrm>
          <a:prstGeom prst="rect">
            <a:avLst/>
          </a:prstGeom>
          <a:noFill/>
          <a:ln w="9525">
            <a:noFill/>
            <a:miter lim="800000"/>
            <a:headEnd/>
            <a:tailEnd/>
          </a:ln>
        </p:spPr>
      </p:pic>
      <p:sp>
        <p:nvSpPr>
          <p:cNvPr id="57" name="Bent Arrow 56"/>
          <p:cNvSpPr/>
          <p:nvPr/>
        </p:nvSpPr>
        <p:spPr>
          <a:xfrm flipV="1">
            <a:off x="1214439" y="3676650"/>
            <a:ext cx="3000375" cy="482204"/>
          </a:xfrm>
          <a:prstGeom prst="bentArrow">
            <a:avLst>
              <a:gd name="adj1" fmla="val 8304"/>
              <a:gd name="adj2" fmla="val 25000"/>
              <a:gd name="adj3" fmla="val 25000"/>
              <a:gd name="adj4" fmla="val 43750"/>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59" name="Bent Arrow 58"/>
          <p:cNvSpPr/>
          <p:nvPr/>
        </p:nvSpPr>
        <p:spPr>
          <a:xfrm flipH="1" flipV="1">
            <a:off x="4929189" y="3676650"/>
            <a:ext cx="3000375" cy="482204"/>
          </a:xfrm>
          <a:prstGeom prst="bentArrow">
            <a:avLst>
              <a:gd name="adj1" fmla="val 8304"/>
              <a:gd name="adj2" fmla="val 25000"/>
              <a:gd name="adj3" fmla="val 25000"/>
              <a:gd name="adj4" fmla="val 43750"/>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60" name="Bent Arrow 59"/>
          <p:cNvSpPr/>
          <p:nvPr/>
        </p:nvSpPr>
        <p:spPr>
          <a:xfrm flipV="1">
            <a:off x="3429001" y="3676650"/>
            <a:ext cx="785813" cy="482204"/>
          </a:xfrm>
          <a:prstGeom prst="bentArrow">
            <a:avLst>
              <a:gd name="adj1" fmla="val 8304"/>
              <a:gd name="adj2" fmla="val 25000"/>
              <a:gd name="adj3" fmla="val 25000"/>
              <a:gd name="adj4" fmla="val 43750"/>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61" name="Bent Arrow 60"/>
          <p:cNvSpPr/>
          <p:nvPr/>
        </p:nvSpPr>
        <p:spPr>
          <a:xfrm flipH="1" flipV="1">
            <a:off x="4929188" y="3676650"/>
            <a:ext cx="785812" cy="482204"/>
          </a:xfrm>
          <a:prstGeom prst="bentArrow">
            <a:avLst>
              <a:gd name="adj1" fmla="val 8304"/>
              <a:gd name="adj2" fmla="val 25000"/>
              <a:gd name="adj3" fmla="val 25000"/>
              <a:gd name="adj4" fmla="val 43750"/>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grpSp>
        <p:nvGrpSpPr>
          <p:cNvPr id="19" name="Group 41"/>
          <p:cNvGrpSpPr>
            <a:grpSpLocks/>
          </p:cNvGrpSpPr>
          <p:nvPr/>
        </p:nvGrpSpPr>
        <p:grpSpPr bwMode="auto">
          <a:xfrm>
            <a:off x="4872050" y="964407"/>
            <a:ext cx="1500188" cy="1393031"/>
            <a:chOff x="4500562" y="1285860"/>
            <a:chExt cx="2000264" cy="1857388"/>
          </a:xfrm>
        </p:grpSpPr>
        <p:graphicFrame>
          <p:nvGraphicFramePr>
            <p:cNvPr id="2051" name="Object 11"/>
            <p:cNvGraphicFramePr>
              <a:graphicFrameLocks noChangeAspect="1"/>
            </p:cNvGraphicFramePr>
            <p:nvPr/>
          </p:nvGraphicFramePr>
          <p:xfrm>
            <a:off x="4824426" y="1285860"/>
            <a:ext cx="1676400" cy="1612900"/>
          </p:xfrm>
          <a:graphic>
            <a:graphicData uri="http://schemas.openxmlformats.org/presentationml/2006/ole">
              <p:oleObj spid="_x0000_s2051" name="Image" r:id="rId10" imgW="7085714" imgH="6819048" progId="">
                <p:embed/>
              </p:oleObj>
            </a:graphicData>
          </a:graphic>
        </p:graphicFrame>
        <p:graphicFrame>
          <p:nvGraphicFramePr>
            <p:cNvPr id="2050" name="Object 10"/>
            <p:cNvGraphicFramePr>
              <a:graphicFrameLocks noChangeAspect="1"/>
            </p:cNvGraphicFramePr>
            <p:nvPr/>
          </p:nvGraphicFramePr>
          <p:xfrm>
            <a:off x="4500562" y="1530348"/>
            <a:ext cx="1676400" cy="1612900"/>
          </p:xfrm>
          <a:graphic>
            <a:graphicData uri="http://schemas.openxmlformats.org/presentationml/2006/ole">
              <p:oleObj spid="_x0000_s2050" name="Image" r:id="rId11" imgW="7085714" imgH="6819048" progId="">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2057"/>
                                        </p:tgtEl>
                                        <p:attrNameLst>
                                          <p:attrName>style.visibility</p:attrName>
                                        </p:attrNameLst>
                                      </p:cBhvr>
                                      <p:to>
                                        <p:strVal val="visible"/>
                                      </p:to>
                                    </p:set>
                                    <p:animEffect transition="in" filter="fade">
                                      <p:cBhvr>
                                        <p:cTn id="29" dur="2000"/>
                                        <p:tgtEl>
                                          <p:spTgt spid="2057"/>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2000"/>
                                        <p:tgtEl>
                                          <p:spTgt spid="6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0-#ppt_h/2"/>
                                          </p:val>
                                        </p:tav>
                                        <p:tav tm="100000">
                                          <p:val>
                                            <p:strVal val="#ppt_y"/>
                                          </p:val>
                                        </p:tav>
                                      </p:tavLst>
                                    </p:anim>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20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fade">
                                      <p:cBhvr>
                                        <p:cTn id="56"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60" grpId="0" animBg="1"/>
      <p:bldP spid="6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rtlCol="0">
            <a:normAutofit fontScale="90000"/>
          </a:bodyPr>
          <a:lstStyle/>
          <a:p>
            <a:pPr fontAlgn="auto">
              <a:spcAft>
                <a:spcPts val="0"/>
              </a:spcAft>
              <a:defRPr/>
            </a:pPr>
            <a:r>
              <a:rPr lang="en-US" dirty="0" smtClean="0"/>
              <a:t>Creating a Preservation Master &amp; Derivatives</a:t>
            </a:r>
            <a:endParaRPr lang="en-CA"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pic>
        <p:nvPicPr>
          <p:cNvPr id="7" name="Picture 2" descr="C:\Documents and Settings\Rob\My Documents\My Pictures\Cube-Tec\Dobbin Stuff\Job Designer\Grid.gif"/>
          <p:cNvPicPr>
            <a:picLocks noChangeAspect="1" noChangeArrowheads="1"/>
          </p:cNvPicPr>
          <p:nvPr/>
        </p:nvPicPr>
        <p:blipFill>
          <a:blip r:embed="rId3" cstate="print"/>
          <a:srcRect l="1727" r="2161" b="3156"/>
          <a:stretch>
            <a:fillRect/>
          </a:stretch>
        </p:blipFill>
        <p:spPr bwMode="auto">
          <a:xfrm>
            <a:off x="561976" y="1026319"/>
            <a:ext cx="8010525" cy="3313510"/>
          </a:xfrm>
          <a:prstGeom prst="rect">
            <a:avLst/>
          </a:prstGeom>
          <a:noFill/>
          <a:ln w="9525">
            <a:noFill/>
            <a:miter lim="800000"/>
            <a:headEnd/>
            <a:tailEnd/>
          </a:ln>
        </p:spPr>
      </p:pic>
      <p:grpSp>
        <p:nvGrpSpPr>
          <p:cNvPr id="2" name="Group 175"/>
          <p:cNvGrpSpPr>
            <a:grpSpLocks/>
          </p:cNvGrpSpPr>
          <p:nvPr/>
        </p:nvGrpSpPr>
        <p:grpSpPr bwMode="auto">
          <a:xfrm>
            <a:off x="928688" y="1232297"/>
            <a:ext cx="7434262" cy="2981325"/>
            <a:chOff x="928662" y="1643050"/>
            <a:chExt cx="7434306" cy="3974784"/>
          </a:xfrm>
        </p:grpSpPr>
        <p:grpSp>
          <p:nvGrpSpPr>
            <p:cNvPr id="44062" name="Group 173"/>
            <p:cNvGrpSpPr>
              <a:grpSpLocks/>
            </p:cNvGrpSpPr>
            <p:nvPr/>
          </p:nvGrpSpPr>
          <p:grpSpPr bwMode="auto">
            <a:xfrm>
              <a:off x="928662" y="1643050"/>
              <a:ext cx="7434306" cy="3974784"/>
              <a:chOff x="928662" y="1643050"/>
              <a:chExt cx="7434306" cy="3974784"/>
            </a:xfrm>
          </p:grpSpPr>
          <p:grpSp>
            <p:nvGrpSpPr>
              <p:cNvPr id="44064" name="Group 132"/>
              <p:cNvGrpSpPr>
                <a:grpSpLocks/>
              </p:cNvGrpSpPr>
              <p:nvPr/>
            </p:nvGrpSpPr>
            <p:grpSpPr bwMode="auto">
              <a:xfrm>
                <a:off x="928662" y="1643050"/>
                <a:ext cx="6148422" cy="3974784"/>
                <a:chOff x="928662" y="1643050"/>
                <a:chExt cx="6148422" cy="3974784"/>
              </a:xfrm>
            </p:grpSpPr>
            <p:pic>
              <p:nvPicPr>
                <p:cNvPr id="44068" name="Picture 2" descr="C:\Documents and Settings\Rob\My Documents\My Pictures\Cube-Tec\Dobbin Stuff\Plug-ins\End.png"/>
                <p:cNvPicPr>
                  <a:picLocks noChangeAspect="1" noChangeArrowheads="1"/>
                </p:cNvPicPr>
                <p:nvPr/>
              </p:nvPicPr>
              <p:blipFill>
                <a:blip r:embed="rId4" cstate="print"/>
                <a:srcRect/>
                <a:stretch>
                  <a:fillRect/>
                </a:stretch>
              </p:blipFill>
              <p:spPr bwMode="auto">
                <a:xfrm>
                  <a:off x="2428860" y="1643050"/>
                  <a:ext cx="590550" cy="466725"/>
                </a:xfrm>
                <a:prstGeom prst="rect">
                  <a:avLst/>
                </a:prstGeom>
                <a:noFill/>
                <a:ln w="9525">
                  <a:noFill/>
                  <a:miter lim="800000"/>
                  <a:headEnd/>
                  <a:tailEnd/>
                </a:ln>
              </p:spPr>
            </p:pic>
            <p:grpSp>
              <p:nvGrpSpPr>
                <p:cNvPr id="44069" name="Group 21"/>
                <p:cNvGrpSpPr>
                  <a:grpSpLocks/>
                </p:cNvGrpSpPr>
                <p:nvPr/>
              </p:nvGrpSpPr>
              <p:grpSpPr bwMode="auto">
                <a:xfrm>
                  <a:off x="4786314" y="1857364"/>
                  <a:ext cx="285750" cy="257175"/>
                  <a:chOff x="5204919" y="1571612"/>
                  <a:chExt cx="285750" cy="257175"/>
                </a:xfrm>
              </p:grpSpPr>
              <p:pic>
                <p:nvPicPr>
                  <p:cNvPr id="44098" name="Picture 9" descr="D:\My Pictures\Cube-Tec\Dobbin Stuff\Plug-ins\Node.png"/>
                  <p:cNvPicPr>
                    <a:picLocks noChangeAspect="1" noChangeArrowheads="1"/>
                  </p:cNvPicPr>
                  <p:nvPr/>
                </p:nvPicPr>
                <p:blipFill>
                  <a:blip r:embed="rId5" cstate="print"/>
                  <a:srcRect/>
                  <a:stretch>
                    <a:fillRect/>
                  </a:stretch>
                </p:blipFill>
                <p:spPr bwMode="auto">
                  <a:xfrm>
                    <a:off x="5204919" y="1571612"/>
                    <a:ext cx="285750" cy="257175"/>
                  </a:xfrm>
                  <a:prstGeom prst="rect">
                    <a:avLst/>
                  </a:prstGeom>
                  <a:noFill/>
                  <a:ln w="9525">
                    <a:noFill/>
                    <a:miter lim="800000"/>
                    <a:headEnd/>
                    <a:tailEnd/>
                  </a:ln>
                </p:spPr>
              </p:pic>
              <p:sp>
                <p:nvSpPr>
                  <p:cNvPr id="11" name="Oval 10"/>
                  <p:cNvSpPr/>
                  <p:nvPr/>
                </p:nvSpPr>
                <p:spPr>
                  <a:xfrm>
                    <a:off x="5276357" y="1643050"/>
                    <a:ext cx="142876" cy="142876"/>
                  </a:xfrm>
                  <a:prstGeom prst="ellipse">
                    <a:avLst/>
                  </a:prstGeom>
                  <a:solidFill>
                    <a:srgbClr val="0000FF"/>
                  </a:solidFill>
                  <a:ln>
                    <a:noFill/>
                  </a:ln>
                  <a:effectLst/>
                  <a:scene3d>
                    <a:camera prst="orthographicFront"/>
                    <a:lightRig rig="chilly" dir="t">
                      <a:rot lat="0" lon="0" rev="5400000"/>
                    </a:lightRig>
                  </a:scene3d>
                  <a:sp3d contourW="12700" prstMaterial="dkEdge">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grpSp>
            <p:pic>
              <p:nvPicPr>
                <p:cNvPr id="44070" name="Picture 4" descr="C:\Documents and Settings\Rob\My Documents\My Pictures\Cube-Tec\Dobbin Stuff\Plug-ins\Switch.png"/>
                <p:cNvPicPr>
                  <a:picLocks noChangeAspect="1" noChangeArrowheads="1"/>
                </p:cNvPicPr>
                <p:nvPr/>
              </p:nvPicPr>
              <p:blipFill>
                <a:blip r:embed="rId6" cstate="print"/>
                <a:srcRect/>
                <a:stretch>
                  <a:fillRect/>
                </a:stretch>
              </p:blipFill>
              <p:spPr bwMode="auto">
                <a:xfrm>
                  <a:off x="1785918" y="4043373"/>
                  <a:ext cx="847725" cy="885825"/>
                </a:xfrm>
                <a:prstGeom prst="rect">
                  <a:avLst/>
                </a:prstGeom>
                <a:noFill/>
                <a:ln w="9525">
                  <a:noFill/>
                  <a:miter lim="800000"/>
                  <a:headEnd/>
                  <a:tailEnd/>
                </a:ln>
              </p:spPr>
            </p:pic>
            <p:pic>
              <p:nvPicPr>
                <p:cNvPr id="44071" name="Picture 6" descr="C:\Documents and Settings\Rob\My Documents\My Pictures\Cube-Tec\Dobbin Stuff\Plug-ins\Start.png"/>
                <p:cNvPicPr>
                  <a:picLocks noChangeAspect="1" noChangeArrowheads="1"/>
                </p:cNvPicPr>
                <p:nvPr/>
              </p:nvPicPr>
              <p:blipFill>
                <a:blip r:embed="rId7" cstate="print"/>
                <a:srcRect/>
                <a:stretch>
                  <a:fillRect/>
                </a:stretch>
              </p:blipFill>
              <p:spPr bwMode="auto">
                <a:xfrm>
                  <a:off x="928662" y="1643050"/>
                  <a:ext cx="590550" cy="466725"/>
                </a:xfrm>
                <a:prstGeom prst="rect">
                  <a:avLst/>
                </a:prstGeom>
                <a:noFill/>
                <a:ln w="9525">
                  <a:noFill/>
                  <a:miter lim="800000"/>
                  <a:headEnd/>
                  <a:tailEnd/>
                </a:ln>
              </p:spPr>
            </p:pic>
            <p:pic>
              <p:nvPicPr>
                <p:cNvPr id="44072" name="Picture 7" descr="C:\Documents and Settings\Rob\My Documents\My Pictures\Cube-Tec\Dobbin Stuff\Plug-ins\FSC-Gen.png"/>
                <p:cNvPicPr>
                  <a:picLocks noChangeAspect="1" noChangeArrowheads="1"/>
                </p:cNvPicPr>
                <p:nvPr/>
              </p:nvPicPr>
              <p:blipFill>
                <a:blip r:embed="rId8" cstate="print"/>
                <a:srcRect/>
                <a:stretch>
                  <a:fillRect/>
                </a:stretch>
              </p:blipFill>
              <p:spPr bwMode="auto">
                <a:xfrm>
                  <a:off x="3281362" y="2428868"/>
                  <a:ext cx="1219200" cy="514350"/>
                </a:xfrm>
                <a:prstGeom prst="rect">
                  <a:avLst/>
                </a:prstGeom>
                <a:noFill/>
                <a:ln w="9525">
                  <a:noFill/>
                  <a:miter lim="800000"/>
                  <a:headEnd/>
                  <a:tailEnd/>
                </a:ln>
              </p:spPr>
            </p:pic>
            <p:pic>
              <p:nvPicPr>
                <p:cNvPr id="44073" name="Picture 9" descr="C:\Documents and Settings\Rob\My Documents\My Pictures\Cube-Tec\Dobbin Stuff\Plug-ins\AFI.png"/>
                <p:cNvPicPr>
                  <a:picLocks noChangeAspect="1" noChangeArrowheads="1"/>
                </p:cNvPicPr>
                <p:nvPr/>
              </p:nvPicPr>
              <p:blipFill>
                <a:blip r:embed="rId9" cstate="print"/>
                <a:srcRect/>
                <a:stretch>
                  <a:fillRect/>
                </a:stretch>
              </p:blipFill>
              <p:spPr bwMode="auto">
                <a:xfrm>
                  <a:off x="1142976" y="2285992"/>
                  <a:ext cx="1219200" cy="514350"/>
                </a:xfrm>
                <a:prstGeom prst="rect">
                  <a:avLst/>
                </a:prstGeom>
                <a:noFill/>
                <a:ln w="9525">
                  <a:noFill/>
                  <a:miter lim="800000"/>
                  <a:headEnd/>
                  <a:tailEnd/>
                </a:ln>
              </p:spPr>
            </p:pic>
            <p:pic>
              <p:nvPicPr>
                <p:cNvPr id="44074" name="Picture 10" descr="C:\Documents and Settings\Rob\My Documents\My Pictures\Cube-Tec\Dobbin Stuff\Plug-ins\Decider.png"/>
                <p:cNvPicPr>
                  <a:picLocks noChangeAspect="1" noChangeArrowheads="1"/>
                </p:cNvPicPr>
                <p:nvPr/>
              </p:nvPicPr>
              <p:blipFill>
                <a:blip r:embed="rId10" cstate="print"/>
                <a:srcRect/>
                <a:stretch>
                  <a:fillRect/>
                </a:stretch>
              </p:blipFill>
              <p:spPr bwMode="auto">
                <a:xfrm>
                  <a:off x="1142976" y="3186117"/>
                  <a:ext cx="1219200" cy="514350"/>
                </a:xfrm>
                <a:prstGeom prst="rect">
                  <a:avLst/>
                </a:prstGeom>
                <a:noFill/>
                <a:ln w="9525">
                  <a:noFill/>
                  <a:miter lim="800000"/>
                  <a:headEnd/>
                  <a:tailEnd/>
                </a:ln>
              </p:spPr>
            </p:pic>
            <p:pic>
              <p:nvPicPr>
                <p:cNvPr id="44075" name="Picture 12" descr="C:\Documents and Settings\Rob\My Documents\My Pictures\Cube-Tec\Dobbin Stuff\Plug-ins\ReDither.png"/>
                <p:cNvPicPr>
                  <a:picLocks noChangeAspect="1" noChangeArrowheads="1"/>
                </p:cNvPicPr>
                <p:nvPr/>
              </p:nvPicPr>
              <p:blipFill>
                <a:blip r:embed="rId11" cstate="print"/>
                <a:srcRect/>
                <a:stretch>
                  <a:fillRect/>
                </a:stretch>
              </p:blipFill>
              <p:spPr bwMode="auto">
                <a:xfrm>
                  <a:off x="4572000" y="3143248"/>
                  <a:ext cx="1219200" cy="514350"/>
                </a:xfrm>
                <a:prstGeom prst="rect">
                  <a:avLst/>
                </a:prstGeom>
                <a:noFill/>
                <a:ln w="9525">
                  <a:noFill/>
                  <a:miter lim="800000"/>
                  <a:headEnd/>
                  <a:tailEnd/>
                </a:ln>
              </p:spPr>
            </p:pic>
            <p:pic>
              <p:nvPicPr>
                <p:cNvPr id="44076" name="Picture 13" descr="C:\Documents and Settings\Rob\My Documents\My Pictures\Cube-Tec\Dobbin Stuff\Plug-ins\Resampler.png"/>
                <p:cNvPicPr>
                  <a:picLocks noChangeAspect="1" noChangeArrowheads="1"/>
                </p:cNvPicPr>
                <p:nvPr/>
              </p:nvPicPr>
              <p:blipFill>
                <a:blip r:embed="rId12" cstate="print"/>
                <a:srcRect/>
                <a:stretch>
                  <a:fillRect/>
                </a:stretch>
              </p:blipFill>
              <p:spPr bwMode="auto">
                <a:xfrm>
                  <a:off x="4572000" y="2428868"/>
                  <a:ext cx="1219200" cy="514350"/>
                </a:xfrm>
                <a:prstGeom prst="rect">
                  <a:avLst/>
                </a:prstGeom>
                <a:noFill/>
                <a:ln w="9525">
                  <a:noFill/>
                  <a:miter lim="800000"/>
                  <a:headEnd/>
                  <a:tailEnd/>
                </a:ln>
              </p:spPr>
            </p:pic>
            <p:pic>
              <p:nvPicPr>
                <p:cNvPr id="44077" name="Picture 14" descr="C:\Documents and Settings\Rob\My Documents\My Pictures\Cube-Tec\Dobbin Stuff\Plug-ins\Metadata-Merger.png"/>
                <p:cNvPicPr>
                  <a:picLocks noChangeAspect="1" noChangeArrowheads="1"/>
                </p:cNvPicPr>
                <p:nvPr/>
              </p:nvPicPr>
              <p:blipFill>
                <a:blip r:embed="rId13" cstate="print"/>
                <a:srcRect/>
                <a:stretch>
                  <a:fillRect/>
                </a:stretch>
              </p:blipFill>
              <p:spPr bwMode="auto">
                <a:xfrm>
                  <a:off x="4572000" y="3840092"/>
                  <a:ext cx="1219200" cy="514350"/>
                </a:xfrm>
                <a:prstGeom prst="rect">
                  <a:avLst/>
                </a:prstGeom>
                <a:noFill/>
                <a:ln w="9525">
                  <a:noFill/>
                  <a:miter lim="800000"/>
                  <a:headEnd/>
                  <a:tailEnd/>
                </a:ln>
              </p:spPr>
            </p:pic>
            <p:cxnSp>
              <p:nvCxnSpPr>
                <p:cNvPr id="23" name="Elbow Connector 23"/>
                <p:cNvCxnSpPr>
                  <a:stCxn id="4102" idx="3"/>
                  <a:endCxn id="4105" idx="0"/>
                </p:cNvCxnSpPr>
                <p:nvPr/>
              </p:nvCxnSpPr>
              <p:spPr>
                <a:xfrm>
                  <a:off x="1519215" y="1876393"/>
                  <a:ext cx="233363" cy="409542"/>
                </a:xfrm>
                <a:prstGeom prst="bentConnector2">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4100" idx="1"/>
                  <a:endCxn id="4106" idx="1"/>
                </p:cNvCxnSpPr>
                <p:nvPr/>
              </p:nvCxnSpPr>
              <p:spPr>
                <a:xfrm rot="10800000">
                  <a:off x="1142975" y="3443132"/>
                  <a:ext cx="642942" cy="1042904"/>
                </a:xfrm>
                <a:prstGeom prst="bentConnector3">
                  <a:avLst>
                    <a:gd name="adj1" fmla="val 135555"/>
                  </a:avLst>
                </a:prstGeom>
                <a:ln w="25400">
                  <a:solidFill>
                    <a:srgbClr val="00C85A"/>
                  </a:solidFill>
                </a:ln>
              </p:spPr>
              <p:style>
                <a:lnRef idx="1">
                  <a:schemeClr val="accent1"/>
                </a:lnRef>
                <a:fillRef idx="0">
                  <a:schemeClr val="accent1"/>
                </a:fillRef>
                <a:effectRef idx="0">
                  <a:schemeClr val="accent1"/>
                </a:effectRef>
                <a:fontRef idx="minor">
                  <a:schemeClr val="tx1"/>
                </a:fontRef>
              </p:style>
            </p:cxnSp>
            <p:cxnSp>
              <p:nvCxnSpPr>
                <p:cNvPr id="26" name="Elbow Connector 23"/>
                <p:cNvCxnSpPr>
                  <a:stCxn id="10" idx="2"/>
                  <a:endCxn id="4109" idx="0"/>
                </p:cNvCxnSpPr>
                <p:nvPr/>
              </p:nvCxnSpPr>
              <p:spPr>
                <a:xfrm rot="16200000" flipH="1">
                  <a:off x="4898242" y="2145443"/>
                  <a:ext cx="314300" cy="252413"/>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4110" idx="3"/>
                  <a:endCxn id="77" idx="0"/>
                </p:cNvCxnSpPr>
                <p:nvPr/>
              </p:nvCxnSpPr>
              <p:spPr>
                <a:xfrm>
                  <a:off x="5791202" y="4097130"/>
                  <a:ext cx="128589" cy="436527"/>
                </a:xfrm>
                <a:prstGeom prst="bentConnector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Elbow Connector 23"/>
                <p:cNvCxnSpPr/>
                <p:nvPr/>
              </p:nvCxnSpPr>
              <p:spPr>
                <a:xfrm rot="5400000">
                  <a:off x="1558920" y="3044700"/>
                  <a:ext cx="385731" cy="1587"/>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 name="Elbow Connector 23"/>
                <p:cNvCxnSpPr>
                  <a:stCxn id="4106" idx="2"/>
                  <a:endCxn id="4100" idx="0"/>
                </p:cNvCxnSpPr>
                <p:nvPr/>
              </p:nvCxnSpPr>
              <p:spPr>
                <a:xfrm rot="16200000" flipH="1">
                  <a:off x="1809744" y="3643121"/>
                  <a:ext cx="342873" cy="457203"/>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5" name="Elbow Connector 23"/>
                <p:cNvCxnSpPr>
                  <a:stCxn id="4100" idx="3"/>
                  <a:endCxn id="4098" idx="2"/>
                </p:cNvCxnSpPr>
                <p:nvPr/>
              </p:nvCxnSpPr>
              <p:spPr>
                <a:xfrm flipV="1">
                  <a:off x="2633647" y="2109738"/>
                  <a:ext cx="90488" cy="2376298"/>
                </a:xfrm>
                <a:prstGeom prst="bentConnector2">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0" name="Elbow Connector 23"/>
                <p:cNvCxnSpPr>
                  <a:stCxn id="4100" idx="2"/>
                  <a:endCxn id="10" idx="0"/>
                </p:cNvCxnSpPr>
                <p:nvPr/>
              </p:nvCxnSpPr>
              <p:spPr>
                <a:xfrm rot="5400000" flipH="1" flipV="1">
                  <a:off x="2033699" y="2033428"/>
                  <a:ext cx="3071569" cy="2719404"/>
                </a:xfrm>
                <a:prstGeom prst="bentConnector5">
                  <a:avLst>
                    <a:gd name="adj1" fmla="val -7442"/>
                    <a:gd name="adj2" fmla="val 34244"/>
                    <a:gd name="adj3" fmla="val 107442"/>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4" name="Elbow Connector 23"/>
                <p:cNvCxnSpPr>
                  <a:stCxn id="10" idx="3"/>
                  <a:endCxn id="4111" idx="0"/>
                </p:cNvCxnSpPr>
                <p:nvPr/>
              </p:nvCxnSpPr>
              <p:spPr>
                <a:xfrm>
                  <a:off x="5072061" y="1985923"/>
                  <a:ext cx="1395420" cy="442877"/>
                </a:xfrm>
                <a:prstGeom prst="bentConnector2">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6" name="Elbow Connector 23"/>
                <p:cNvCxnSpPr>
                  <a:stCxn id="10" idx="1"/>
                  <a:endCxn id="4103" idx="0"/>
                </p:cNvCxnSpPr>
                <p:nvPr/>
              </p:nvCxnSpPr>
              <p:spPr>
                <a:xfrm rot="10800000" flipV="1">
                  <a:off x="3890954" y="1985923"/>
                  <a:ext cx="895355" cy="442877"/>
                </a:xfrm>
                <a:prstGeom prst="bentConnector2">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pic>
              <p:nvPicPr>
                <p:cNvPr id="44088" name="Picture 6" descr="C:\Documents and Settings\Rob\My Documents\My Pictures\Cube-Tec\Dobbin Stuff\Plug-ins\Start.png"/>
                <p:cNvPicPr>
                  <a:picLocks noChangeAspect="1" noChangeArrowheads="1"/>
                </p:cNvPicPr>
                <p:nvPr/>
              </p:nvPicPr>
              <p:blipFill>
                <a:blip r:embed="rId7" cstate="print"/>
                <a:srcRect/>
                <a:stretch>
                  <a:fillRect/>
                </a:stretch>
              </p:blipFill>
              <p:spPr bwMode="auto">
                <a:xfrm>
                  <a:off x="5624524" y="4533911"/>
                  <a:ext cx="590550" cy="466725"/>
                </a:xfrm>
                <a:prstGeom prst="rect">
                  <a:avLst/>
                </a:prstGeom>
                <a:noFill/>
                <a:ln w="9525">
                  <a:noFill/>
                  <a:miter lim="800000"/>
                  <a:headEnd/>
                  <a:tailEnd/>
                </a:ln>
              </p:spPr>
            </p:pic>
            <p:pic>
              <p:nvPicPr>
                <p:cNvPr id="44089" name="Picture 2" descr="C:\Documents and Settings\Rob\My Documents\My Pictures\Cube-Tec\Dobbin Stuff\Plug-ins\End.png"/>
                <p:cNvPicPr>
                  <a:picLocks noChangeAspect="1" noChangeArrowheads="1"/>
                </p:cNvPicPr>
                <p:nvPr/>
              </p:nvPicPr>
              <p:blipFill>
                <a:blip r:embed="rId4" cstate="print"/>
                <a:srcRect/>
                <a:stretch>
                  <a:fillRect/>
                </a:stretch>
              </p:blipFill>
              <p:spPr bwMode="auto">
                <a:xfrm>
                  <a:off x="4883833" y="5148610"/>
                  <a:ext cx="590550" cy="466725"/>
                </a:xfrm>
                <a:prstGeom prst="rect">
                  <a:avLst/>
                </a:prstGeom>
                <a:noFill/>
                <a:ln w="9525">
                  <a:noFill/>
                  <a:miter lim="800000"/>
                  <a:headEnd/>
                  <a:tailEnd/>
                </a:ln>
              </p:spPr>
            </p:pic>
            <p:pic>
              <p:nvPicPr>
                <p:cNvPr id="44090" name="Picture 2" descr="C:\Documents and Settings\Rob\My Documents\My Pictures\Cube-Tec\Dobbin Stuff\Plug-ins\End.png"/>
                <p:cNvPicPr>
                  <a:picLocks noChangeAspect="1" noChangeArrowheads="1"/>
                </p:cNvPicPr>
                <p:nvPr/>
              </p:nvPicPr>
              <p:blipFill>
                <a:blip r:embed="rId4" cstate="print"/>
                <a:srcRect/>
                <a:stretch>
                  <a:fillRect/>
                </a:stretch>
              </p:blipFill>
              <p:spPr bwMode="auto">
                <a:xfrm>
                  <a:off x="3598795" y="5151109"/>
                  <a:ext cx="590550" cy="466725"/>
                </a:xfrm>
                <a:prstGeom prst="rect">
                  <a:avLst/>
                </a:prstGeom>
                <a:noFill/>
                <a:ln w="9525">
                  <a:noFill/>
                  <a:miter lim="800000"/>
                  <a:headEnd/>
                  <a:tailEnd/>
                </a:ln>
              </p:spPr>
            </p:pic>
            <p:cxnSp>
              <p:nvCxnSpPr>
                <p:cNvPr id="81" name="Elbow Connector 23"/>
                <p:cNvCxnSpPr>
                  <a:stCxn id="4109" idx="2"/>
                  <a:endCxn id="4108" idx="0"/>
                </p:cNvCxnSpPr>
                <p:nvPr/>
              </p:nvCxnSpPr>
              <p:spPr>
                <a:xfrm rot="5400000">
                  <a:off x="5082388" y="3043908"/>
                  <a:ext cx="200009" cy="1588"/>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2" name="Elbow Connector 23"/>
                <p:cNvCxnSpPr>
                  <a:stCxn id="4103" idx="2"/>
                  <a:endCxn id="80" idx="0"/>
                </p:cNvCxnSpPr>
                <p:nvPr/>
              </p:nvCxnSpPr>
              <p:spPr>
                <a:xfrm rot="16200000" flipH="1">
                  <a:off x="2788523" y="4045540"/>
                  <a:ext cx="2208037" cy="3175"/>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6" name="Elbow Connector 23"/>
                <p:cNvCxnSpPr>
                  <a:stCxn id="4108" idx="2"/>
                  <a:endCxn id="4110" idx="0"/>
                </p:cNvCxnSpPr>
                <p:nvPr/>
              </p:nvCxnSpPr>
              <p:spPr>
                <a:xfrm rot="5400000">
                  <a:off x="5091119" y="3749494"/>
                  <a:ext cx="182547" cy="1588"/>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0" name="Elbow Connector 23"/>
                <p:cNvCxnSpPr>
                  <a:stCxn id="4111" idx="2"/>
                  <a:endCxn id="118" idx="0"/>
                </p:cNvCxnSpPr>
                <p:nvPr/>
              </p:nvCxnSpPr>
              <p:spPr>
                <a:xfrm rot="5400000">
                  <a:off x="5366637" y="4037603"/>
                  <a:ext cx="2195338" cy="6350"/>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1" name="Elbow Connector 23"/>
                <p:cNvCxnSpPr>
                  <a:stCxn id="4110" idx="2"/>
                  <a:endCxn id="79" idx="0"/>
                </p:cNvCxnSpPr>
                <p:nvPr/>
              </p:nvCxnSpPr>
              <p:spPr>
                <a:xfrm rot="5400000">
                  <a:off x="4783168" y="4749540"/>
                  <a:ext cx="793687" cy="3175"/>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pic>
              <p:nvPicPr>
                <p:cNvPr id="44096" name="Picture 15" descr="C:\Documents and Settings\Rob\My Documents\My Pictures\Cube-Tec\Dobbin Stuff\Plug-ins\MPEF-Enc.png"/>
                <p:cNvPicPr>
                  <a:picLocks noChangeAspect="1" noChangeArrowheads="1"/>
                </p:cNvPicPr>
                <p:nvPr/>
              </p:nvPicPr>
              <p:blipFill>
                <a:blip r:embed="rId14" cstate="print"/>
                <a:srcRect/>
                <a:stretch>
                  <a:fillRect/>
                </a:stretch>
              </p:blipFill>
              <p:spPr bwMode="auto">
                <a:xfrm>
                  <a:off x="5857884" y="2428868"/>
                  <a:ext cx="1219200" cy="514350"/>
                </a:xfrm>
                <a:prstGeom prst="rect">
                  <a:avLst/>
                </a:prstGeom>
                <a:noFill/>
                <a:ln w="9525">
                  <a:noFill/>
                  <a:miter lim="800000"/>
                  <a:headEnd/>
                  <a:tailEnd/>
                </a:ln>
              </p:spPr>
            </p:pic>
            <p:pic>
              <p:nvPicPr>
                <p:cNvPr id="44097" name="Picture 2" descr="C:\Documents and Settings\Rob\My Documents\My Pictures\Cube-Tec\Dobbin Stuff\Plug-ins\End.png"/>
                <p:cNvPicPr>
                  <a:picLocks noChangeAspect="1" noChangeArrowheads="1"/>
                </p:cNvPicPr>
                <p:nvPr/>
              </p:nvPicPr>
              <p:blipFill>
                <a:blip r:embed="rId4" cstate="print"/>
                <a:srcRect/>
                <a:stretch>
                  <a:fillRect/>
                </a:stretch>
              </p:blipFill>
              <p:spPr bwMode="auto">
                <a:xfrm>
                  <a:off x="6166600" y="5138671"/>
                  <a:ext cx="590550" cy="466725"/>
                </a:xfrm>
                <a:prstGeom prst="rect">
                  <a:avLst/>
                </a:prstGeom>
                <a:noFill/>
                <a:ln w="9525">
                  <a:noFill/>
                  <a:miter lim="800000"/>
                  <a:headEnd/>
                  <a:tailEnd/>
                </a:ln>
              </p:spPr>
            </p:pic>
          </p:grpSp>
          <p:cxnSp>
            <p:nvCxnSpPr>
              <p:cNvPr id="141" name="Elbow Connector 23"/>
              <p:cNvCxnSpPr>
                <a:stCxn id="10" idx="3"/>
              </p:cNvCxnSpPr>
              <p:nvPr/>
            </p:nvCxnSpPr>
            <p:spPr>
              <a:xfrm>
                <a:off x="5072062" y="1985923"/>
                <a:ext cx="2297126" cy="585740"/>
              </a:xfrm>
              <a:prstGeom prst="bentConnector3">
                <a:avLst>
                  <a:gd name="adj1" fmla="val 106629"/>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pic>
            <p:nvPicPr>
              <p:cNvPr id="44066" name="Picture 16" descr="C:\Documents and Settings\Rob\My Documents\My Pictures\Cube-Tec\Dobbin Stuff\Plug-ins\Command-Line.png"/>
              <p:cNvPicPr>
                <a:picLocks noChangeAspect="1" noChangeArrowheads="1"/>
              </p:cNvPicPr>
              <p:nvPr/>
            </p:nvPicPr>
            <p:blipFill>
              <a:blip r:embed="rId15" cstate="print"/>
              <a:srcRect/>
              <a:stretch>
                <a:fillRect/>
              </a:stretch>
            </p:blipFill>
            <p:spPr bwMode="auto">
              <a:xfrm>
                <a:off x="7143768" y="2428868"/>
                <a:ext cx="1219200" cy="514350"/>
              </a:xfrm>
              <a:prstGeom prst="rect">
                <a:avLst/>
              </a:prstGeom>
              <a:noFill/>
              <a:ln w="9525">
                <a:noFill/>
                <a:miter lim="800000"/>
                <a:headEnd/>
                <a:tailEnd/>
              </a:ln>
            </p:spPr>
          </p:pic>
          <p:pic>
            <p:nvPicPr>
              <p:cNvPr id="44067" name="Picture 2" descr="C:\Documents and Settings\Rob\My Documents\My Pictures\Cube-Tec\Dobbin Stuff\Plug-ins\End.png"/>
              <p:cNvPicPr>
                <a:picLocks noChangeAspect="1" noChangeArrowheads="1"/>
              </p:cNvPicPr>
              <p:nvPr/>
            </p:nvPicPr>
            <p:blipFill>
              <a:blip r:embed="rId4" cstate="print"/>
              <a:srcRect/>
              <a:stretch>
                <a:fillRect/>
              </a:stretch>
            </p:blipFill>
            <p:spPr bwMode="auto">
              <a:xfrm>
                <a:off x="7460318" y="5143512"/>
                <a:ext cx="590550" cy="466725"/>
              </a:xfrm>
              <a:prstGeom prst="rect">
                <a:avLst/>
              </a:prstGeom>
              <a:noFill/>
              <a:ln w="9525">
                <a:noFill/>
                <a:miter lim="800000"/>
                <a:headEnd/>
                <a:tailEnd/>
              </a:ln>
            </p:spPr>
          </p:pic>
        </p:grpSp>
        <p:cxnSp>
          <p:nvCxnSpPr>
            <p:cNvPr id="148" name="Elbow Connector 23"/>
            <p:cNvCxnSpPr>
              <a:stCxn id="4112" idx="2"/>
              <a:endCxn id="147" idx="0"/>
            </p:cNvCxnSpPr>
            <p:nvPr/>
          </p:nvCxnSpPr>
          <p:spPr>
            <a:xfrm rot="16200000" flipH="1">
              <a:off x="6654108" y="4042365"/>
              <a:ext cx="2200100" cy="1588"/>
            </a:xfrm>
            <a:prstGeom prst="bentConnector3">
              <a:avLst>
                <a:gd name="adj1" fmla="val 50000"/>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9" name="Group 167"/>
          <p:cNvGrpSpPr>
            <a:grpSpLocks/>
          </p:cNvGrpSpPr>
          <p:nvPr/>
        </p:nvGrpSpPr>
        <p:grpSpPr bwMode="auto">
          <a:xfrm>
            <a:off x="3043461" y="1182397"/>
            <a:ext cx="1671414" cy="3478912"/>
            <a:chOff x="3043450" y="1576516"/>
            <a:chExt cx="1671426" cy="4638582"/>
          </a:xfrm>
        </p:grpSpPr>
        <p:sp>
          <p:nvSpPr>
            <p:cNvPr id="158" name="Title 1"/>
            <p:cNvSpPr txBox="1">
              <a:spLocks/>
            </p:cNvSpPr>
            <p:nvPr/>
          </p:nvSpPr>
          <p:spPr>
            <a:xfrm>
              <a:off x="3043450" y="1576516"/>
              <a:ext cx="1643074" cy="785818"/>
            </a:xfrm>
            <a:prstGeom prst="rect">
              <a:avLst/>
            </a:prstGeom>
            <a:noFill/>
            <a:effectLst>
              <a:glow rad="63500">
                <a:schemeClr val="accent6">
                  <a:satMod val="175000"/>
                  <a:alpha val="40000"/>
                </a:schemeClr>
              </a:glow>
              <a:softEdge rad="31750"/>
            </a:effectLst>
          </p:spPr>
          <p:txBody>
            <a:bodyPr tIns="144000" bIns="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algn="ctr" fontAlgn="auto">
                <a:spcBef>
                  <a:spcPts val="0"/>
                </a:spcBef>
                <a:spcAft>
                  <a:spcPts val="0"/>
                </a:spcAft>
                <a:defRPr/>
              </a:pPr>
              <a:r>
                <a:rPr lang="en-US" sz="1600" b="1" dirty="0">
                  <a:ln w="11430"/>
                  <a:solidFill>
                    <a:schemeClr val="accent6">
                      <a:lumMod val="75000"/>
                    </a:schemeClr>
                  </a:solidFill>
                  <a:latin typeface="+mn-lt"/>
                </a:rPr>
                <a:t>Preservation</a:t>
              </a:r>
            </a:p>
            <a:p>
              <a:pPr algn="ctr" fontAlgn="auto">
                <a:spcBef>
                  <a:spcPts val="0"/>
                </a:spcBef>
                <a:spcAft>
                  <a:spcPts val="0"/>
                </a:spcAft>
                <a:defRPr/>
              </a:pPr>
              <a:r>
                <a:rPr lang="en-US" sz="1600" b="1" dirty="0">
                  <a:ln w="11430"/>
                  <a:solidFill>
                    <a:schemeClr val="accent6">
                      <a:lumMod val="75000"/>
                    </a:schemeClr>
                  </a:solidFill>
                  <a:latin typeface="+mn-lt"/>
                </a:rPr>
                <a:t>Master</a:t>
              </a:r>
            </a:p>
          </p:txBody>
        </p:sp>
        <p:sp>
          <p:nvSpPr>
            <p:cNvPr id="163" name="Title 1"/>
            <p:cNvSpPr txBox="1">
              <a:spLocks/>
            </p:cNvSpPr>
            <p:nvPr/>
          </p:nvSpPr>
          <p:spPr>
            <a:xfrm>
              <a:off x="3071802" y="5715032"/>
              <a:ext cx="1643074" cy="500066"/>
            </a:xfrm>
            <a:prstGeom prst="rect">
              <a:avLst/>
            </a:prstGeom>
            <a:noFill/>
            <a:effectLst>
              <a:glow rad="63500">
                <a:schemeClr val="accent6">
                  <a:satMod val="175000"/>
                  <a:alpha val="40000"/>
                </a:schemeClr>
              </a:glow>
              <a:softEdge rad="31750"/>
            </a:effectLst>
          </p:spPr>
          <p:txBody>
            <a:bodyPr tIns="144000" bIns="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algn="ctr" fontAlgn="auto">
                <a:spcBef>
                  <a:spcPts val="0"/>
                </a:spcBef>
                <a:spcAft>
                  <a:spcPts val="0"/>
                </a:spcAft>
                <a:defRPr/>
              </a:pPr>
              <a:r>
                <a:rPr lang="en-US" sz="1600" b="1" dirty="0">
                  <a:ln w="11430"/>
                  <a:solidFill>
                    <a:schemeClr val="accent6">
                      <a:lumMod val="75000"/>
                    </a:schemeClr>
                  </a:solidFill>
                  <a:latin typeface="+mn-lt"/>
                </a:rPr>
                <a:t>24/96 BWF</a:t>
              </a:r>
            </a:p>
          </p:txBody>
        </p:sp>
      </p:grpSp>
      <p:grpSp>
        <p:nvGrpSpPr>
          <p:cNvPr id="12" name="Group 169"/>
          <p:cNvGrpSpPr>
            <a:grpSpLocks/>
          </p:cNvGrpSpPr>
          <p:nvPr/>
        </p:nvGrpSpPr>
        <p:grpSpPr bwMode="auto">
          <a:xfrm>
            <a:off x="5635625" y="1160873"/>
            <a:ext cx="1651000" cy="3468403"/>
            <a:chOff x="5636098" y="1571612"/>
            <a:chExt cx="1650546" cy="4624592"/>
          </a:xfrm>
        </p:grpSpPr>
        <p:sp>
          <p:nvSpPr>
            <p:cNvPr id="160" name="Title 1"/>
            <p:cNvSpPr txBox="1">
              <a:spLocks/>
            </p:cNvSpPr>
            <p:nvPr/>
          </p:nvSpPr>
          <p:spPr>
            <a:xfrm>
              <a:off x="5636098" y="1571612"/>
              <a:ext cx="1643074" cy="785817"/>
            </a:xfrm>
            <a:prstGeom prst="rect">
              <a:avLst/>
            </a:prstGeom>
            <a:noFill/>
            <a:effectLst>
              <a:glow rad="63500">
                <a:schemeClr val="accent6">
                  <a:satMod val="175000"/>
                  <a:alpha val="40000"/>
                </a:schemeClr>
              </a:glow>
              <a:softEdge rad="31750"/>
            </a:effectLst>
          </p:spPr>
          <p:txBody>
            <a:bodyPr tIns="144000" bIns="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algn="ctr" fontAlgn="auto">
                <a:spcBef>
                  <a:spcPts val="0"/>
                </a:spcBef>
                <a:spcAft>
                  <a:spcPts val="0"/>
                </a:spcAft>
                <a:defRPr/>
              </a:pPr>
              <a:r>
                <a:rPr lang="en-US" sz="1600" b="1" dirty="0">
                  <a:ln w="11430"/>
                  <a:solidFill>
                    <a:schemeClr val="accent6">
                      <a:lumMod val="75000"/>
                    </a:schemeClr>
                  </a:solidFill>
                  <a:latin typeface="+mn-lt"/>
                </a:rPr>
                <a:t>Internet</a:t>
              </a:r>
            </a:p>
            <a:p>
              <a:pPr algn="ctr" fontAlgn="auto">
                <a:spcBef>
                  <a:spcPts val="0"/>
                </a:spcBef>
                <a:spcAft>
                  <a:spcPts val="0"/>
                </a:spcAft>
                <a:defRPr/>
              </a:pPr>
              <a:r>
                <a:rPr lang="en-US" sz="1600" b="1" dirty="0">
                  <a:ln w="11430"/>
                  <a:solidFill>
                    <a:schemeClr val="accent6">
                      <a:lumMod val="75000"/>
                    </a:schemeClr>
                  </a:solidFill>
                  <a:latin typeface="+mn-lt"/>
                </a:rPr>
                <a:t>Browsing</a:t>
              </a:r>
            </a:p>
          </p:txBody>
        </p:sp>
        <p:sp>
          <p:nvSpPr>
            <p:cNvPr id="166" name="Title 1"/>
            <p:cNvSpPr txBox="1">
              <a:spLocks/>
            </p:cNvSpPr>
            <p:nvPr/>
          </p:nvSpPr>
          <p:spPr>
            <a:xfrm>
              <a:off x="5643570" y="5767552"/>
              <a:ext cx="1643074" cy="428652"/>
            </a:xfrm>
            <a:prstGeom prst="rect">
              <a:avLst/>
            </a:prstGeom>
            <a:noFill/>
            <a:effectLst>
              <a:glow rad="63500">
                <a:schemeClr val="accent6">
                  <a:satMod val="175000"/>
                  <a:alpha val="40000"/>
                </a:schemeClr>
              </a:glow>
              <a:softEdge rad="31750"/>
            </a:effectLst>
          </p:spPr>
          <p:txBody>
            <a:bodyPr tIns="144000" bIns="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algn="ctr" fontAlgn="auto">
                <a:spcBef>
                  <a:spcPts val="0"/>
                </a:spcBef>
                <a:spcAft>
                  <a:spcPts val="0"/>
                </a:spcAft>
                <a:defRPr/>
              </a:pPr>
              <a:r>
                <a:rPr lang="en-US" sz="1600" b="1" dirty="0">
                  <a:ln w="11430"/>
                  <a:solidFill>
                    <a:schemeClr val="accent6">
                      <a:lumMod val="75000"/>
                    </a:schemeClr>
                  </a:solidFill>
                  <a:latin typeface="+mn-lt"/>
                </a:rPr>
                <a:t>mp3</a:t>
              </a:r>
            </a:p>
          </p:txBody>
        </p:sp>
      </p:grpSp>
      <p:sp>
        <p:nvSpPr>
          <p:cNvPr id="127" name="Rounded Rectangle 126"/>
          <p:cNvSpPr/>
          <p:nvPr/>
        </p:nvSpPr>
        <p:spPr>
          <a:xfrm>
            <a:off x="714348" y="1125131"/>
            <a:ext cx="2428892" cy="2786082"/>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50800">
            <a:solidFill>
              <a:srgbClr val="FFC000"/>
            </a:solidFill>
          </a:ln>
          <a:effectLst>
            <a:outerShdw blurRad="88900" dist="38100" dir="2700000" sx="102000" sy="102000" algn="tl" rotWithShape="0">
              <a:prstClr val="black">
                <a:alpha val="40000"/>
              </a:prstClr>
            </a:outerShdw>
          </a:effectLst>
          <a:scene3d>
            <a:camera prst="orthographicFront"/>
            <a:lightRig rig="chilly" dir="t">
              <a:rot lat="0" lon="0" rev="5400000"/>
            </a:lightRig>
          </a:scene3d>
          <a:sp3d contourW="12700" prstMaterial="dkEdge">
            <a:bevelT prst="relaxedInset"/>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129" name="Rounded Rectangle 128"/>
          <p:cNvSpPr/>
          <p:nvPr/>
        </p:nvSpPr>
        <p:spPr>
          <a:xfrm>
            <a:off x="3214680" y="1232288"/>
            <a:ext cx="1357321" cy="3536181"/>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50800">
            <a:solidFill>
              <a:srgbClr val="FFC000"/>
            </a:solidFill>
          </a:ln>
          <a:effectLst>
            <a:outerShdw blurRad="88900" dist="38100" dir="2700000" sx="102000" sy="102000" algn="tl" rotWithShape="0">
              <a:prstClr val="black">
                <a:alpha val="40000"/>
              </a:prstClr>
            </a:outerShdw>
          </a:effectLst>
          <a:scene3d>
            <a:camera prst="orthographicFront"/>
            <a:lightRig rig="chilly" dir="t">
              <a:rot lat="0" lon="0" rev="5400000"/>
            </a:lightRig>
          </a:scene3d>
          <a:sp3d contourW="12700" prstMaterial="dkEdge">
            <a:bevelT prst="relaxedInset"/>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128" name="Rounded Rectangle 127"/>
          <p:cNvSpPr/>
          <p:nvPr/>
        </p:nvSpPr>
        <p:spPr>
          <a:xfrm>
            <a:off x="3214678" y="1125131"/>
            <a:ext cx="5214974" cy="1178727"/>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50800">
            <a:solidFill>
              <a:srgbClr val="FFC000"/>
            </a:solidFill>
          </a:ln>
          <a:effectLst>
            <a:outerShdw blurRad="88900" dist="38100" dir="2700000" sx="102000" sy="102000" algn="tl" rotWithShape="0">
              <a:prstClr val="black">
                <a:alpha val="40000"/>
              </a:prstClr>
            </a:outerShdw>
          </a:effectLst>
          <a:scene3d>
            <a:camera prst="orthographicFront"/>
            <a:lightRig rig="chilly" dir="t">
              <a:rot lat="0" lon="0" rev="5400000"/>
            </a:lightRig>
          </a:scene3d>
          <a:sp3d contourW="12700" prstMaterial="dkEdge">
            <a:bevelT prst="relaxedInset"/>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62" name="TextBox 61"/>
          <p:cNvSpPr txBox="1"/>
          <p:nvPr/>
        </p:nvSpPr>
        <p:spPr>
          <a:xfrm>
            <a:off x="1071538" y="2063136"/>
            <a:ext cx="1357322" cy="338554"/>
          </a:xfrm>
          <a:prstGeom prst="rect">
            <a:avLst/>
          </a:prstGeom>
          <a:noFill/>
        </p:spPr>
        <p:txBody>
          <a:bodyPr>
            <a:spAutoFit/>
          </a:bodyPr>
          <a:lstStyle/>
          <a:p>
            <a:pPr algn="ctr" fontAlgn="auto">
              <a:spcBef>
                <a:spcPts val="0"/>
              </a:spcBef>
              <a:spcAft>
                <a:spcPts val="0"/>
              </a:spcAft>
              <a:defRPr/>
            </a:pPr>
            <a:r>
              <a:rPr lang="en-US" sz="1600" dirty="0">
                <a:solidFill>
                  <a:srgbClr val="FFC000"/>
                </a:solidFill>
                <a:effectLst>
                  <a:glow rad="139700">
                    <a:schemeClr val="accent6">
                      <a:satMod val="175000"/>
                      <a:alpha val="40000"/>
                    </a:schemeClr>
                  </a:glow>
                </a:effectLst>
                <a:latin typeface="+mn-lt"/>
              </a:rPr>
              <a:t>Rule Editor</a:t>
            </a:r>
          </a:p>
        </p:txBody>
      </p:sp>
      <p:pic>
        <p:nvPicPr>
          <p:cNvPr id="63" name="Picture 14" descr="C:\Documents and Settings\Rob\My Documents\My Pictures\Cube-Tec\Dobbin Stuff\Plug-ins\Metadata-Merger.png"/>
          <p:cNvPicPr>
            <a:picLocks noChangeAspect="1" noChangeArrowheads="1"/>
          </p:cNvPicPr>
          <p:nvPr/>
        </p:nvPicPr>
        <p:blipFill>
          <a:blip r:embed="rId13" cstate="print"/>
          <a:srcRect/>
          <a:stretch>
            <a:fillRect/>
          </a:stretch>
        </p:blipFill>
        <p:spPr bwMode="auto">
          <a:xfrm>
            <a:off x="5853113" y="2358628"/>
            <a:ext cx="1219200" cy="385763"/>
          </a:xfrm>
          <a:prstGeom prst="rect">
            <a:avLst/>
          </a:prstGeom>
          <a:noFill/>
          <a:ln w="9525">
            <a:noFill/>
            <a:miter lim="800000"/>
            <a:headEnd/>
            <a:tailEnd/>
          </a:ln>
        </p:spPr>
      </p:pic>
      <p:cxnSp>
        <p:nvCxnSpPr>
          <p:cNvPr id="65" name="Elbow Connector 27"/>
          <p:cNvCxnSpPr>
            <a:stCxn id="63" idx="3"/>
            <a:endCxn id="67" idx="0"/>
          </p:cNvCxnSpPr>
          <p:nvPr/>
        </p:nvCxnSpPr>
        <p:spPr>
          <a:xfrm>
            <a:off x="7072314" y="2551510"/>
            <a:ext cx="128587" cy="327422"/>
          </a:xfrm>
          <a:prstGeom prst="bentConnector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67" name="Picture 6" descr="C:\Documents and Settings\Rob\My Documents\My Pictures\Cube-Tec\Dobbin Stuff\Plug-ins\Start.png"/>
          <p:cNvPicPr>
            <a:picLocks noChangeAspect="1" noChangeArrowheads="1"/>
          </p:cNvPicPr>
          <p:nvPr/>
        </p:nvPicPr>
        <p:blipFill>
          <a:blip r:embed="rId7" cstate="print"/>
          <a:srcRect/>
          <a:stretch>
            <a:fillRect/>
          </a:stretch>
        </p:blipFill>
        <p:spPr bwMode="auto">
          <a:xfrm>
            <a:off x="6905625" y="2878932"/>
            <a:ext cx="590550" cy="350044"/>
          </a:xfrm>
          <a:prstGeom prst="rect">
            <a:avLst/>
          </a:prstGeom>
          <a:noFill/>
          <a:ln w="9525">
            <a:noFill/>
            <a:miter lim="800000"/>
            <a:headEnd/>
            <a:tailEnd/>
          </a:ln>
        </p:spPr>
      </p:pic>
      <p:grpSp>
        <p:nvGrpSpPr>
          <p:cNvPr id="13" name="Group 71"/>
          <p:cNvGrpSpPr>
            <a:grpSpLocks/>
          </p:cNvGrpSpPr>
          <p:nvPr/>
        </p:nvGrpSpPr>
        <p:grpSpPr bwMode="auto">
          <a:xfrm>
            <a:off x="6929438" y="1150367"/>
            <a:ext cx="1643062" cy="3618087"/>
            <a:chOff x="9215470" y="1533808"/>
            <a:chExt cx="1643074" cy="4824150"/>
          </a:xfrm>
        </p:grpSpPr>
        <p:grpSp>
          <p:nvGrpSpPr>
            <p:cNvPr id="44054" name="Group 170"/>
            <p:cNvGrpSpPr>
              <a:grpSpLocks/>
            </p:cNvGrpSpPr>
            <p:nvPr/>
          </p:nvGrpSpPr>
          <p:grpSpPr bwMode="auto">
            <a:xfrm>
              <a:off x="9215470" y="1533808"/>
              <a:ext cx="1643074" cy="4634044"/>
              <a:chOff x="6870398" y="1533808"/>
              <a:chExt cx="1643074" cy="4634044"/>
            </a:xfrm>
          </p:grpSpPr>
          <p:sp>
            <p:nvSpPr>
              <p:cNvPr id="161" name="Title 1"/>
              <p:cNvSpPr txBox="1">
                <a:spLocks/>
              </p:cNvSpPr>
              <p:nvPr/>
            </p:nvSpPr>
            <p:spPr>
              <a:xfrm>
                <a:off x="6870398" y="1533808"/>
                <a:ext cx="1643074" cy="785819"/>
              </a:xfrm>
              <a:prstGeom prst="rect">
                <a:avLst/>
              </a:prstGeom>
              <a:noFill/>
              <a:effectLst>
                <a:glow rad="63500">
                  <a:schemeClr val="accent6">
                    <a:satMod val="175000"/>
                    <a:alpha val="40000"/>
                  </a:schemeClr>
                </a:glow>
                <a:softEdge rad="31750"/>
              </a:effectLst>
            </p:spPr>
            <p:txBody>
              <a:bodyPr tIns="144000" bIns="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algn="ctr" fontAlgn="auto">
                  <a:spcBef>
                    <a:spcPts val="0"/>
                  </a:spcBef>
                  <a:spcAft>
                    <a:spcPts val="0"/>
                  </a:spcAft>
                  <a:defRPr/>
                </a:pPr>
                <a:r>
                  <a:rPr lang="en-US" sz="1600" b="1" dirty="0">
                    <a:ln w="11430"/>
                    <a:solidFill>
                      <a:schemeClr val="accent6">
                        <a:lumMod val="75000"/>
                      </a:schemeClr>
                    </a:solidFill>
                    <a:latin typeface="+mn-lt"/>
                  </a:rPr>
                  <a:t>Telephony</a:t>
                </a:r>
              </a:p>
              <a:p>
                <a:pPr algn="ctr" fontAlgn="auto">
                  <a:spcBef>
                    <a:spcPts val="0"/>
                  </a:spcBef>
                  <a:spcAft>
                    <a:spcPts val="0"/>
                  </a:spcAft>
                  <a:defRPr/>
                </a:pPr>
                <a:r>
                  <a:rPr lang="en-US" sz="1600" b="1" dirty="0">
                    <a:ln w="11430"/>
                    <a:solidFill>
                      <a:schemeClr val="accent6">
                        <a:lumMod val="75000"/>
                      </a:schemeClr>
                    </a:solidFill>
                    <a:latin typeface="+mn-lt"/>
                  </a:rPr>
                  <a:t>Access</a:t>
                </a:r>
              </a:p>
            </p:txBody>
          </p:sp>
          <p:sp>
            <p:nvSpPr>
              <p:cNvPr id="167" name="Title 1"/>
              <p:cNvSpPr txBox="1">
                <a:spLocks/>
              </p:cNvSpPr>
              <p:nvPr/>
            </p:nvSpPr>
            <p:spPr>
              <a:xfrm>
                <a:off x="6870398" y="5739200"/>
                <a:ext cx="1643074" cy="428652"/>
              </a:xfrm>
              <a:prstGeom prst="rect">
                <a:avLst/>
              </a:prstGeom>
              <a:noFill/>
              <a:effectLst>
                <a:glow rad="63500">
                  <a:schemeClr val="accent6">
                    <a:satMod val="175000"/>
                    <a:alpha val="40000"/>
                  </a:schemeClr>
                </a:glow>
                <a:softEdge rad="31750"/>
              </a:effectLst>
            </p:spPr>
            <p:txBody>
              <a:bodyPr tIns="144000" bIns="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algn="ctr" fontAlgn="auto">
                  <a:spcBef>
                    <a:spcPts val="0"/>
                  </a:spcBef>
                  <a:spcAft>
                    <a:spcPts val="0"/>
                  </a:spcAft>
                  <a:defRPr/>
                </a:pPr>
                <a:r>
                  <a:rPr lang="en-US" b="1" dirty="0">
                    <a:ln w="11430"/>
                    <a:solidFill>
                      <a:schemeClr val="accent6">
                        <a:lumMod val="75000"/>
                      </a:schemeClr>
                    </a:solidFill>
                    <a:latin typeface="+mn-lt"/>
                  </a:rPr>
                  <a:t>G.xxx</a:t>
                </a:r>
              </a:p>
            </p:txBody>
          </p:sp>
        </p:grpSp>
        <p:sp>
          <p:nvSpPr>
            <p:cNvPr id="173" name="Rounded Rectangle 172"/>
            <p:cNvSpPr/>
            <p:nvPr/>
          </p:nvSpPr>
          <p:spPr>
            <a:xfrm>
              <a:off x="9358346" y="1643050"/>
              <a:ext cx="1357321" cy="4714908"/>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50800">
              <a:solidFill>
                <a:srgbClr val="FFC000"/>
              </a:solidFill>
            </a:ln>
            <a:effectLst>
              <a:outerShdw blurRad="88900" dist="38100" dir="2700000" sx="102000" sy="102000" algn="tl" rotWithShape="0">
                <a:prstClr val="black">
                  <a:alpha val="40000"/>
                </a:prstClr>
              </a:outerShdw>
            </a:effectLst>
            <a:scene3d>
              <a:camera prst="orthographicFront"/>
              <a:lightRig rig="chilly" dir="t">
                <a:rot lat="0" lon="0" rev="5400000"/>
              </a:lightRig>
            </a:scene3d>
            <a:sp3d contourW="12700" prstMaterial="dkEdge">
              <a:bevelT prst="relaxedInset"/>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grpSp>
      <p:grpSp>
        <p:nvGrpSpPr>
          <p:cNvPr id="15" name="Group 168"/>
          <p:cNvGrpSpPr>
            <a:grpSpLocks/>
          </p:cNvGrpSpPr>
          <p:nvPr/>
        </p:nvGrpSpPr>
        <p:grpSpPr bwMode="auto">
          <a:xfrm>
            <a:off x="4528915" y="1122015"/>
            <a:ext cx="1679061" cy="3503843"/>
            <a:chOff x="4528914" y="1496004"/>
            <a:chExt cx="1679073" cy="4671847"/>
          </a:xfrm>
        </p:grpSpPr>
        <p:sp>
          <p:nvSpPr>
            <p:cNvPr id="159" name="Title 1"/>
            <p:cNvSpPr txBox="1">
              <a:spLocks/>
            </p:cNvSpPr>
            <p:nvPr/>
          </p:nvSpPr>
          <p:spPr>
            <a:xfrm>
              <a:off x="4528914" y="1496004"/>
              <a:ext cx="1643075" cy="785818"/>
            </a:xfrm>
            <a:prstGeom prst="rect">
              <a:avLst/>
            </a:prstGeom>
            <a:noFill/>
            <a:effectLst>
              <a:glow rad="63500">
                <a:schemeClr val="accent6">
                  <a:satMod val="175000"/>
                  <a:alpha val="40000"/>
                </a:schemeClr>
              </a:glow>
              <a:softEdge rad="31750"/>
            </a:effectLst>
          </p:spPr>
          <p:txBody>
            <a:bodyPr tIns="144000" bIns="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algn="ctr" fontAlgn="auto">
                <a:spcBef>
                  <a:spcPts val="0"/>
                </a:spcBef>
                <a:spcAft>
                  <a:spcPts val="0"/>
                </a:spcAft>
                <a:defRPr/>
              </a:pPr>
              <a:r>
                <a:rPr lang="en-US" sz="1600" b="1" dirty="0">
                  <a:ln w="11430"/>
                  <a:solidFill>
                    <a:schemeClr val="accent6">
                      <a:lumMod val="75000"/>
                    </a:schemeClr>
                  </a:solidFill>
                  <a:latin typeface="+mn-lt"/>
                </a:rPr>
                <a:t>Intranet</a:t>
              </a:r>
            </a:p>
            <a:p>
              <a:pPr algn="ctr" fontAlgn="auto">
                <a:spcBef>
                  <a:spcPts val="0"/>
                </a:spcBef>
                <a:spcAft>
                  <a:spcPts val="0"/>
                </a:spcAft>
                <a:defRPr/>
              </a:pPr>
              <a:r>
                <a:rPr lang="en-US" sz="1600" b="1" dirty="0">
                  <a:ln w="11430"/>
                  <a:solidFill>
                    <a:schemeClr val="accent6">
                      <a:lumMod val="75000"/>
                    </a:schemeClr>
                  </a:solidFill>
                  <a:latin typeface="+mn-lt"/>
                </a:rPr>
                <a:t>Browsing</a:t>
              </a:r>
            </a:p>
          </p:txBody>
        </p:sp>
        <p:sp>
          <p:nvSpPr>
            <p:cNvPr id="165" name="Title 1"/>
            <p:cNvSpPr txBox="1">
              <a:spLocks/>
            </p:cNvSpPr>
            <p:nvPr/>
          </p:nvSpPr>
          <p:spPr>
            <a:xfrm>
              <a:off x="4564912" y="5739199"/>
              <a:ext cx="1643075" cy="428652"/>
            </a:xfrm>
            <a:prstGeom prst="rect">
              <a:avLst/>
            </a:prstGeom>
            <a:noFill/>
            <a:effectLst>
              <a:glow rad="63500">
                <a:schemeClr val="accent6">
                  <a:satMod val="175000"/>
                  <a:alpha val="40000"/>
                </a:schemeClr>
              </a:glow>
              <a:softEdge rad="31750"/>
            </a:effectLst>
          </p:spPr>
          <p:txBody>
            <a:bodyPr tIns="144000" bIns="0">
              <a:scene3d>
                <a:camera prst="orthographicFront"/>
                <a:lightRig rig="flood" dir="t"/>
              </a:scene3d>
              <a:sp3d extrusionH="57150" contourW="6350" prstMaterial="metal">
                <a:bevelT w="38100" h="38100" prst="slope"/>
                <a:bevelB w="69850" h="38100" prst="cross"/>
                <a:extrusionClr>
                  <a:srgbClr val="FFC000"/>
                </a:extrusionClr>
                <a:contourClr>
                  <a:schemeClr val="accent6">
                    <a:lumMod val="50000"/>
                  </a:schemeClr>
                </a:contourClr>
              </a:sp3d>
            </a:bodyPr>
            <a:lstStyle/>
            <a:p>
              <a:pPr algn="ctr" fontAlgn="auto">
                <a:spcBef>
                  <a:spcPts val="0"/>
                </a:spcBef>
                <a:spcAft>
                  <a:spcPts val="0"/>
                </a:spcAft>
                <a:defRPr/>
              </a:pPr>
              <a:r>
                <a:rPr lang="en-US" sz="1600" b="1" dirty="0">
                  <a:ln w="11430"/>
                  <a:solidFill>
                    <a:schemeClr val="accent6">
                      <a:lumMod val="75000"/>
                    </a:schemeClr>
                  </a:solidFill>
                  <a:latin typeface="+mn-lt"/>
                </a:rPr>
                <a:t>16/44.1 WAVE</a:t>
              </a:r>
            </a:p>
          </p:txBody>
        </p:sp>
      </p:grpSp>
      <p:sp>
        <p:nvSpPr>
          <p:cNvPr id="71" name="Rounded Rectangle 70"/>
          <p:cNvSpPr/>
          <p:nvPr/>
        </p:nvSpPr>
        <p:spPr>
          <a:xfrm>
            <a:off x="3357554" y="3750477"/>
            <a:ext cx="4929222" cy="589364"/>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50800">
            <a:solidFill>
              <a:srgbClr val="FFC000"/>
            </a:solidFill>
          </a:ln>
          <a:effectLst>
            <a:outerShdw blurRad="88900" dist="38100" dir="2700000" sx="102000" sy="102000" algn="tl" rotWithShape="0">
              <a:prstClr val="black">
                <a:alpha val="40000"/>
              </a:prstClr>
            </a:outerShdw>
          </a:effectLst>
          <a:scene3d>
            <a:camera prst="orthographicFront"/>
            <a:lightRig rig="chilly" dir="t">
              <a:rot lat="0" lon="0" rev="5400000"/>
            </a:lightRig>
          </a:scene3d>
          <a:sp3d contourW="12700" prstMaterial="dkEdge">
            <a:bevelT prst="relaxedInset"/>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172" name="Rounded Rectangle 171"/>
          <p:cNvSpPr/>
          <p:nvPr/>
        </p:nvSpPr>
        <p:spPr>
          <a:xfrm>
            <a:off x="5786447" y="1232288"/>
            <a:ext cx="1357321" cy="3536181"/>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50800">
            <a:solidFill>
              <a:srgbClr val="FFC000"/>
            </a:solidFill>
          </a:ln>
          <a:effectLst>
            <a:outerShdw blurRad="88900" dist="38100" dir="2700000" sx="102000" sy="102000" algn="tl" rotWithShape="0">
              <a:prstClr val="black">
                <a:alpha val="40000"/>
              </a:prstClr>
            </a:outerShdw>
          </a:effectLst>
          <a:scene3d>
            <a:camera prst="orthographicFront"/>
            <a:lightRig rig="chilly" dir="t">
              <a:rot lat="0" lon="0" rev="5400000"/>
            </a:lightRig>
          </a:scene3d>
          <a:sp3d contourW="12700" prstMaterial="dkEdge">
            <a:bevelT prst="relaxedInset"/>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162" name="Rounded Rectangle 161"/>
          <p:cNvSpPr/>
          <p:nvPr/>
        </p:nvSpPr>
        <p:spPr>
          <a:xfrm>
            <a:off x="4500562" y="1232288"/>
            <a:ext cx="1714512" cy="3536181"/>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50800">
            <a:solidFill>
              <a:srgbClr val="FFC000"/>
            </a:solidFill>
          </a:ln>
          <a:effectLst>
            <a:outerShdw blurRad="88900" dist="38100" dir="2700000" sx="102000" sy="102000" algn="tl" rotWithShape="0">
              <a:prstClr val="black">
                <a:alpha val="40000"/>
              </a:prstClr>
            </a:outerShdw>
          </a:effectLst>
          <a:scene3d>
            <a:camera prst="orthographicFront"/>
            <a:lightRig rig="chilly" dir="t">
              <a:rot lat="0" lon="0" rev="5400000"/>
            </a:lightRig>
          </a:scene3d>
          <a:sp3d contourW="12700" prstMaterial="dkEdge">
            <a:bevelT prst="relaxedInset"/>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2000"/>
                                        <p:tgtEl>
                                          <p:spTgt spid="65"/>
                                        </p:tgtEl>
                                      </p:cBhvr>
                                    </p:animEffect>
                                  </p:childTnLst>
                                </p:cTn>
                              </p:par>
                              <p:par>
                                <p:cTn id="16" presetID="10" presetClass="entr" presetSubtype="0" fill="hold"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2000"/>
                                        <p:tgtEl>
                                          <p:spTgt spid="67"/>
                                        </p:tgtEl>
                                      </p:cBhvr>
                                    </p:animEffect>
                                  </p:childTnLst>
                                </p:cTn>
                              </p:par>
                              <p:par>
                                <p:cTn id="19" presetID="10"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20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7"/>
                                        </p:tgtEl>
                                        <p:attrNameLst>
                                          <p:attrName>style.visibility</p:attrName>
                                        </p:attrNameLst>
                                      </p:cBhvr>
                                      <p:to>
                                        <p:strVal val="visible"/>
                                      </p:to>
                                    </p:set>
                                    <p:animEffect transition="in" filter="fade">
                                      <p:cBhvr>
                                        <p:cTn id="26" dur="2000"/>
                                        <p:tgtEl>
                                          <p:spTgt spid="1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2000"/>
                                        <p:tgtEl>
                                          <p:spTgt spid="6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2000"/>
                                        <p:tgtEl>
                                          <p:spTgt spid="127"/>
                                        </p:tgtEl>
                                      </p:cBhvr>
                                    </p:animEffect>
                                    <p:set>
                                      <p:cBhvr>
                                        <p:cTn id="36" dur="1" fill="hold">
                                          <p:stCondLst>
                                            <p:cond delay="1999"/>
                                          </p:stCondLst>
                                        </p:cTn>
                                        <p:tgtEl>
                                          <p:spTgt spid="12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62"/>
                                        </p:tgtEl>
                                      </p:cBhvr>
                                    </p:animEffect>
                                    <p:set>
                                      <p:cBhvr>
                                        <p:cTn id="39" dur="1" fill="hold">
                                          <p:stCondLst>
                                            <p:cond delay="1999"/>
                                          </p:stCondLst>
                                        </p:cTn>
                                        <p:tgtEl>
                                          <p:spTgt spid="62"/>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128"/>
                                        </p:tgtEl>
                                        <p:attrNameLst>
                                          <p:attrName>style.visibility</p:attrName>
                                        </p:attrNameLst>
                                      </p:cBhvr>
                                      <p:to>
                                        <p:strVal val="visible"/>
                                      </p:to>
                                    </p:set>
                                    <p:animEffect transition="in" filter="fade">
                                      <p:cBhvr>
                                        <p:cTn id="42" dur="2000"/>
                                        <p:tgtEl>
                                          <p:spTgt spid="12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2000"/>
                                        <p:tgtEl>
                                          <p:spTgt spid="128"/>
                                        </p:tgtEl>
                                      </p:cBhvr>
                                    </p:animEffect>
                                    <p:set>
                                      <p:cBhvr>
                                        <p:cTn id="47" dur="1" fill="hold">
                                          <p:stCondLst>
                                            <p:cond delay="1999"/>
                                          </p:stCondLst>
                                        </p:cTn>
                                        <p:tgtEl>
                                          <p:spTgt spid="128"/>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fade">
                                      <p:cBhvr>
                                        <p:cTn id="50" dur="2000"/>
                                        <p:tgtEl>
                                          <p:spTgt spid="129"/>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20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2000"/>
                                        <p:tgtEl>
                                          <p:spTgt spid="129"/>
                                        </p:tgtEl>
                                      </p:cBhvr>
                                    </p:animEffect>
                                    <p:set>
                                      <p:cBhvr>
                                        <p:cTn id="58" dur="1" fill="hold">
                                          <p:stCondLst>
                                            <p:cond delay="1999"/>
                                          </p:stCondLst>
                                        </p:cTn>
                                        <p:tgtEl>
                                          <p:spTgt spid="129"/>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2000"/>
                                        <p:tgtEl>
                                          <p:spTgt spid="9"/>
                                        </p:tgtEl>
                                      </p:cBhvr>
                                    </p:animEffect>
                                    <p:set>
                                      <p:cBhvr>
                                        <p:cTn id="61" dur="1" fill="hold">
                                          <p:stCondLst>
                                            <p:cond delay="1999"/>
                                          </p:stCondLst>
                                        </p:cTn>
                                        <p:tgtEl>
                                          <p:spTgt spid="9"/>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2000"/>
                                        <p:tgtEl>
                                          <p:spTgt spid="15"/>
                                        </p:tgtEl>
                                      </p:cBhvr>
                                    </p:animEffect>
                                  </p:childTnLst>
                                </p:cTn>
                              </p:par>
                              <p:par>
                                <p:cTn id="65" presetID="10" presetClass="entr" presetSubtype="0" fill="hold" nodeType="withEffect">
                                  <p:stCondLst>
                                    <p:cond delay="0"/>
                                  </p:stCondLst>
                                  <p:childTnLst>
                                    <p:set>
                                      <p:cBhvr>
                                        <p:cTn id="66" dur="1" fill="hold">
                                          <p:stCondLst>
                                            <p:cond delay="0"/>
                                          </p:stCondLst>
                                        </p:cTn>
                                        <p:tgtEl>
                                          <p:spTgt spid="162"/>
                                        </p:tgtEl>
                                        <p:attrNameLst>
                                          <p:attrName>style.visibility</p:attrName>
                                        </p:attrNameLst>
                                      </p:cBhvr>
                                      <p:to>
                                        <p:strVal val="visible"/>
                                      </p:to>
                                    </p:set>
                                    <p:animEffect transition="in" filter="fade">
                                      <p:cBhvr>
                                        <p:cTn id="67" dur="2000"/>
                                        <p:tgtEl>
                                          <p:spTgt spid="16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2000"/>
                                        <p:tgtEl>
                                          <p:spTgt spid="162"/>
                                        </p:tgtEl>
                                      </p:cBhvr>
                                    </p:animEffect>
                                    <p:set>
                                      <p:cBhvr>
                                        <p:cTn id="72" dur="1" fill="hold">
                                          <p:stCondLst>
                                            <p:cond delay="1999"/>
                                          </p:stCondLst>
                                        </p:cTn>
                                        <p:tgtEl>
                                          <p:spTgt spid="162"/>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2000"/>
                                        <p:tgtEl>
                                          <p:spTgt spid="15"/>
                                        </p:tgtEl>
                                      </p:cBhvr>
                                    </p:animEffect>
                                    <p:set>
                                      <p:cBhvr>
                                        <p:cTn id="75" dur="1" fill="hold">
                                          <p:stCondLst>
                                            <p:cond delay="1999"/>
                                          </p:stCondLst>
                                        </p:cTn>
                                        <p:tgtEl>
                                          <p:spTgt spid="15"/>
                                        </p:tgtEl>
                                        <p:attrNameLst>
                                          <p:attrName>style.visibility</p:attrName>
                                        </p:attrNameLst>
                                      </p:cBhvr>
                                      <p:to>
                                        <p:strVal val="hidden"/>
                                      </p:to>
                                    </p:set>
                                  </p:childTnLst>
                                </p:cTn>
                              </p:par>
                              <p:par>
                                <p:cTn id="76" presetID="10" presetClass="entr" presetSubtype="0" fill="hold" nodeType="withEffect">
                                  <p:stCondLst>
                                    <p:cond delay="0"/>
                                  </p:stCondLst>
                                  <p:childTnLst>
                                    <p:set>
                                      <p:cBhvr>
                                        <p:cTn id="77" dur="1" fill="hold">
                                          <p:stCondLst>
                                            <p:cond delay="0"/>
                                          </p:stCondLst>
                                        </p:cTn>
                                        <p:tgtEl>
                                          <p:spTgt spid="172"/>
                                        </p:tgtEl>
                                        <p:attrNameLst>
                                          <p:attrName>style.visibility</p:attrName>
                                        </p:attrNameLst>
                                      </p:cBhvr>
                                      <p:to>
                                        <p:strVal val="visible"/>
                                      </p:to>
                                    </p:set>
                                    <p:animEffect transition="in" filter="fade">
                                      <p:cBhvr>
                                        <p:cTn id="78" dur="2000"/>
                                        <p:tgtEl>
                                          <p:spTgt spid="172"/>
                                        </p:tgtEl>
                                      </p:cBhvr>
                                    </p:animEffect>
                                  </p:childTnLst>
                                </p:cTn>
                              </p:par>
                              <p:par>
                                <p:cTn id="79" presetID="10" presetClass="entr" presetSubtype="0"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2000"/>
                                        <p:tgtEl>
                                          <p:spTgt spid="1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2000"/>
                                        <p:tgtEl>
                                          <p:spTgt spid="172"/>
                                        </p:tgtEl>
                                      </p:cBhvr>
                                    </p:animEffect>
                                    <p:set>
                                      <p:cBhvr>
                                        <p:cTn id="86" dur="1" fill="hold">
                                          <p:stCondLst>
                                            <p:cond delay="1999"/>
                                          </p:stCondLst>
                                        </p:cTn>
                                        <p:tgtEl>
                                          <p:spTgt spid="172"/>
                                        </p:tgtEl>
                                        <p:attrNameLst>
                                          <p:attrName>style.visibility</p:attrName>
                                        </p:attrNameLst>
                                      </p:cBhvr>
                                      <p:to>
                                        <p:strVal val="hidden"/>
                                      </p:to>
                                    </p:set>
                                  </p:childTnLst>
                                </p:cTn>
                              </p:par>
                              <p:par>
                                <p:cTn id="87" presetID="10" presetClass="entr" presetSubtype="0" fill="hold"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2000"/>
                                        <p:tgtEl>
                                          <p:spTgt spid="13"/>
                                        </p:tgtEl>
                                      </p:cBhvr>
                                    </p:animEffect>
                                  </p:childTnLst>
                                </p:cTn>
                              </p:par>
                              <p:par>
                                <p:cTn id="90" presetID="10" presetClass="exit" presetSubtype="0" fill="hold" nodeType="withEffect">
                                  <p:stCondLst>
                                    <p:cond delay="0"/>
                                  </p:stCondLst>
                                  <p:childTnLst>
                                    <p:animEffect transition="out" filter="fade">
                                      <p:cBhvr>
                                        <p:cTn id="91" dur="2000"/>
                                        <p:tgtEl>
                                          <p:spTgt spid="12"/>
                                        </p:tgtEl>
                                      </p:cBhvr>
                                    </p:animEffect>
                                    <p:set>
                                      <p:cBhvr>
                                        <p:cTn id="92" dur="1" fill="hold">
                                          <p:stCondLst>
                                            <p:cond delay="1999"/>
                                          </p:stCondLst>
                                        </p:cTn>
                                        <p:tgtEl>
                                          <p:spTgt spid="1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2000"/>
                                        <p:tgtEl>
                                          <p:spTgt spid="13"/>
                                        </p:tgtEl>
                                      </p:cBhvr>
                                    </p:animEffect>
                                    <p:set>
                                      <p:cBhvr>
                                        <p:cTn id="97" dur="1" fill="hold">
                                          <p:stCondLst>
                                            <p:cond delay="1999"/>
                                          </p:stCondLst>
                                        </p:cTn>
                                        <p:tgtEl>
                                          <p:spTgt spid="13"/>
                                        </p:tgtEl>
                                        <p:attrNameLst>
                                          <p:attrName>style.visibility</p:attrName>
                                        </p:attrNameLst>
                                      </p:cBhvr>
                                      <p:to>
                                        <p:strVal val="hidden"/>
                                      </p:to>
                                    </p:set>
                                  </p:childTnLst>
                                </p:cTn>
                              </p:par>
                              <p:par>
                                <p:cTn id="98" presetID="10" presetClass="entr" presetSubtype="0" fill="hold" nodeType="with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fade">
                                      <p:cBhvr>
                                        <p:cTn id="100" dur="2000"/>
                                        <p:tgtEl>
                                          <p:spTgt spid="71"/>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2000"/>
                                        <p:tgtEl>
                                          <p:spTgt spid="71"/>
                                        </p:tgtEl>
                                      </p:cBhvr>
                                    </p:animEffect>
                                    <p:set>
                                      <p:cBhvr>
                                        <p:cTn id="105" dur="1" fill="hold">
                                          <p:stCondLst>
                                            <p:cond delay="19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Example: File Security – The Rule Editor</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pic>
        <p:nvPicPr>
          <p:cNvPr id="2050" name="Picture 2" descr="C:\Documents and Settings\Rob\My Documents\My Pictures\Cube-Tec\New Pics\DEC-MD5.gif"/>
          <p:cNvPicPr>
            <a:picLocks noChangeAspect="1" noChangeArrowheads="1"/>
          </p:cNvPicPr>
          <p:nvPr/>
        </p:nvPicPr>
        <p:blipFill>
          <a:blip r:embed="rId3" cstate="print"/>
          <a:srcRect/>
          <a:stretch>
            <a:fillRect/>
          </a:stretch>
        </p:blipFill>
        <p:spPr bwMode="auto">
          <a:xfrm>
            <a:off x="1428728" y="1178710"/>
            <a:ext cx="6334126" cy="3107531"/>
          </a:xfrm>
          <a:prstGeom prst="rect">
            <a:avLst/>
          </a:prstGeom>
          <a:noFill/>
          <a:scene3d>
            <a:camera prst="orthographicFront"/>
            <a:lightRig rig="threePt" dir="t"/>
          </a:scene3d>
          <a:sp3d>
            <a:bevelT/>
          </a:sp3d>
        </p:spPr>
      </p:pic>
      <p:sp>
        <p:nvSpPr>
          <p:cNvPr id="8" name="Rounded Rectangle 7"/>
          <p:cNvSpPr/>
          <p:nvPr/>
        </p:nvSpPr>
        <p:spPr>
          <a:xfrm>
            <a:off x="1500166" y="1232287"/>
            <a:ext cx="3357586" cy="1875248"/>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38100">
            <a:solidFill>
              <a:srgbClr val="FF0000"/>
            </a:solidFill>
          </a:ln>
          <a:effectLst/>
          <a:scene3d>
            <a:camera prst="orthographicFront"/>
            <a:lightRig rig="chilly" dir="t">
              <a:rot lat="0" lon="0" rev="5400000"/>
            </a:lightRig>
          </a:scene3d>
          <a:sp3d contourW="12700" prstMaterial="dkEdge">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9" name="Rounded Rectangle 8"/>
          <p:cNvSpPr/>
          <p:nvPr/>
        </p:nvSpPr>
        <p:spPr>
          <a:xfrm>
            <a:off x="3000364" y="2411015"/>
            <a:ext cx="2000264" cy="1821669"/>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38100">
            <a:solidFill>
              <a:srgbClr val="FF0000"/>
            </a:solidFill>
          </a:ln>
          <a:effectLst/>
          <a:scene3d>
            <a:camera prst="orthographicFront"/>
            <a:lightRig rig="chilly" dir="t">
              <a:rot lat="0" lon="0" rev="5400000"/>
            </a:lightRig>
          </a:scene3d>
          <a:sp3d contourW="12700" prstMaterial="dkEdge">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10" name="Rounded Rectangle 9"/>
          <p:cNvSpPr/>
          <p:nvPr/>
        </p:nvSpPr>
        <p:spPr>
          <a:xfrm>
            <a:off x="4714876" y="1285866"/>
            <a:ext cx="3071834" cy="2143140"/>
          </a:xfrm>
          <a:prstGeom prst="roundRect">
            <a:avLst/>
          </a:prstGeom>
          <a:gradFill flip="none" rotWithShape="1">
            <a:gsLst>
              <a:gs pos="0">
                <a:schemeClr val="bg1">
                  <a:alpha val="25000"/>
                </a:schemeClr>
              </a:gs>
              <a:gs pos="50000">
                <a:schemeClr val="bg1">
                  <a:alpha val="0"/>
                </a:schemeClr>
              </a:gs>
              <a:gs pos="100000">
                <a:schemeClr val="bg1">
                  <a:alpha val="25000"/>
                </a:schemeClr>
              </a:gs>
            </a:gsLst>
            <a:lin ang="2700000" scaled="0"/>
            <a:tileRect/>
          </a:gradFill>
          <a:ln w="38100">
            <a:solidFill>
              <a:srgbClr val="FF0000"/>
            </a:solidFill>
          </a:ln>
          <a:effectLst/>
          <a:scene3d>
            <a:camera prst="orthographicFront"/>
            <a:lightRig rig="chilly" dir="t">
              <a:rot lat="0" lon="0" rev="5400000"/>
            </a:lightRig>
          </a:scene3d>
          <a:sp3d contourW="12700" prstMaterial="dkEdge">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
        <p:nvSpPr>
          <p:cNvPr id="12" name="TextBox 11"/>
          <p:cNvSpPr txBox="1"/>
          <p:nvPr/>
        </p:nvSpPr>
        <p:spPr>
          <a:xfrm>
            <a:off x="1458547" y="2293905"/>
            <a:ext cx="684610" cy="584775"/>
          </a:xfrm>
          <a:prstGeom prst="rect">
            <a:avLst/>
          </a:prstGeom>
          <a:noFill/>
        </p:spPr>
        <p:txBody>
          <a:bodyPr wrap="none">
            <a:spAutoFit/>
          </a:bodyPr>
          <a:lstStyle/>
          <a:p>
            <a:pPr algn="r" fontAlgn="auto">
              <a:spcBef>
                <a:spcPts val="0"/>
              </a:spcBef>
              <a:spcAft>
                <a:spcPts val="0"/>
              </a:spcAft>
              <a:defRPr/>
            </a:pPr>
            <a:r>
              <a:rPr lang="en-US" sz="1600" dirty="0">
                <a:solidFill>
                  <a:srgbClr val="FFC000"/>
                </a:solidFill>
                <a:effectLst>
                  <a:glow rad="139700">
                    <a:schemeClr val="accent6">
                      <a:satMod val="175000"/>
                      <a:alpha val="40000"/>
                    </a:schemeClr>
                  </a:glow>
                </a:effectLst>
                <a:latin typeface="+mn-lt"/>
              </a:rPr>
              <a:t>Rule </a:t>
            </a:r>
          </a:p>
          <a:p>
            <a:pPr algn="r" fontAlgn="auto">
              <a:spcBef>
                <a:spcPts val="0"/>
              </a:spcBef>
              <a:spcAft>
                <a:spcPts val="0"/>
              </a:spcAft>
              <a:defRPr/>
            </a:pPr>
            <a:r>
              <a:rPr lang="en-US" sz="1600" dirty="0">
                <a:solidFill>
                  <a:srgbClr val="FFC000"/>
                </a:solidFill>
                <a:effectLst>
                  <a:glow rad="139700">
                    <a:schemeClr val="accent6">
                      <a:satMod val="175000"/>
                      <a:alpha val="40000"/>
                    </a:schemeClr>
                  </a:glow>
                </a:effectLst>
                <a:latin typeface="+mn-lt"/>
              </a:rPr>
              <a:t>Editor</a:t>
            </a:r>
          </a:p>
        </p:txBody>
      </p:sp>
      <p:sp>
        <p:nvSpPr>
          <p:cNvPr id="13" name="Curved Down Arrow 12"/>
          <p:cNvSpPr/>
          <p:nvPr/>
        </p:nvSpPr>
        <p:spPr>
          <a:xfrm>
            <a:off x="1785939" y="2035969"/>
            <a:ext cx="714375" cy="214313"/>
          </a:xfrm>
          <a:prstGeom prst="curvedDownArrow">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xit" presetSubtype="0" fill="hold" nodeType="withEffect">
                                  <p:stCondLst>
                                    <p:cond delay="0"/>
                                  </p:stCondLst>
                                  <p:childTnLst>
                                    <p:animEffect transition="out" filter="fade">
                                      <p:cBhvr>
                                        <p:cTn id="32" dur="2000"/>
                                        <p:tgtEl>
                                          <p:spTgt spid="12"/>
                                        </p:tgtEl>
                                      </p:cBhvr>
                                    </p:animEffect>
                                    <p:set>
                                      <p:cBhvr>
                                        <p:cTn id="33" dur="1" fill="hold">
                                          <p:stCondLst>
                                            <p:cond delay="19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2000"/>
                                        <p:tgtEl>
                                          <p:spTgt spid="13"/>
                                        </p:tgtEl>
                                      </p:cBhvr>
                                    </p:animEffect>
                                    <p:set>
                                      <p:cBhvr>
                                        <p:cTn id="36" dur="1" fill="hold">
                                          <p:stCondLst>
                                            <p:cond delay="1999"/>
                                          </p:stCondLst>
                                        </p:cTn>
                                        <p:tgtEl>
                                          <p:spTgt spid="1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2000"/>
                                        <p:tgtEl>
                                          <p:spTgt spid="9"/>
                                        </p:tgtEl>
                                      </p:cBhvr>
                                    </p:animEffect>
                                    <p:set>
                                      <p:cBhvr>
                                        <p:cTn id="41" dur="1" fill="hold">
                                          <p:stCondLst>
                                            <p:cond delay="1999"/>
                                          </p:stCondLst>
                                        </p:cTn>
                                        <p:tgtEl>
                                          <p:spTgt spid="9"/>
                                        </p:tgtEl>
                                        <p:attrNameLst>
                                          <p:attrName>style.visibility</p:attrName>
                                        </p:attrNameLst>
                                      </p:cBhvr>
                                      <p:to>
                                        <p:strVal val="hidden"/>
                                      </p:to>
                                    </p:set>
                                  </p:childTnLst>
                                </p:cTn>
                              </p:par>
                              <p:par>
                                <p:cTn id="42" presetID="10"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 </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p:txBody>
          <a:bodyPr>
            <a:normAutofit/>
          </a:bodyPr>
          <a:lstStyle/>
          <a:p>
            <a:pPr>
              <a:buNone/>
            </a:pPr>
            <a:r>
              <a:rPr lang="en-US" sz="3600" b="1" dirty="0" smtClean="0"/>
              <a:t> </a:t>
            </a:r>
          </a:p>
        </p:txBody>
      </p:sp>
      <p:sp>
        <p:nvSpPr>
          <p:cNvPr id="8" name="Rectangle 7"/>
          <p:cNvSpPr/>
          <p:nvPr/>
        </p:nvSpPr>
        <p:spPr>
          <a:xfrm>
            <a:off x="642910" y="2106696"/>
            <a:ext cx="7858180" cy="1107996"/>
          </a:xfrm>
          <a:prstGeom prst="rect">
            <a:avLst/>
          </a:prstGeom>
          <a:noFill/>
        </p:spPr>
        <p:txBody>
          <a:bodyPr wrap="squar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CASE  STUDIES</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Library of Congress – File Security Code on Parallel Streams</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#1:</a:t>
            </a:r>
            <a:endParaRPr lang="en-CA" dirty="0"/>
          </a:p>
        </p:txBody>
      </p:sp>
      <p:sp>
        <p:nvSpPr>
          <p:cNvPr id="5" name="Content Placeholder 4"/>
          <p:cNvSpPr>
            <a:spLocks noGrp="1"/>
          </p:cNvSpPr>
          <p:nvPr>
            <p:ph sz="quarter" idx="12"/>
          </p:nvPr>
        </p:nvSpPr>
        <p:spPr/>
        <p:txBody>
          <a:bodyPr/>
          <a:lstStyle/>
          <a:p>
            <a:r>
              <a:rPr lang="en-US" dirty="0" smtClean="0"/>
              <a:t>QUADRIGA Cassette Ingest  - 4 parallel streams</a:t>
            </a:r>
          </a:p>
          <a:p>
            <a:r>
              <a:rPr lang="en-US" dirty="0" smtClean="0"/>
              <a:t>Ingests approximately 1 TB per day.</a:t>
            </a:r>
          </a:p>
          <a:p>
            <a:r>
              <a:rPr lang="en-US" dirty="0" smtClean="0"/>
              <a:t>Dobbin seals BWF’s as a low-priority, background process:</a:t>
            </a:r>
          </a:p>
          <a:p>
            <a:pPr lvl="1"/>
            <a:r>
              <a:rPr lang="en-US" dirty="0" smtClean="0"/>
              <a:t>Moves pre and post modulation material to private chunks.</a:t>
            </a:r>
          </a:p>
          <a:p>
            <a:pPr lvl="1"/>
            <a:r>
              <a:rPr lang="en-US" dirty="0" smtClean="0"/>
              <a:t>Creates separate FSC (MD5) for audio data and metadata.</a:t>
            </a:r>
          </a:p>
          <a:p>
            <a:pPr lvl="1"/>
            <a:r>
              <a:rPr lang="en-US" dirty="0" smtClean="0"/>
              <a:t>Moves material from pre-sealed (folder) location to “Sealed BWF” folder.</a:t>
            </a:r>
          </a:p>
          <a:p>
            <a:pPr lvl="1"/>
            <a:r>
              <a:rPr lang="en-US" dirty="0" smtClean="0"/>
              <a:t>IT department  systems pulls sealed BWF’s to repository every evening.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rtlCol="0">
            <a:normAutofit fontScale="90000"/>
          </a:bodyPr>
          <a:lstStyle/>
          <a:p>
            <a:pPr fontAlgn="auto">
              <a:spcAft>
                <a:spcPts val="0"/>
              </a:spcAft>
              <a:defRPr/>
            </a:pPr>
            <a:r>
              <a:rPr lang="en-CA" dirty="0" smtClean="0"/>
              <a:t>Cube-Tec Archiving Tools</a:t>
            </a:r>
            <a:endParaRPr lang="en-US" dirty="0"/>
          </a:p>
        </p:txBody>
      </p:sp>
      <p:sp>
        <p:nvSpPr>
          <p:cNvPr id="4" name="Subtitle 3"/>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57" name="Content Placeholder 4"/>
          <p:cNvSpPr>
            <a:spLocks noGrp="1"/>
          </p:cNvSpPr>
          <p:nvPr>
            <p:ph sz="quarter" idx="12"/>
          </p:nvPr>
        </p:nvSpPr>
        <p:spPr>
          <a:xfrm>
            <a:off x="714348" y="2643188"/>
            <a:ext cx="7858180" cy="1785950"/>
          </a:xfrm>
        </p:spPr>
        <p:txBody>
          <a:bodyPr numCol="3" spcCol="180000">
            <a:noAutofit/>
          </a:bodyPr>
          <a:lstStyle/>
          <a:p>
            <a:r>
              <a:rPr lang="en-CA" sz="1200" dirty="0" smtClean="0"/>
              <a:t>Friendly purpose-built digitization GUI.</a:t>
            </a:r>
          </a:p>
          <a:p>
            <a:r>
              <a:rPr lang="en-CA" sz="1200" dirty="0" smtClean="0"/>
              <a:t>Import modules for popular legacy media formats.</a:t>
            </a:r>
          </a:p>
          <a:p>
            <a:r>
              <a:rPr lang="en-CA" sz="1200" dirty="0" smtClean="0"/>
              <a:t>Multiple stream ingest with integrated monitor.</a:t>
            </a:r>
          </a:p>
          <a:p>
            <a:r>
              <a:rPr lang="en-CA" sz="1200" dirty="0" smtClean="0"/>
              <a:t>Emphasis on audio quality and metadata.</a:t>
            </a:r>
            <a:br>
              <a:rPr lang="en-CA" sz="1200" dirty="0" smtClean="0"/>
            </a:br>
            <a:endParaRPr lang="en-CA" sz="1200" dirty="0" smtClean="0"/>
          </a:p>
          <a:p>
            <a:r>
              <a:rPr lang="en-CA" sz="1200" dirty="0" smtClean="0"/>
              <a:t>Metadata driven workflow management &amp; supervision software.</a:t>
            </a:r>
          </a:p>
          <a:p>
            <a:r>
              <a:rPr lang="en-CA" sz="1200" dirty="0" smtClean="0"/>
              <a:t>Import/Export XML metadata - web-service integration with Cube-Tec and 3</a:t>
            </a:r>
            <a:r>
              <a:rPr lang="en-CA" sz="1200" baseline="30000" dirty="0" smtClean="0"/>
              <a:t>rd</a:t>
            </a:r>
            <a:r>
              <a:rPr lang="en-CA" sz="1200" dirty="0" smtClean="0"/>
              <a:t> party products.</a:t>
            </a:r>
          </a:p>
          <a:p>
            <a:r>
              <a:rPr lang="en-US" sz="1200" dirty="0" smtClean="0"/>
              <a:t>Employs Business Process Model framework .</a:t>
            </a:r>
            <a:endParaRPr lang="en-CA" sz="1200" dirty="0" smtClean="0"/>
          </a:p>
          <a:p>
            <a:endParaRPr lang="en-CA" sz="1200" dirty="0" smtClean="0"/>
          </a:p>
          <a:p>
            <a:r>
              <a:rPr lang="en-CA" sz="1200" dirty="0" smtClean="0"/>
              <a:t>Scalable distributed batch processor.</a:t>
            </a:r>
          </a:p>
          <a:p>
            <a:r>
              <a:rPr lang="en-CA" sz="1200" dirty="0" smtClean="0"/>
              <a:t>Audio and metadata processing engine.</a:t>
            </a:r>
          </a:p>
          <a:p>
            <a:r>
              <a:rPr lang="en-CA" sz="1200" dirty="0" smtClean="0"/>
              <a:t>Simple graphical interface for creating workflow processes.</a:t>
            </a:r>
          </a:p>
          <a:p>
            <a:r>
              <a:rPr lang="en-CA" sz="1200" dirty="0" smtClean="0"/>
              <a:t>Powerful decision making.</a:t>
            </a:r>
          </a:p>
          <a:p>
            <a:r>
              <a:rPr lang="en-CA" sz="1200" dirty="0" smtClean="0"/>
              <a:t>Reporting </a:t>
            </a:r>
            <a:endParaRPr lang="en-US" sz="1200" dirty="0"/>
          </a:p>
        </p:txBody>
      </p:sp>
      <p:pic>
        <p:nvPicPr>
          <p:cNvPr id="58" name="Picture 2" descr="D:\My Pictures\Cube-Tec\QUADRIGA Stuff\images\Buttons_03.png"/>
          <p:cNvPicPr>
            <a:picLocks noChangeAspect="1" noChangeArrowheads="1"/>
          </p:cNvPicPr>
          <p:nvPr/>
        </p:nvPicPr>
        <p:blipFill>
          <a:blip r:embed="rId3" cstate="print"/>
          <a:srcRect/>
          <a:stretch>
            <a:fillRect/>
          </a:stretch>
        </p:blipFill>
        <p:spPr bwMode="auto">
          <a:xfrm>
            <a:off x="3862405" y="1000114"/>
            <a:ext cx="1409700" cy="419100"/>
          </a:xfrm>
          <a:prstGeom prst="rect">
            <a:avLst/>
          </a:prstGeom>
          <a:noFill/>
        </p:spPr>
      </p:pic>
      <p:pic>
        <p:nvPicPr>
          <p:cNvPr id="59" name="Picture 3" descr="D:\My Pictures\Cube-Tec\QUADRIGA Stuff\images\Buttons_07.png"/>
          <p:cNvPicPr>
            <a:picLocks noChangeAspect="1" noChangeArrowheads="1"/>
          </p:cNvPicPr>
          <p:nvPr/>
        </p:nvPicPr>
        <p:blipFill>
          <a:blip r:embed="rId4" cstate="print"/>
          <a:srcRect/>
          <a:stretch>
            <a:fillRect/>
          </a:stretch>
        </p:blipFill>
        <p:spPr bwMode="auto">
          <a:xfrm>
            <a:off x="1357290" y="1000114"/>
            <a:ext cx="1114425" cy="409575"/>
          </a:xfrm>
          <a:prstGeom prst="rect">
            <a:avLst/>
          </a:prstGeom>
          <a:noFill/>
        </p:spPr>
      </p:pic>
      <p:pic>
        <p:nvPicPr>
          <p:cNvPr id="60" name="Picture 4" descr="D:\My Pictures\Cube-Tec\QUADRIGA Stuff\images\Buttons_11.png"/>
          <p:cNvPicPr>
            <a:picLocks noChangeAspect="1" noChangeArrowheads="1"/>
          </p:cNvPicPr>
          <p:nvPr/>
        </p:nvPicPr>
        <p:blipFill>
          <a:blip r:embed="rId5" cstate="print"/>
          <a:srcRect/>
          <a:stretch>
            <a:fillRect/>
          </a:stretch>
        </p:blipFill>
        <p:spPr bwMode="auto">
          <a:xfrm>
            <a:off x="6343675" y="1000114"/>
            <a:ext cx="1800225" cy="409575"/>
          </a:xfrm>
          <a:prstGeom prst="rect">
            <a:avLst/>
          </a:prstGeom>
          <a:noFill/>
        </p:spPr>
      </p:pic>
      <p:grpSp>
        <p:nvGrpSpPr>
          <p:cNvPr id="61" name="Group 15"/>
          <p:cNvGrpSpPr/>
          <p:nvPr/>
        </p:nvGrpSpPr>
        <p:grpSpPr>
          <a:xfrm>
            <a:off x="1285852" y="1285866"/>
            <a:ext cx="1357322" cy="1428760"/>
            <a:chOff x="2571736" y="1000108"/>
            <a:chExt cx="1357322" cy="1857388"/>
          </a:xfrm>
        </p:grpSpPr>
        <p:grpSp>
          <p:nvGrpSpPr>
            <p:cNvPr id="62"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64" name="Group 10"/>
              <p:cNvGrpSpPr/>
              <p:nvPr/>
            </p:nvGrpSpPr>
            <p:grpSpPr>
              <a:xfrm>
                <a:off x="1973579" y="2409623"/>
                <a:ext cx="1691640" cy="1606415"/>
                <a:chOff x="1973579" y="2409623"/>
                <a:chExt cx="1691640" cy="1606415"/>
              </a:xfrm>
            </p:grpSpPr>
            <p:sp>
              <p:nvSpPr>
                <p:cNvPr id="65" name="Rounded Rectangle 64"/>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66"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80000" rIns="106680" bIns="106680" numCol="1" spcCol="1270" anchor="t" anchorCtr="0">
                  <a:noAutofit/>
                </a:bodyPr>
                <a:lstStyle/>
                <a:p>
                  <a:pPr lvl="0" algn="ctr" defTabSz="1244600">
                    <a:lnSpc>
                      <a:spcPct val="90000"/>
                    </a:lnSpc>
                    <a:spcBef>
                      <a:spcPct val="0"/>
                    </a:spcBef>
                    <a:spcAft>
                      <a:spcPct val="35000"/>
                    </a:spcAft>
                  </a:pPr>
                  <a:r>
                    <a:rPr lang="en-US" sz="1600" kern="1200" dirty="0" smtClean="0">
                      <a:effectLst>
                        <a:innerShdw blurRad="114300">
                          <a:prstClr val="black"/>
                        </a:innerShdw>
                      </a:effectLst>
                    </a:rPr>
                    <a:t>QUADRIGA</a:t>
                  </a:r>
                  <a:endParaRPr lang="en-US" sz="1600" kern="1200" dirty="0">
                    <a:effectLst>
                      <a:innerShdw blurRad="114300">
                        <a:prstClr val="black"/>
                      </a:innerShdw>
                    </a:effectLst>
                  </a:endParaRPr>
                </a:p>
              </p:txBody>
            </p:sp>
          </p:grpSp>
        </p:grpSp>
        <p:pic>
          <p:nvPicPr>
            <p:cNvPr id="63" name="Picture 62" descr="QUADRIGA_Icon.png"/>
            <p:cNvPicPr>
              <a:picLocks noChangeAspect="1"/>
            </p:cNvPicPr>
            <p:nvPr/>
          </p:nvPicPr>
          <p:blipFill>
            <a:blip r:embed="rId6" cstate="print"/>
            <a:stretch>
              <a:fillRect/>
            </a:stretch>
          </p:blipFill>
          <p:spPr>
            <a:xfrm>
              <a:off x="2900961" y="1727134"/>
              <a:ext cx="771525" cy="891540"/>
            </a:xfrm>
            <a:prstGeom prst="rect">
              <a:avLst/>
            </a:prstGeom>
          </p:spPr>
        </p:pic>
      </p:grpSp>
      <p:grpSp>
        <p:nvGrpSpPr>
          <p:cNvPr id="67" name="Group 16"/>
          <p:cNvGrpSpPr/>
          <p:nvPr/>
        </p:nvGrpSpPr>
        <p:grpSpPr>
          <a:xfrm>
            <a:off x="6553209" y="1285866"/>
            <a:ext cx="1357322" cy="1428760"/>
            <a:chOff x="2571736" y="1000108"/>
            <a:chExt cx="1357322" cy="1857388"/>
          </a:xfrm>
        </p:grpSpPr>
        <p:grpSp>
          <p:nvGrpSpPr>
            <p:cNvPr id="68"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70" name="Group 19"/>
              <p:cNvGrpSpPr/>
              <p:nvPr/>
            </p:nvGrpSpPr>
            <p:grpSpPr>
              <a:xfrm>
                <a:off x="1973579" y="2409623"/>
                <a:ext cx="1691640" cy="1606415"/>
                <a:chOff x="1973579" y="2409623"/>
                <a:chExt cx="1691640" cy="1606415"/>
              </a:xfrm>
            </p:grpSpPr>
            <p:sp>
              <p:nvSpPr>
                <p:cNvPr id="71" name="Rounded Rectangle 70"/>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72"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80000" rIns="106680" bIns="106680" numCol="1" spcCol="1270" anchor="t" anchorCtr="0">
                  <a:noAutofit/>
                </a:bodyPr>
                <a:lstStyle/>
                <a:p>
                  <a:pPr lvl="0" algn="ctr" defTabSz="1244600">
                    <a:lnSpc>
                      <a:spcPct val="90000"/>
                    </a:lnSpc>
                    <a:spcBef>
                      <a:spcPct val="0"/>
                    </a:spcBef>
                    <a:spcAft>
                      <a:spcPct val="35000"/>
                    </a:spcAft>
                  </a:pPr>
                  <a:r>
                    <a:rPr lang="en-US" sz="1600" kern="1200" dirty="0" smtClean="0"/>
                    <a:t>DOBBIN</a:t>
                  </a:r>
                </a:p>
              </p:txBody>
            </p:sp>
          </p:grpSp>
        </p:grpSp>
        <p:pic>
          <p:nvPicPr>
            <p:cNvPr id="69" name="Picture 68" descr="QUADRIGA_Icon.png"/>
            <p:cNvPicPr>
              <a:picLocks noChangeAspect="1"/>
            </p:cNvPicPr>
            <p:nvPr/>
          </p:nvPicPr>
          <p:blipFill>
            <a:blip r:embed="rId7" cstate="print"/>
            <a:stretch>
              <a:fillRect/>
            </a:stretch>
          </p:blipFill>
          <p:spPr>
            <a:xfrm>
              <a:off x="2881504" y="1727133"/>
              <a:ext cx="771525" cy="891540"/>
            </a:xfrm>
            <a:prstGeom prst="rect">
              <a:avLst/>
            </a:prstGeom>
          </p:spPr>
        </p:pic>
      </p:grpSp>
      <p:grpSp>
        <p:nvGrpSpPr>
          <p:cNvPr id="73" name="Group 72"/>
          <p:cNvGrpSpPr/>
          <p:nvPr/>
        </p:nvGrpSpPr>
        <p:grpSpPr>
          <a:xfrm>
            <a:off x="3912393" y="1285866"/>
            <a:ext cx="1357322" cy="1428760"/>
            <a:chOff x="3571868" y="1857364"/>
            <a:chExt cx="1357322" cy="1857388"/>
          </a:xfrm>
        </p:grpSpPr>
        <p:grpSp>
          <p:nvGrpSpPr>
            <p:cNvPr id="74" name="Diagram group"/>
            <p:cNvGrpSpPr/>
            <p:nvPr/>
          </p:nvGrpSpPr>
          <p:grpSpPr>
            <a:xfrm>
              <a:off x="3571868" y="1857364"/>
              <a:ext cx="1357322" cy="1857388"/>
              <a:chOff x="1973579" y="2409623"/>
              <a:chExt cx="1691640" cy="1606415"/>
            </a:xfrm>
            <a:scene3d>
              <a:camera prst="perspectiveRelaxedModerately" zoom="92000"/>
              <a:lightRig rig="balanced" dir="t">
                <a:rot lat="0" lon="0" rev="12700000"/>
              </a:lightRig>
            </a:scene3d>
          </p:grpSpPr>
          <p:grpSp>
            <p:nvGrpSpPr>
              <p:cNvPr id="76" name="Group 19"/>
              <p:cNvGrpSpPr/>
              <p:nvPr/>
            </p:nvGrpSpPr>
            <p:grpSpPr>
              <a:xfrm>
                <a:off x="1973579" y="2409623"/>
                <a:ext cx="1691640" cy="1606415"/>
                <a:chOff x="1973579" y="2409623"/>
                <a:chExt cx="1691640" cy="1606415"/>
              </a:xfrm>
            </p:grpSpPr>
            <p:sp>
              <p:nvSpPr>
                <p:cNvPr id="77" name="Rounded Rectangle 18"/>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78"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180000" rIns="0" bIns="106680" numCol="1" spcCol="1270" anchor="t" anchorCtr="0">
                  <a:noAutofit/>
                </a:bodyPr>
                <a:lstStyle/>
                <a:p>
                  <a:pPr lvl="0" algn="ctr" defTabSz="1244600">
                    <a:lnSpc>
                      <a:spcPct val="70000"/>
                    </a:lnSpc>
                    <a:spcBef>
                      <a:spcPct val="0"/>
                    </a:spcBef>
                    <a:spcAft>
                      <a:spcPct val="35000"/>
                    </a:spcAft>
                  </a:pPr>
                  <a:r>
                    <a:rPr lang="en-US" sz="1600" kern="1200" dirty="0" smtClean="0"/>
                    <a:t>CUBE </a:t>
                  </a:r>
                  <a:r>
                    <a:rPr lang="en-CA" sz="1600" dirty="0" smtClean="0"/>
                    <a:t>WORKFLOW</a:t>
                  </a:r>
                  <a:endParaRPr lang="en-US" sz="1600" kern="1200" dirty="0" smtClean="0"/>
                </a:p>
              </p:txBody>
            </p:sp>
          </p:grpSp>
        </p:grpSp>
        <p:pic>
          <p:nvPicPr>
            <p:cNvPr id="75" name="Picture 74" descr="QUADRIGA_Icon.png"/>
            <p:cNvPicPr>
              <a:picLocks noChangeAspect="1"/>
            </p:cNvPicPr>
            <p:nvPr/>
          </p:nvPicPr>
          <p:blipFill>
            <a:blip r:embed="rId8" cstate="print"/>
            <a:stretch>
              <a:fillRect/>
            </a:stretch>
          </p:blipFill>
          <p:spPr>
            <a:xfrm>
              <a:off x="3887303" y="2612966"/>
              <a:ext cx="785870" cy="92875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1+#ppt_w/2"/>
                                          </p:val>
                                        </p:tav>
                                        <p:tav tm="100000">
                                          <p:val>
                                            <p:strVal val="#ppt_x"/>
                                          </p:val>
                                        </p:tav>
                                      </p:tavLst>
                                    </p:anim>
                                    <p:anim calcmode="lin" valueType="num">
                                      <p:cBhvr additive="base">
                                        <p:cTn id="22" dur="500" fill="hold"/>
                                        <p:tgtEl>
                                          <p:spTgt spid="61"/>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7">
                                            <p:txEl>
                                              <p:pRg st="0" end="0"/>
                                            </p:txEl>
                                          </p:spTgt>
                                        </p:tgtEl>
                                        <p:attrNameLst>
                                          <p:attrName>style.visibility</p:attrName>
                                        </p:attrNameLst>
                                      </p:cBhvr>
                                      <p:to>
                                        <p:strVal val="visible"/>
                                      </p:to>
                                    </p:set>
                                    <p:animEffect transition="in" filter="fade">
                                      <p:cBhvr>
                                        <p:cTn id="26" dur="2000"/>
                                        <p:tgtEl>
                                          <p:spTgt spid="5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7">
                                            <p:txEl>
                                              <p:pRg st="1" end="1"/>
                                            </p:txEl>
                                          </p:spTgt>
                                        </p:tgtEl>
                                        <p:attrNameLst>
                                          <p:attrName>style.visibility</p:attrName>
                                        </p:attrNameLst>
                                      </p:cBhvr>
                                      <p:to>
                                        <p:strVal val="visible"/>
                                      </p:to>
                                    </p:set>
                                    <p:animEffect transition="in" filter="fade">
                                      <p:cBhvr>
                                        <p:cTn id="29" dur="2000"/>
                                        <p:tgtEl>
                                          <p:spTgt spid="57">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xEl>
                                              <p:pRg st="2" end="2"/>
                                            </p:txEl>
                                          </p:spTgt>
                                        </p:tgtEl>
                                        <p:attrNameLst>
                                          <p:attrName>style.visibility</p:attrName>
                                        </p:attrNameLst>
                                      </p:cBhvr>
                                      <p:to>
                                        <p:strVal val="visible"/>
                                      </p:to>
                                    </p:set>
                                    <p:animEffect transition="in" filter="fade">
                                      <p:cBhvr>
                                        <p:cTn id="32" dur="2000"/>
                                        <p:tgtEl>
                                          <p:spTgt spid="57">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7">
                                            <p:txEl>
                                              <p:pRg st="3" end="3"/>
                                            </p:txEl>
                                          </p:spTgt>
                                        </p:tgtEl>
                                        <p:attrNameLst>
                                          <p:attrName>style.visibility</p:attrName>
                                        </p:attrNameLst>
                                      </p:cBhvr>
                                      <p:to>
                                        <p:strVal val="visible"/>
                                      </p:to>
                                    </p:set>
                                    <p:animEffect transition="in" filter="fade">
                                      <p:cBhvr>
                                        <p:cTn id="35" dur="2000"/>
                                        <p:tgtEl>
                                          <p:spTgt spid="5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2" fill="hold" nodeType="clickEffect">
                                  <p:stCondLst>
                                    <p:cond delay="0"/>
                                  </p:stCondLst>
                                  <p:childTnLst>
                                    <p:set>
                                      <p:cBhvr>
                                        <p:cTn id="39" dur="1" fill="hold">
                                          <p:stCondLst>
                                            <p:cond delay="0"/>
                                          </p:stCondLst>
                                        </p:cTn>
                                        <p:tgtEl>
                                          <p:spTgt spid="73"/>
                                        </p:tgtEl>
                                        <p:attrNameLst>
                                          <p:attrName>style.visibility</p:attrName>
                                        </p:attrNameLst>
                                      </p:cBhvr>
                                      <p:to>
                                        <p:strVal val="visible"/>
                                      </p:to>
                                    </p:set>
                                    <p:anim calcmode="lin" valueType="num">
                                      <p:cBhvr additive="base">
                                        <p:cTn id="40" dur="500" fill="hold"/>
                                        <p:tgtEl>
                                          <p:spTgt spid="73"/>
                                        </p:tgtEl>
                                        <p:attrNameLst>
                                          <p:attrName>ppt_x</p:attrName>
                                        </p:attrNameLst>
                                      </p:cBhvr>
                                      <p:tavLst>
                                        <p:tav tm="0">
                                          <p:val>
                                            <p:strVal val="1+#ppt_w/2"/>
                                          </p:val>
                                        </p:tav>
                                        <p:tav tm="100000">
                                          <p:val>
                                            <p:strVal val="#ppt_x"/>
                                          </p:val>
                                        </p:tav>
                                      </p:tavLst>
                                    </p:anim>
                                    <p:anim calcmode="lin" valueType="num">
                                      <p:cBhvr additive="base">
                                        <p:cTn id="41" dur="500" fill="hold"/>
                                        <p:tgtEl>
                                          <p:spTgt spid="73"/>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57">
                                            <p:txEl>
                                              <p:pRg st="4" end="4"/>
                                            </p:txEl>
                                          </p:spTgt>
                                        </p:tgtEl>
                                        <p:attrNameLst>
                                          <p:attrName>style.visibility</p:attrName>
                                        </p:attrNameLst>
                                      </p:cBhvr>
                                      <p:to>
                                        <p:strVal val="visible"/>
                                      </p:to>
                                    </p:set>
                                    <p:animEffect transition="in" filter="fade">
                                      <p:cBhvr>
                                        <p:cTn id="45" dur="2000"/>
                                        <p:tgtEl>
                                          <p:spTgt spid="57">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7">
                                            <p:txEl>
                                              <p:pRg st="5" end="5"/>
                                            </p:txEl>
                                          </p:spTgt>
                                        </p:tgtEl>
                                        <p:attrNameLst>
                                          <p:attrName>style.visibility</p:attrName>
                                        </p:attrNameLst>
                                      </p:cBhvr>
                                      <p:to>
                                        <p:strVal val="visible"/>
                                      </p:to>
                                    </p:set>
                                    <p:animEffect transition="in" filter="fade">
                                      <p:cBhvr>
                                        <p:cTn id="48" dur="2000"/>
                                        <p:tgtEl>
                                          <p:spTgt spid="57">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7">
                                            <p:txEl>
                                              <p:pRg st="6" end="6"/>
                                            </p:txEl>
                                          </p:spTgt>
                                        </p:tgtEl>
                                        <p:attrNameLst>
                                          <p:attrName>style.visibility</p:attrName>
                                        </p:attrNameLst>
                                      </p:cBhvr>
                                      <p:to>
                                        <p:strVal val="visible"/>
                                      </p:to>
                                    </p:set>
                                    <p:animEffect transition="in" filter="fade">
                                      <p:cBhvr>
                                        <p:cTn id="51" dur="2000"/>
                                        <p:tgtEl>
                                          <p:spTgt spid="57">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nodeType="click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ppt_y"/>
                                          </p:val>
                                        </p:tav>
                                        <p:tav tm="100000">
                                          <p:val>
                                            <p:strVal val="#ppt_y"/>
                                          </p:val>
                                        </p:tav>
                                      </p:tavLst>
                                    </p:anim>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7">
                                            <p:txEl>
                                              <p:pRg st="8" end="8"/>
                                            </p:txEl>
                                          </p:spTgt>
                                        </p:tgtEl>
                                        <p:attrNameLst>
                                          <p:attrName>style.visibility</p:attrName>
                                        </p:attrNameLst>
                                      </p:cBhvr>
                                      <p:to>
                                        <p:strVal val="visible"/>
                                      </p:to>
                                    </p:set>
                                    <p:animEffect transition="in" filter="fade">
                                      <p:cBhvr>
                                        <p:cTn id="61" dur="2000"/>
                                        <p:tgtEl>
                                          <p:spTgt spid="57">
                                            <p:txEl>
                                              <p:pRg st="8" end="8"/>
                                            </p:txEl>
                                          </p:spTgt>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xEl>
                                              <p:pRg st="9" end="9"/>
                                            </p:txEl>
                                          </p:spTgt>
                                        </p:tgtEl>
                                        <p:attrNameLst>
                                          <p:attrName>style.visibility</p:attrName>
                                        </p:attrNameLst>
                                      </p:cBhvr>
                                      <p:to>
                                        <p:strVal val="visible"/>
                                      </p:to>
                                    </p:set>
                                    <p:animEffect transition="in" filter="fade">
                                      <p:cBhvr>
                                        <p:cTn id="64" dur="2000"/>
                                        <p:tgtEl>
                                          <p:spTgt spid="57">
                                            <p:txEl>
                                              <p:pRg st="9" end="9"/>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57">
                                            <p:txEl>
                                              <p:pRg st="10" end="10"/>
                                            </p:txEl>
                                          </p:spTgt>
                                        </p:tgtEl>
                                        <p:attrNameLst>
                                          <p:attrName>style.visibility</p:attrName>
                                        </p:attrNameLst>
                                      </p:cBhvr>
                                      <p:to>
                                        <p:strVal val="visible"/>
                                      </p:to>
                                    </p:set>
                                    <p:animEffect transition="in" filter="fade">
                                      <p:cBhvr>
                                        <p:cTn id="67" dur="2000"/>
                                        <p:tgtEl>
                                          <p:spTgt spid="57">
                                            <p:txEl>
                                              <p:pRg st="10" end="10"/>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57">
                                            <p:txEl>
                                              <p:pRg st="11" end="11"/>
                                            </p:txEl>
                                          </p:spTgt>
                                        </p:tgtEl>
                                        <p:attrNameLst>
                                          <p:attrName>style.visibility</p:attrName>
                                        </p:attrNameLst>
                                      </p:cBhvr>
                                      <p:to>
                                        <p:strVal val="visible"/>
                                      </p:to>
                                    </p:set>
                                    <p:animEffect transition="in" filter="fade">
                                      <p:cBhvr>
                                        <p:cTn id="70" dur="2000"/>
                                        <p:tgtEl>
                                          <p:spTgt spid="57">
                                            <p:txEl>
                                              <p:pRg st="11" end="1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57">
                                            <p:txEl>
                                              <p:pRg st="12" end="12"/>
                                            </p:txEl>
                                          </p:spTgt>
                                        </p:tgtEl>
                                        <p:attrNameLst>
                                          <p:attrName>style.visibility</p:attrName>
                                        </p:attrNameLst>
                                      </p:cBhvr>
                                      <p:to>
                                        <p:strVal val="visible"/>
                                      </p:to>
                                    </p:set>
                                    <p:animEffect transition="in" filter="fade">
                                      <p:cBhvr>
                                        <p:cTn id="73" dur="2000"/>
                                        <p:tgtEl>
                                          <p:spTgt spid="57">
                                            <p:txEl>
                                              <p:pRg st="12" end="1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2000"/>
                                        <p:tgtEl>
                                          <p:spTgt spid="57">
                                            <p:txEl>
                                              <p:pRg st="0" end="0"/>
                                            </p:txEl>
                                          </p:spTgt>
                                        </p:tgtEl>
                                      </p:cBhvr>
                                    </p:animEffect>
                                    <p:set>
                                      <p:cBhvr>
                                        <p:cTn id="78" dur="1" fill="hold">
                                          <p:stCondLst>
                                            <p:cond delay="1999"/>
                                          </p:stCondLst>
                                        </p:cTn>
                                        <p:tgtEl>
                                          <p:spTgt spid="57">
                                            <p:txEl>
                                              <p:pRg st="0" end="0"/>
                                            </p:txEl>
                                          </p:spTgt>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2000"/>
                                        <p:tgtEl>
                                          <p:spTgt spid="57">
                                            <p:txEl>
                                              <p:pRg st="1" end="1"/>
                                            </p:txEl>
                                          </p:spTgt>
                                        </p:tgtEl>
                                      </p:cBhvr>
                                    </p:animEffect>
                                    <p:set>
                                      <p:cBhvr>
                                        <p:cTn id="81" dur="1" fill="hold">
                                          <p:stCondLst>
                                            <p:cond delay="1999"/>
                                          </p:stCondLst>
                                        </p:cTn>
                                        <p:tgtEl>
                                          <p:spTgt spid="57">
                                            <p:txEl>
                                              <p:pRg st="1" end="1"/>
                                            </p:txEl>
                                          </p:spTgt>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57">
                                            <p:txEl>
                                              <p:pRg st="2" end="2"/>
                                            </p:txEl>
                                          </p:spTgt>
                                        </p:tgtEl>
                                      </p:cBhvr>
                                    </p:animEffect>
                                    <p:set>
                                      <p:cBhvr>
                                        <p:cTn id="84" dur="1" fill="hold">
                                          <p:stCondLst>
                                            <p:cond delay="1999"/>
                                          </p:stCondLst>
                                        </p:cTn>
                                        <p:tgtEl>
                                          <p:spTgt spid="57">
                                            <p:txEl>
                                              <p:pRg st="2" end="2"/>
                                            </p:txEl>
                                          </p:spTgt>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2000"/>
                                        <p:tgtEl>
                                          <p:spTgt spid="57">
                                            <p:txEl>
                                              <p:pRg st="3" end="3"/>
                                            </p:txEl>
                                          </p:spTgt>
                                        </p:tgtEl>
                                      </p:cBhvr>
                                    </p:animEffect>
                                    <p:set>
                                      <p:cBhvr>
                                        <p:cTn id="87" dur="1" fill="hold">
                                          <p:stCondLst>
                                            <p:cond delay="1999"/>
                                          </p:stCondLst>
                                        </p:cTn>
                                        <p:tgtEl>
                                          <p:spTgt spid="57">
                                            <p:txEl>
                                              <p:pRg st="3" end="3"/>
                                            </p:txEl>
                                          </p:spTgt>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57">
                                            <p:txEl>
                                              <p:pRg st="4" end="4"/>
                                            </p:txEl>
                                          </p:spTgt>
                                        </p:tgtEl>
                                      </p:cBhvr>
                                    </p:animEffect>
                                    <p:set>
                                      <p:cBhvr>
                                        <p:cTn id="90" dur="1" fill="hold">
                                          <p:stCondLst>
                                            <p:cond delay="1999"/>
                                          </p:stCondLst>
                                        </p:cTn>
                                        <p:tgtEl>
                                          <p:spTgt spid="57">
                                            <p:txEl>
                                              <p:pRg st="4" end="4"/>
                                            </p:txEl>
                                          </p:spTgt>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57">
                                            <p:txEl>
                                              <p:pRg st="5" end="5"/>
                                            </p:txEl>
                                          </p:spTgt>
                                        </p:tgtEl>
                                      </p:cBhvr>
                                    </p:animEffect>
                                    <p:set>
                                      <p:cBhvr>
                                        <p:cTn id="93" dur="1" fill="hold">
                                          <p:stCondLst>
                                            <p:cond delay="1999"/>
                                          </p:stCondLst>
                                        </p:cTn>
                                        <p:tgtEl>
                                          <p:spTgt spid="57">
                                            <p:txEl>
                                              <p:pRg st="5" end="5"/>
                                            </p:txEl>
                                          </p:spTgt>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2000"/>
                                        <p:tgtEl>
                                          <p:spTgt spid="57">
                                            <p:txEl>
                                              <p:pRg st="6" end="6"/>
                                            </p:txEl>
                                          </p:spTgt>
                                        </p:tgtEl>
                                      </p:cBhvr>
                                    </p:animEffect>
                                    <p:set>
                                      <p:cBhvr>
                                        <p:cTn id="96" dur="1" fill="hold">
                                          <p:stCondLst>
                                            <p:cond delay="1999"/>
                                          </p:stCondLst>
                                        </p:cTn>
                                        <p:tgtEl>
                                          <p:spTgt spid="57">
                                            <p:txEl>
                                              <p:pRg st="6" end="6"/>
                                            </p:txEl>
                                          </p:spTgt>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57">
                                            <p:txEl>
                                              <p:pRg st="8" end="8"/>
                                            </p:txEl>
                                          </p:spTgt>
                                        </p:tgtEl>
                                      </p:cBhvr>
                                    </p:animEffect>
                                    <p:set>
                                      <p:cBhvr>
                                        <p:cTn id="99" dur="1" fill="hold">
                                          <p:stCondLst>
                                            <p:cond delay="1999"/>
                                          </p:stCondLst>
                                        </p:cTn>
                                        <p:tgtEl>
                                          <p:spTgt spid="57">
                                            <p:txEl>
                                              <p:pRg st="8" end="8"/>
                                            </p:txEl>
                                          </p:spTgt>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2000"/>
                                        <p:tgtEl>
                                          <p:spTgt spid="57">
                                            <p:txEl>
                                              <p:pRg st="9" end="9"/>
                                            </p:txEl>
                                          </p:spTgt>
                                        </p:tgtEl>
                                      </p:cBhvr>
                                    </p:animEffect>
                                    <p:set>
                                      <p:cBhvr>
                                        <p:cTn id="102" dur="1" fill="hold">
                                          <p:stCondLst>
                                            <p:cond delay="1999"/>
                                          </p:stCondLst>
                                        </p:cTn>
                                        <p:tgtEl>
                                          <p:spTgt spid="57">
                                            <p:txEl>
                                              <p:pRg st="9" end="9"/>
                                            </p:txEl>
                                          </p:spTgt>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2000"/>
                                        <p:tgtEl>
                                          <p:spTgt spid="57">
                                            <p:txEl>
                                              <p:pRg st="10" end="10"/>
                                            </p:txEl>
                                          </p:spTgt>
                                        </p:tgtEl>
                                      </p:cBhvr>
                                    </p:animEffect>
                                    <p:set>
                                      <p:cBhvr>
                                        <p:cTn id="105" dur="1" fill="hold">
                                          <p:stCondLst>
                                            <p:cond delay="1999"/>
                                          </p:stCondLst>
                                        </p:cTn>
                                        <p:tgtEl>
                                          <p:spTgt spid="57">
                                            <p:txEl>
                                              <p:pRg st="10" end="10"/>
                                            </p:txEl>
                                          </p:spTgt>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2000"/>
                                        <p:tgtEl>
                                          <p:spTgt spid="57">
                                            <p:txEl>
                                              <p:pRg st="11" end="11"/>
                                            </p:txEl>
                                          </p:spTgt>
                                        </p:tgtEl>
                                      </p:cBhvr>
                                    </p:animEffect>
                                    <p:set>
                                      <p:cBhvr>
                                        <p:cTn id="108" dur="1" fill="hold">
                                          <p:stCondLst>
                                            <p:cond delay="1999"/>
                                          </p:stCondLst>
                                        </p:cTn>
                                        <p:tgtEl>
                                          <p:spTgt spid="57">
                                            <p:txEl>
                                              <p:pRg st="11" end="11"/>
                                            </p:txEl>
                                          </p:spTgt>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57">
                                            <p:txEl>
                                              <p:pRg st="12" end="12"/>
                                            </p:txEl>
                                          </p:spTgt>
                                        </p:tgtEl>
                                      </p:cBhvr>
                                    </p:animEffect>
                                    <p:set>
                                      <p:cBhvr>
                                        <p:cTn id="111" dur="1" fill="hold">
                                          <p:stCondLst>
                                            <p:cond delay="1999"/>
                                          </p:stCondLst>
                                        </p:cTn>
                                        <p:tgtEl>
                                          <p:spTgt spid="57">
                                            <p:txEl>
                                              <p:pRg st="12" end="12"/>
                                            </p:txEl>
                                          </p:spTgt>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2000"/>
                                        <p:tgtEl>
                                          <p:spTgt spid="59"/>
                                        </p:tgtEl>
                                      </p:cBhvr>
                                    </p:animEffect>
                                    <p:set>
                                      <p:cBhvr>
                                        <p:cTn id="114" dur="1" fill="hold">
                                          <p:stCondLst>
                                            <p:cond delay="1999"/>
                                          </p:stCondLst>
                                        </p:cTn>
                                        <p:tgtEl>
                                          <p:spTgt spid="59"/>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2000"/>
                                        <p:tgtEl>
                                          <p:spTgt spid="58"/>
                                        </p:tgtEl>
                                      </p:cBhvr>
                                    </p:animEffect>
                                    <p:set>
                                      <p:cBhvr>
                                        <p:cTn id="117" dur="1" fill="hold">
                                          <p:stCondLst>
                                            <p:cond delay="1999"/>
                                          </p:stCondLst>
                                        </p:cTn>
                                        <p:tgtEl>
                                          <p:spTgt spid="58"/>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2000"/>
                                        <p:tgtEl>
                                          <p:spTgt spid="60"/>
                                        </p:tgtEl>
                                      </p:cBhvr>
                                    </p:animEffect>
                                    <p:set>
                                      <p:cBhvr>
                                        <p:cTn id="120" dur="1" fill="hold">
                                          <p:stCondLst>
                                            <p:cond delay="1999"/>
                                          </p:stCondLst>
                                        </p:cTn>
                                        <p:tgtEl>
                                          <p:spTgt spid="60"/>
                                        </p:tgtEl>
                                        <p:attrNameLst>
                                          <p:attrName>style.visibility</p:attrName>
                                        </p:attrNameLst>
                                      </p:cBhvr>
                                      <p:to>
                                        <p:strVal val="hidden"/>
                                      </p:to>
                                    </p:set>
                                  </p:childTnLst>
                                </p:cTn>
                              </p:par>
                              <p:par>
                                <p:cTn id="121" presetID="2" presetClass="exit" presetSubtype="4" fill="hold" nodeType="withEffect">
                                  <p:stCondLst>
                                    <p:cond delay="0"/>
                                  </p:stCondLst>
                                  <p:childTnLst>
                                    <p:anim calcmode="lin" valueType="num">
                                      <p:cBhvr additive="base">
                                        <p:cTn id="122" dur="500"/>
                                        <p:tgtEl>
                                          <p:spTgt spid="61"/>
                                        </p:tgtEl>
                                        <p:attrNameLst>
                                          <p:attrName>ppt_x</p:attrName>
                                        </p:attrNameLst>
                                      </p:cBhvr>
                                      <p:tavLst>
                                        <p:tav tm="0">
                                          <p:val>
                                            <p:strVal val="ppt_x"/>
                                          </p:val>
                                        </p:tav>
                                        <p:tav tm="100000">
                                          <p:val>
                                            <p:strVal val="ppt_x"/>
                                          </p:val>
                                        </p:tav>
                                      </p:tavLst>
                                    </p:anim>
                                    <p:anim calcmode="lin" valueType="num">
                                      <p:cBhvr additive="base">
                                        <p:cTn id="123" dur="500"/>
                                        <p:tgtEl>
                                          <p:spTgt spid="61"/>
                                        </p:tgtEl>
                                        <p:attrNameLst>
                                          <p:attrName>ppt_y</p:attrName>
                                        </p:attrNameLst>
                                      </p:cBhvr>
                                      <p:tavLst>
                                        <p:tav tm="0">
                                          <p:val>
                                            <p:strVal val="ppt_y"/>
                                          </p:val>
                                        </p:tav>
                                        <p:tav tm="100000">
                                          <p:val>
                                            <p:strVal val="1+ppt_h/2"/>
                                          </p:val>
                                        </p:tav>
                                      </p:tavLst>
                                    </p:anim>
                                    <p:set>
                                      <p:cBhvr>
                                        <p:cTn id="124" dur="1" fill="hold">
                                          <p:stCondLst>
                                            <p:cond delay="499"/>
                                          </p:stCondLst>
                                        </p:cTn>
                                        <p:tgtEl>
                                          <p:spTgt spid="61"/>
                                        </p:tgtEl>
                                        <p:attrNameLst>
                                          <p:attrName>style.visibility</p:attrName>
                                        </p:attrNameLst>
                                      </p:cBhvr>
                                      <p:to>
                                        <p:strVal val="hidden"/>
                                      </p:to>
                                    </p:set>
                                  </p:childTnLst>
                                </p:cTn>
                              </p:par>
                              <p:par>
                                <p:cTn id="125" presetID="2" presetClass="exit" presetSubtype="4" fill="hold" nodeType="withEffect">
                                  <p:stCondLst>
                                    <p:cond delay="0"/>
                                  </p:stCondLst>
                                  <p:childTnLst>
                                    <p:anim calcmode="lin" valueType="num">
                                      <p:cBhvr additive="base">
                                        <p:cTn id="126" dur="500"/>
                                        <p:tgtEl>
                                          <p:spTgt spid="73"/>
                                        </p:tgtEl>
                                        <p:attrNameLst>
                                          <p:attrName>ppt_x</p:attrName>
                                        </p:attrNameLst>
                                      </p:cBhvr>
                                      <p:tavLst>
                                        <p:tav tm="0">
                                          <p:val>
                                            <p:strVal val="ppt_x"/>
                                          </p:val>
                                        </p:tav>
                                        <p:tav tm="100000">
                                          <p:val>
                                            <p:strVal val="ppt_x"/>
                                          </p:val>
                                        </p:tav>
                                      </p:tavLst>
                                    </p:anim>
                                    <p:anim calcmode="lin" valueType="num">
                                      <p:cBhvr additive="base">
                                        <p:cTn id="127" dur="500"/>
                                        <p:tgtEl>
                                          <p:spTgt spid="73"/>
                                        </p:tgtEl>
                                        <p:attrNameLst>
                                          <p:attrName>ppt_y</p:attrName>
                                        </p:attrNameLst>
                                      </p:cBhvr>
                                      <p:tavLst>
                                        <p:tav tm="0">
                                          <p:val>
                                            <p:strVal val="ppt_y"/>
                                          </p:val>
                                        </p:tav>
                                        <p:tav tm="100000">
                                          <p:val>
                                            <p:strVal val="1+ppt_h/2"/>
                                          </p:val>
                                        </p:tav>
                                      </p:tavLst>
                                    </p:anim>
                                    <p:set>
                                      <p:cBhvr>
                                        <p:cTn id="128" dur="1" fill="hold">
                                          <p:stCondLst>
                                            <p:cond delay="499"/>
                                          </p:stCondLst>
                                        </p:cTn>
                                        <p:tgtEl>
                                          <p:spTgt spid="73"/>
                                        </p:tgtEl>
                                        <p:attrNameLst>
                                          <p:attrName>style.visibility</p:attrName>
                                        </p:attrNameLst>
                                      </p:cBhvr>
                                      <p:to>
                                        <p:strVal val="hidden"/>
                                      </p:to>
                                    </p:set>
                                  </p:childTnLst>
                                </p:cTn>
                              </p:par>
                              <p:par>
                                <p:cTn id="129" presetID="2" presetClass="exit" presetSubtype="4" fill="hold" nodeType="withEffect">
                                  <p:stCondLst>
                                    <p:cond delay="0"/>
                                  </p:stCondLst>
                                  <p:childTnLst>
                                    <p:anim calcmode="lin" valueType="num">
                                      <p:cBhvr additive="base">
                                        <p:cTn id="130" dur="500"/>
                                        <p:tgtEl>
                                          <p:spTgt spid="67"/>
                                        </p:tgtEl>
                                        <p:attrNameLst>
                                          <p:attrName>ppt_x</p:attrName>
                                        </p:attrNameLst>
                                      </p:cBhvr>
                                      <p:tavLst>
                                        <p:tav tm="0">
                                          <p:val>
                                            <p:strVal val="ppt_x"/>
                                          </p:val>
                                        </p:tav>
                                        <p:tav tm="100000">
                                          <p:val>
                                            <p:strVal val="ppt_x"/>
                                          </p:val>
                                        </p:tav>
                                      </p:tavLst>
                                    </p:anim>
                                    <p:anim calcmode="lin" valueType="num">
                                      <p:cBhvr additive="base">
                                        <p:cTn id="131" dur="500"/>
                                        <p:tgtEl>
                                          <p:spTgt spid="67"/>
                                        </p:tgtEl>
                                        <p:attrNameLst>
                                          <p:attrName>ppt_y</p:attrName>
                                        </p:attrNameLst>
                                      </p:cBhvr>
                                      <p:tavLst>
                                        <p:tav tm="0">
                                          <p:val>
                                            <p:strVal val="ppt_y"/>
                                          </p:val>
                                        </p:tav>
                                        <p:tav tm="100000">
                                          <p:val>
                                            <p:strVal val="1+ppt_h/2"/>
                                          </p:val>
                                        </p:tav>
                                      </p:tavLst>
                                    </p:anim>
                                    <p:set>
                                      <p:cBhvr>
                                        <p:cTn id="132" dur="1" fill="hold">
                                          <p:stCondLst>
                                            <p:cond delay="499"/>
                                          </p:stCondLst>
                                        </p:cTn>
                                        <p:tgtEl>
                                          <p:spTgt spid="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Library of Congress – File Security Code on Parallel Streams</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#1:</a:t>
            </a:r>
            <a:endParaRPr lang="en-CA" dirty="0"/>
          </a:p>
        </p:txBody>
      </p:sp>
      <p:sp>
        <p:nvSpPr>
          <p:cNvPr id="5" name="Content Placeholder 4"/>
          <p:cNvSpPr>
            <a:spLocks noGrp="1"/>
          </p:cNvSpPr>
          <p:nvPr>
            <p:ph sz="quarter" idx="12"/>
          </p:nvPr>
        </p:nvSpPr>
        <p:spPr/>
        <p:txBody>
          <a:bodyPr/>
          <a:lstStyle/>
          <a:p>
            <a:endParaRPr lang="en-US" dirty="0"/>
          </a:p>
        </p:txBody>
      </p:sp>
      <p:pic>
        <p:nvPicPr>
          <p:cNvPr id="6" name="Picture 2" descr="W:\Robs BUs\My Pictures\Cube-Tec Images\Dobbin Stuff\Job Designer\Grid.gif"/>
          <p:cNvPicPr>
            <a:picLocks noChangeAspect="1" noChangeArrowheads="1"/>
          </p:cNvPicPr>
          <p:nvPr/>
        </p:nvPicPr>
        <p:blipFill>
          <a:blip r:embed="rId3" cstate="print"/>
          <a:srcRect l="38875"/>
          <a:stretch>
            <a:fillRect/>
          </a:stretch>
        </p:blipFill>
        <p:spPr bwMode="auto">
          <a:xfrm>
            <a:off x="4745743" y="1071552"/>
            <a:ext cx="3755347" cy="3364018"/>
          </a:xfrm>
          <a:prstGeom prst="rect">
            <a:avLst/>
          </a:prstGeom>
          <a:noFill/>
        </p:spPr>
      </p:pic>
      <p:pic>
        <p:nvPicPr>
          <p:cNvPr id="7" name="Picture 3" descr="W:\Robs BUs\My Pictures\Cube-Tec Images\Dobbin Stuff\Plug-ins\Start.png"/>
          <p:cNvPicPr>
            <a:picLocks noChangeAspect="1" noChangeArrowheads="1"/>
          </p:cNvPicPr>
          <p:nvPr/>
        </p:nvPicPr>
        <p:blipFill>
          <a:blip r:embed="rId4" cstate="print"/>
          <a:srcRect/>
          <a:stretch>
            <a:fillRect/>
          </a:stretch>
        </p:blipFill>
        <p:spPr bwMode="auto">
          <a:xfrm>
            <a:off x="5072066" y="3714758"/>
            <a:ext cx="530225" cy="419100"/>
          </a:xfrm>
          <a:prstGeom prst="rect">
            <a:avLst/>
          </a:prstGeom>
          <a:noFill/>
        </p:spPr>
      </p:pic>
      <p:pic>
        <p:nvPicPr>
          <p:cNvPr id="8" name="Picture 4" descr="W:\Robs BUs\My Pictures\Cube-Tec Images\Dobbin Stuff\Plug-ins\End.png"/>
          <p:cNvPicPr>
            <a:picLocks noChangeAspect="1" noChangeArrowheads="1"/>
          </p:cNvPicPr>
          <p:nvPr/>
        </p:nvPicPr>
        <p:blipFill>
          <a:blip r:embed="rId5" cstate="print"/>
          <a:srcRect/>
          <a:stretch>
            <a:fillRect/>
          </a:stretch>
        </p:blipFill>
        <p:spPr bwMode="auto">
          <a:xfrm>
            <a:off x="7358082" y="3714758"/>
            <a:ext cx="530225" cy="419100"/>
          </a:xfrm>
          <a:prstGeom prst="rect">
            <a:avLst/>
          </a:prstGeom>
          <a:noFill/>
        </p:spPr>
      </p:pic>
      <p:pic>
        <p:nvPicPr>
          <p:cNvPr id="105474" name="Picture 2" descr="W:\Robs BUs\My Pictures\Cube-Tec Images\Dobbin Stuff\Plug-ins\FSC-Gen.png"/>
          <p:cNvPicPr>
            <a:picLocks noChangeAspect="1" noChangeArrowheads="1"/>
          </p:cNvPicPr>
          <p:nvPr/>
        </p:nvPicPr>
        <p:blipFill>
          <a:blip r:embed="rId6" cstate="print"/>
          <a:srcRect/>
          <a:stretch>
            <a:fillRect/>
          </a:stretch>
        </p:blipFill>
        <p:spPr bwMode="auto">
          <a:xfrm>
            <a:off x="7072330" y="1928808"/>
            <a:ext cx="1093787" cy="461962"/>
          </a:xfrm>
          <a:prstGeom prst="rect">
            <a:avLst/>
          </a:prstGeom>
          <a:noFill/>
        </p:spPr>
      </p:pic>
      <p:grpSp>
        <p:nvGrpSpPr>
          <p:cNvPr id="10" name="Group 15"/>
          <p:cNvGrpSpPr>
            <a:grpSpLocks/>
          </p:cNvGrpSpPr>
          <p:nvPr/>
        </p:nvGrpSpPr>
        <p:grpSpPr bwMode="auto">
          <a:xfrm>
            <a:off x="642910" y="2214560"/>
            <a:ext cx="1357312" cy="1393031"/>
            <a:chOff x="2571736" y="1000108"/>
            <a:chExt cx="1357322" cy="1857388"/>
          </a:xfrm>
        </p:grpSpPr>
        <p:grpSp>
          <p:nvGrpSpPr>
            <p:cNvPr id="11"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13" name="Group 10"/>
              <p:cNvGrpSpPr/>
              <p:nvPr/>
            </p:nvGrpSpPr>
            <p:grpSpPr>
              <a:xfrm>
                <a:off x="1973579" y="2409623"/>
                <a:ext cx="1691640" cy="1606415"/>
                <a:chOff x="1973579" y="2409623"/>
                <a:chExt cx="1691640" cy="1606415"/>
              </a:xfrm>
            </p:grpSpPr>
            <p:sp>
              <p:nvSpPr>
                <p:cNvPr id="14" name="Rounded Rectangle 13"/>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15"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80000" rIns="106680" bIns="106680" spcCol="1270"/>
                <a:lstStyle/>
                <a:p>
                  <a:pPr algn="ctr" defTabSz="1244600" fontAlgn="auto">
                    <a:lnSpc>
                      <a:spcPct val="90000"/>
                    </a:lnSpc>
                    <a:spcAft>
                      <a:spcPct val="35000"/>
                    </a:spcAft>
                    <a:defRPr/>
                  </a:pPr>
                  <a:r>
                    <a:rPr lang="en-US" sz="1600" dirty="0">
                      <a:effectLst>
                        <a:innerShdw blurRad="114300">
                          <a:prstClr val="black"/>
                        </a:innerShdw>
                      </a:effectLst>
                    </a:rPr>
                    <a:t>QUADRIGA</a:t>
                  </a:r>
                </a:p>
              </p:txBody>
            </p:sp>
          </p:grpSp>
        </p:grpSp>
        <p:pic>
          <p:nvPicPr>
            <p:cNvPr id="12" name="Picture 25" descr="QUADRIGA_Icon.png"/>
            <p:cNvPicPr>
              <a:picLocks noChangeAspect="1"/>
            </p:cNvPicPr>
            <p:nvPr/>
          </p:nvPicPr>
          <p:blipFill>
            <a:blip r:embed="rId7" cstate="print"/>
            <a:srcRect/>
            <a:stretch>
              <a:fillRect/>
            </a:stretch>
          </p:blipFill>
          <p:spPr bwMode="auto">
            <a:xfrm>
              <a:off x="2871776" y="1714488"/>
              <a:ext cx="857250" cy="762000"/>
            </a:xfrm>
            <a:prstGeom prst="rect">
              <a:avLst/>
            </a:prstGeom>
            <a:noFill/>
            <a:ln w="9525">
              <a:noFill/>
              <a:miter lim="800000"/>
              <a:headEnd/>
              <a:tailEnd/>
            </a:ln>
          </p:spPr>
        </p:pic>
      </p:grpSp>
      <p:grpSp>
        <p:nvGrpSpPr>
          <p:cNvPr id="16" name="Group 61"/>
          <p:cNvGrpSpPr>
            <a:grpSpLocks/>
          </p:cNvGrpSpPr>
          <p:nvPr/>
        </p:nvGrpSpPr>
        <p:grpSpPr bwMode="auto">
          <a:xfrm>
            <a:off x="357158" y="1000114"/>
            <a:ext cx="2054225" cy="1017985"/>
            <a:chOff x="446455" y="1428736"/>
            <a:chExt cx="2053843" cy="1357322"/>
          </a:xfrm>
        </p:grpSpPr>
        <p:pic>
          <p:nvPicPr>
            <p:cNvPr id="17" name="Picture 32" descr="Tascam112"/>
            <p:cNvPicPr>
              <a:picLocks noChangeAspect="1" noChangeArrowheads="1"/>
            </p:cNvPicPr>
            <p:nvPr/>
          </p:nvPicPr>
          <p:blipFill>
            <a:blip r:embed="rId8" cstate="print"/>
            <a:srcRect/>
            <a:stretch>
              <a:fillRect/>
            </a:stretch>
          </p:blipFill>
          <p:spPr bwMode="auto">
            <a:xfrm>
              <a:off x="946521" y="1428736"/>
              <a:ext cx="1553777" cy="500066"/>
            </a:xfrm>
            <a:prstGeom prst="rect">
              <a:avLst/>
            </a:prstGeom>
            <a:noFill/>
            <a:ln w="9525">
              <a:noFill/>
              <a:miter lim="800000"/>
              <a:headEnd/>
              <a:tailEnd/>
            </a:ln>
          </p:spPr>
        </p:pic>
        <p:pic>
          <p:nvPicPr>
            <p:cNvPr id="18" name="Picture 32" descr="Tascam112"/>
            <p:cNvPicPr>
              <a:picLocks noChangeAspect="1" noChangeArrowheads="1"/>
            </p:cNvPicPr>
            <p:nvPr/>
          </p:nvPicPr>
          <p:blipFill>
            <a:blip r:embed="rId8" cstate="print"/>
            <a:srcRect/>
            <a:stretch>
              <a:fillRect/>
            </a:stretch>
          </p:blipFill>
          <p:spPr bwMode="auto">
            <a:xfrm>
              <a:off x="732207" y="1714488"/>
              <a:ext cx="1553777" cy="500066"/>
            </a:xfrm>
            <a:prstGeom prst="rect">
              <a:avLst/>
            </a:prstGeom>
            <a:noFill/>
            <a:ln w="9525">
              <a:noFill/>
              <a:miter lim="800000"/>
              <a:headEnd/>
              <a:tailEnd/>
            </a:ln>
          </p:spPr>
        </p:pic>
        <p:pic>
          <p:nvPicPr>
            <p:cNvPr id="19" name="Picture 32" descr="Tascam112"/>
            <p:cNvPicPr>
              <a:picLocks noChangeAspect="1" noChangeArrowheads="1"/>
            </p:cNvPicPr>
            <p:nvPr/>
          </p:nvPicPr>
          <p:blipFill>
            <a:blip r:embed="rId8" cstate="print"/>
            <a:srcRect/>
            <a:stretch>
              <a:fillRect/>
            </a:stretch>
          </p:blipFill>
          <p:spPr bwMode="auto">
            <a:xfrm>
              <a:off x="589331" y="2000240"/>
              <a:ext cx="1553777" cy="500066"/>
            </a:xfrm>
            <a:prstGeom prst="rect">
              <a:avLst/>
            </a:prstGeom>
            <a:noFill/>
            <a:ln w="9525">
              <a:noFill/>
              <a:miter lim="800000"/>
              <a:headEnd/>
              <a:tailEnd/>
            </a:ln>
          </p:spPr>
        </p:pic>
        <p:pic>
          <p:nvPicPr>
            <p:cNvPr id="20" name="Picture 32" descr="Tascam112"/>
            <p:cNvPicPr>
              <a:picLocks noChangeAspect="1" noChangeArrowheads="1"/>
            </p:cNvPicPr>
            <p:nvPr/>
          </p:nvPicPr>
          <p:blipFill>
            <a:blip r:embed="rId8" cstate="print"/>
            <a:srcRect/>
            <a:stretch>
              <a:fillRect/>
            </a:stretch>
          </p:blipFill>
          <p:spPr bwMode="auto">
            <a:xfrm>
              <a:off x="446455" y="2285992"/>
              <a:ext cx="1553777" cy="500066"/>
            </a:xfrm>
            <a:prstGeom prst="rect">
              <a:avLst/>
            </a:prstGeom>
            <a:noFill/>
            <a:ln w="9525">
              <a:noFill/>
              <a:miter lim="800000"/>
              <a:headEnd/>
              <a:tailEnd/>
            </a:ln>
          </p:spPr>
        </p:pic>
      </p:grpSp>
      <p:sp>
        <p:nvSpPr>
          <p:cNvPr id="21" name="Bent Arrow 20"/>
          <p:cNvSpPr/>
          <p:nvPr/>
        </p:nvSpPr>
        <p:spPr>
          <a:xfrm flipV="1">
            <a:off x="1285852" y="3587350"/>
            <a:ext cx="3714776" cy="484598"/>
          </a:xfrm>
          <a:prstGeom prst="bentArrow">
            <a:avLst>
              <a:gd name="adj1" fmla="val 8304"/>
              <a:gd name="adj2" fmla="val 26470"/>
              <a:gd name="adj3" fmla="val 25000"/>
              <a:gd name="adj4" fmla="val 43750"/>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CA" dirty="0">
              <a:solidFill>
                <a:schemeClr val="tx1"/>
              </a:solidFill>
            </a:endParaRPr>
          </a:p>
        </p:txBody>
      </p:sp>
      <p:cxnSp>
        <p:nvCxnSpPr>
          <p:cNvPr id="23" name="Shape 22"/>
          <p:cNvCxnSpPr>
            <a:stCxn id="7" idx="3"/>
            <a:endCxn id="105474" idx="0"/>
          </p:cNvCxnSpPr>
          <p:nvPr/>
        </p:nvCxnSpPr>
        <p:spPr>
          <a:xfrm flipV="1">
            <a:off x="5602291" y="1928808"/>
            <a:ext cx="2016933" cy="1995500"/>
          </a:xfrm>
          <a:prstGeom prst="bentConnector4">
            <a:avLst>
              <a:gd name="adj1" fmla="val 36442"/>
              <a:gd name="adj2" fmla="val 12140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05474" idx="2"/>
            <a:endCxn id="8" idx="0"/>
          </p:cNvCxnSpPr>
          <p:nvPr/>
        </p:nvCxnSpPr>
        <p:spPr>
          <a:xfrm rot="16200000" flipH="1">
            <a:off x="6959215" y="3050778"/>
            <a:ext cx="1323988" cy="397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714348" y="2214560"/>
            <a:ext cx="28575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5400000">
            <a:off x="974230" y="2214560"/>
            <a:ext cx="28575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a:off x="1243737" y="2214560"/>
            <a:ext cx="28575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a:off x="1503619" y="2214560"/>
            <a:ext cx="28575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1" name="Rounded Rectangular Callout 30"/>
          <p:cNvSpPr/>
          <p:nvPr/>
        </p:nvSpPr>
        <p:spPr>
          <a:xfrm>
            <a:off x="3143240" y="2071684"/>
            <a:ext cx="1714512" cy="1357322"/>
          </a:xfrm>
          <a:prstGeom prst="wedgeRoundRectCallout">
            <a:avLst>
              <a:gd name="adj1" fmla="val 56235"/>
              <a:gd name="adj2" fmla="val 67540"/>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Righ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Pre-Sealed BWF’s:  </a:t>
            </a:r>
            <a:r>
              <a:rPr lang="en-US" sz="1200" dirty="0" smtClean="0">
                <a:solidFill>
                  <a:schemeClr val="tx1"/>
                </a:solidFill>
              </a:rPr>
              <a:t>QUADRIGA moves temporary recordings to “pre-sealed” folder when operator selects data “OK”.</a:t>
            </a:r>
            <a:endParaRPr lang="en-US" sz="1200" dirty="0">
              <a:solidFill>
                <a:schemeClr val="tx1"/>
              </a:solidFill>
            </a:endParaRPr>
          </a:p>
        </p:txBody>
      </p:sp>
      <p:sp>
        <p:nvSpPr>
          <p:cNvPr id="32" name="Rounded Rectangular Callout 31"/>
          <p:cNvSpPr/>
          <p:nvPr/>
        </p:nvSpPr>
        <p:spPr>
          <a:xfrm>
            <a:off x="5000628" y="1142990"/>
            <a:ext cx="1714512" cy="1143008"/>
          </a:xfrm>
          <a:prstGeom prst="wedgeRoundRectCallout">
            <a:avLst>
              <a:gd name="adj1" fmla="val 64656"/>
              <a:gd name="adj2" fmla="val 30487"/>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Righ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FSC Seals BWFs:  </a:t>
            </a:r>
            <a:r>
              <a:rPr lang="en-US" sz="1200" dirty="0" smtClean="0">
                <a:solidFill>
                  <a:schemeClr val="tx1"/>
                </a:solidFill>
              </a:rPr>
              <a:t>Private chunks are created, checksums are created and embedded into BWF.  </a:t>
            </a:r>
            <a:endParaRPr lang="en-US" sz="1200" dirty="0">
              <a:solidFill>
                <a:schemeClr val="tx1"/>
              </a:solidFill>
            </a:endParaRPr>
          </a:p>
        </p:txBody>
      </p:sp>
      <p:sp>
        <p:nvSpPr>
          <p:cNvPr id="33" name="Rounded Rectangular Callout 32"/>
          <p:cNvSpPr/>
          <p:nvPr/>
        </p:nvSpPr>
        <p:spPr>
          <a:xfrm>
            <a:off x="5885260" y="2486624"/>
            <a:ext cx="1714512" cy="1143008"/>
          </a:xfrm>
          <a:prstGeom prst="wedgeRoundRectCallout">
            <a:avLst>
              <a:gd name="adj1" fmla="val -64730"/>
              <a:gd name="adj2" fmla="val 53401"/>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Dobbin Watch Folder:  </a:t>
            </a:r>
            <a:r>
              <a:rPr lang="en-US" sz="1200" dirty="0" smtClean="0">
                <a:solidFill>
                  <a:schemeClr val="tx1"/>
                </a:solidFill>
              </a:rPr>
              <a:t>When new files are created in a watch folder, the FSC workflow is initiated.</a:t>
            </a:r>
            <a:endParaRPr lang="en-US" sz="1200" dirty="0">
              <a:solidFill>
                <a:schemeClr val="tx1"/>
              </a:solidFill>
            </a:endParaRPr>
          </a:p>
        </p:txBody>
      </p:sp>
      <p:sp>
        <p:nvSpPr>
          <p:cNvPr id="34" name="Rounded Rectangular Callout 33"/>
          <p:cNvSpPr/>
          <p:nvPr/>
        </p:nvSpPr>
        <p:spPr>
          <a:xfrm>
            <a:off x="5444342" y="2481062"/>
            <a:ext cx="1776426" cy="1143008"/>
          </a:xfrm>
          <a:prstGeom prst="wedgeRoundRectCallout">
            <a:avLst>
              <a:gd name="adj1" fmla="val 52736"/>
              <a:gd name="adj2" fmla="val 65856"/>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Righ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Sealed Files Moved:  </a:t>
            </a:r>
            <a:r>
              <a:rPr lang="en-US" sz="1200" dirty="0" smtClean="0">
                <a:solidFill>
                  <a:schemeClr val="tx1"/>
                </a:solidFill>
              </a:rPr>
              <a:t>Sealed BWF’s are moved to folder in preparation for migration to repository.</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1000"/>
                                        <p:tgtEl>
                                          <p:spTgt spid="25"/>
                                        </p:tgtEl>
                                      </p:cBhvr>
                                    </p:animEffect>
                                  </p:childTnLst>
                                </p:cTn>
                              </p:par>
                            </p:childTnLst>
                          </p:cTn>
                        </p:par>
                        <p:par>
                          <p:cTn id="16" fill="hold">
                            <p:stCondLst>
                              <p:cond delay="3000"/>
                            </p:stCondLst>
                            <p:childTnLst>
                              <p:par>
                                <p:cTn id="17" presetID="6" presetClass="emph" presetSubtype="0" repeatCount="indefinite" accel="50000" decel="50000" autoRev="1" fill="hold" nodeType="afterEffect">
                                  <p:stCondLst>
                                    <p:cond delay="0"/>
                                  </p:stCondLst>
                                  <p:childTnLst>
                                    <p:animScale>
                                      <p:cBhvr>
                                        <p:cTn id="18" dur="500" fill="hold"/>
                                        <p:tgtEl>
                                          <p:spTgt spid="25"/>
                                        </p:tgtEl>
                                      </p:cBhvr>
                                      <p:by x="125000" y="125000"/>
                                    </p:animScale>
                                  </p:childTnLst>
                                </p:cTn>
                              </p:par>
                            </p:childTnLst>
                          </p:cTn>
                        </p:par>
                        <p:par>
                          <p:cTn id="19" fill="hold">
                            <p:stCondLst>
                              <p:cond delay="4000"/>
                            </p:stCondLst>
                            <p:childTnLst>
                              <p:par>
                                <p:cTn id="20" presetID="22" presetClass="entr" presetSubtype="1"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1000"/>
                                        <p:tgtEl>
                                          <p:spTgt spid="28"/>
                                        </p:tgtEl>
                                      </p:cBhvr>
                                    </p:animEffect>
                                  </p:childTnLst>
                                </p:cTn>
                              </p:par>
                            </p:childTnLst>
                          </p:cTn>
                        </p:par>
                        <p:par>
                          <p:cTn id="23" fill="hold">
                            <p:stCondLst>
                              <p:cond delay="5000"/>
                            </p:stCondLst>
                            <p:childTnLst>
                              <p:par>
                                <p:cTn id="24" presetID="6" presetClass="emph" presetSubtype="0" repeatCount="indefinite" accel="50000" decel="50000" autoRev="1" fill="hold" nodeType="afterEffect">
                                  <p:stCondLst>
                                    <p:cond delay="0"/>
                                  </p:stCondLst>
                                  <p:childTnLst>
                                    <p:animScale>
                                      <p:cBhvr>
                                        <p:cTn id="25" dur="500" fill="hold"/>
                                        <p:tgtEl>
                                          <p:spTgt spid="28"/>
                                        </p:tgtEl>
                                      </p:cBhvr>
                                      <p:by x="125000" y="125000"/>
                                    </p:animScale>
                                  </p:childTnLst>
                                </p:cTn>
                              </p:par>
                            </p:childTnLst>
                          </p:cTn>
                        </p:par>
                        <p:par>
                          <p:cTn id="26" fill="hold">
                            <p:stCondLst>
                              <p:cond delay="6000"/>
                            </p:stCondLst>
                            <p:childTnLst>
                              <p:par>
                                <p:cTn id="27" presetID="22" presetClass="entr" presetSubtype="1"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1000"/>
                                        <p:tgtEl>
                                          <p:spTgt spid="29"/>
                                        </p:tgtEl>
                                      </p:cBhvr>
                                    </p:animEffect>
                                  </p:childTnLst>
                                </p:cTn>
                              </p:par>
                            </p:childTnLst>
                          </p:cTn>
                        </p:par>
                        <p:par>
                          <p:cTn id="30" fill="hold">
                            <p:stCondLst>
                              <p:cond delay="7000"/>
                            </p:stCondLst>
                            <p:childTnLst>
                              <p:par>
                                <p:cTn id="31" presetID="6" presetClass="emph" presetSubtype="0" repeatCount="indefinite" accel="50000" decel="50000" autoRev="1" fill="hold" nodeType="afterEffect">
                                  <p:stCondLst>
                                    <p:cond delay="0"/>
                                  </p:stCondLst>
                                  <p:childTnLst>
                                    <p:animScale>
                                      <p:cBhvr>
                                        <p:cTn id="32" dur="500" fill="hold"/>
                                        <p:tgtEl>
                                          <p:spTgt spid="29"/>
                                        </p:tgtEl>
                                      </p:cBhvr>
                                      <p:by x="125000" y="125000"/>
                                    </p:animScale>
                                  </p:childTnLst>
                                </p:cTn>
                              </p:par>
                            </p:childTnLst>
                          </p:cTn>
                        </p:par>
                        <p:par>
                          <p:cTn id="33" fill="hold">
                            <p:stCondLst>
                              <p:cond delay="8000"/>
                            </p:stCondLst>
                            <p:childTnLst>
                              <p:par>
                                <p:cTn id="34" presetID="22" presetClass="entr" presetSubtype="1"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1000"/>
                                        <p:tgtEl>
                                          <p:spTgt spid="30"/>
                                        </p:tgtEl>
                                      </p:cBhvr>
                                    </p:animEffect>
                                  </p:childTnLst>
                                </p:cTn>
                              </p:par>
                            </p:childTnLst>
                          </p:cTn>
                        </p:par>
                        <p:par>
                          <p:cTn id="37" fill="hold">
                            <p:stCondLst>
                              <p:cond delay="9000"/>
                            </p:stCondLst>
                            <p:childTnLst>
                              <p:par>
                                <p:cTn id="38" presetID="6" presetClass="emph" presetSubtype="0" repeatCount="indefinite" accel="50000" decel="50000" autoRev="1" fill="hold" nodeType="afterEffect">
                                  <p:stCondLst>
                                    <p:cond delay="0"/>
                                  </p:stCondLst>
                                  <p:childTnLst>
                                    <p:animScale>
                                      <p:cBhvr>
                                        <p:cTn id="39" dur="500" fill="hold"/>
                                        <p:tgtEl>
                                          <p:spTgt spid="30"/>
                                        </p:tgtEl>
                                      </p:cBhvr>
                                      <p:by x="125000" y="125000"/>
                                    </p:animScale>
                                  </p:childTnLst>
                                </p:cTn>
                              </p:par>
                            </p:childTnLst>
                          </p:cTn>
                        </p:par>
                        <p:par>
                          <p:cTn id="40" fill="hold">
                            <p:stCondLst>
                              <p:cond delay="10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000"/>
                                        <p:tgtEl>
                                          <p:spTgt spid="21"/>
                                        </p:tgtEl>
                                      </p:cBhvr>
                                    </p:animEffect>
                                  </p:childTnLst>
                                </p:cTn>
                              </p:par>
                            </p:childTnLst>
                          </p:cTn>
                        </p:par>
                        <p:par>
                          <p:cTn id="44" fill="hold">
                            <p:stCondLst>
                              <p:cond delay="12000"/>
                            </p:stCondLst>
                            <p:childTnLst>
                              <p:par>
                                <p:cTn id="45" presetID="30" presetClass="emph" presetSubtype="0" repeatCount="indefinite" fill="hold" grpId="1" nodeType="afterEffect">
                                  <p:stCondLst>
                                    <p:cond delay="0"/>
                                  </p:stCondLst>
                                  <p:childTnLst>
                                    <p:animClr clrSpc="hsl">
                                      <p:cBhvr override="childStyle">
                                        <p:cTn id="46" dur="2000" fill="hold"/>
                                        <p:tgtEl>
                                          <p:spTgt spid="21"/>
                                        </p:tgtEl>
                                        <p:attrNameLst>
                                          <p:attrName>style.color</p:attrName>
                                        </p:attrNameLst>
                                      </p:cBhvr>
                                      <p:by>
                                        <p:hsl h="0" s="12549" l="25098"/>
                                      </p:by>
                                    </p:animClr>
                                    <p:animClr clrSpc="hsl">
                                      <p:cBhvr>
                                        <p:cTn id="47" dur="2000" fill="hold"/>
                                        <p:tgtEl>
                                          <p:spTgt spid="21"/>
                                        </p:tgtEl>
                                        <p:attrNameLst>
                                          <p:attrName>fillcolor</p:attrName>
                                        </p:attrNameLst>
                                      </p:cBhvr>
                                      <p:by>
                                        <p:hsl h="0" s="12549" l="25098"/>
                                      </p:by>
                                    </p:animClr>
                                    <p:animClr clrSpc="hsl">
                                      <p:cBhvr>
                                        <p:cTn id="48" dur="2000" fill="hold"/>
                                        <p:tgtEl>
                                          <p:spTgt spid="21"/>
                                        </p:tgtEl>
                                        <p:attrNameLst>
                                          <p:attrName>stroke.color</p:attrName>
                                        </p:attrNameLst>
                                      </p:cBhvr>
                                      <p:by>
                                        <p:hsl h="0" s="12549" l="25098"/>
                                      </p:by>
                                    </p:animClr>
                                    <p:set>
                                      <p:cBhvr>
                                        <p:cTn id="49" dur="2000" fill="hold"/>
                                        <p:tgtEl>
                                          <p:spTgt spid="21"/>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childTnLst>
                                </p:cTn>
                              </p:par>
                              <p:par>
                                <p:cTn id="60" presetID="10" presetClass="exit" presetSubtype="0" fill="hold" grpId="1" nodeType="withEffect">
                                  <p:stCondLst>
                                    <p:cond delay="0"/>
                                  </p:stCondLst>
                                  <p:childTnLst>
                                    <p:animEffect transition="out" filter="fade">
                                      <p:cBhvr>
                                        <p:cTn id="61" dur="1000"/>
                                        <p:tgtEl>
                                          <p:spTgt spid="31"/>
                                        </p:tgtEl>
                                      </p:cBhvr>
                                    </p:animEffect>
                                    <p:set>
                                      <p:cBhvr>
                                        <p:cTn id="62" dur="1" fill="hold">
                                          <p:stCondLst>
                                            <p:cond delay="999"/>
                                          </p:stCondLst>
                                        </p:cTn>
                                        <p:tgtEl>
                                          <p:spTgt spid="3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childTnLst>
                                </p:cTn>
                              </p:par>
                              <p:par>
                                <p:cTn id="68" presetID="10" presetClass="exit" presetSubtype="0" fill="hold" grpId="1" nodeType="withEffect">
                                  <p:stCondLst>
                                    <p:cond delay="0"/>
                                  </p:stCondLst>
                                  <p:childTnLst>
                                    <p:animEffect transition="out" filter="fade">
                                      <p:cBhvr>
                                        <p:cTn id="69" dur="2000"/>
                                        <p:tgtEl>
                                          <p:spTgt spid="33"/>
                                        </p:tgtEl>
                                      </p:cBhvr>
                                    </p:animEffect>
                                    <p:set>
                                      <p:cBhvr>
                                        <p:cTn id="70" dur="1" fill="hold">
                                          <p:stCondLst>
                                            <p:cond delay="1999"/>
                                          </p:stCondLst>
                                        </p:cTn>
                                        <p:tgtEl>
                                          <p:spTgt spid="33"/>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1000"/>
                                        <p:tgtEl>
                                          <p:spTgt spid="34"/>
                                        </p:tgtEl>
                                      </p:cBhvr>
                                    </p:animEffect>
                                  </p:childTnLst>
                                </p:cTn>
                              </p:par>
                              <p:par>
                                <p:cTn id="76" presetID="10" presetClass="exit" presetSubtype="0" fill="hold" grpId="1" nodeType="withEffect">
                                  <p:stCondLst>
                                    <p:cond delay="0"/>
                                  </p:stCondLst>
                                  <p:childTnLst>
                                    <p:animEffect transition="out" filter="fade">
                                      <p:cBhvr>
                                        <p:cTn id="77" dur="1000"/>
                                        <p:tgtEl>
                                          <p:spTgt spid="32"/>
                                        </p:tgtEl>
                                      </p:cBhvr>
                                    </p:animEffect>
                                    <p:set>
                                      <p:cBhvr>
                                        <p:cTn id="78" dur="1" fill="hold">
                                          <p:stCondLst>
                                            <p:cond delay="9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31" grpId="0" animBg="1"/>
      <p:bldP spid="31" grpId="1" animBg="1"/>
      <p:bldP spid="32" grpId="0" animBg="1"/>
      <p:bldP spid="32" grpId="1" animBg="1"/>
      <p:bldP spid="33" grpId="0" animBg="1"/>
      <p:bldP spid="33" grpId="1"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The Media Preserve – Derivatives &amp; File Security</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#2:</a:t>
            </a:r>
            <a:endParaRPr lang="en-CA" dirty="0"/>
          </a:p>
        </p:txBody>
      </p:sp>
      <p:sp>
        <p:nvSpPr>
          <p:cNvPr id="49156" name="Content Placeholder 3"/>
          <p:cNvSpPr>
            <a:spLocks noGrp="1"/>
          </p:cNvSpPr>
          <p:nvPr>
            <p:ph sz="quarter" idx="12"/>
          </p:nvPr>
        </p:nvSpPr>
        <p:spPr/>
        <p:txBody>
          <a:bodyPr/>
          <a:lstStyle/>
          <a:p>
            <a:r>
              <a:rPr lang="en-CA" b="1" dirty="0" smtClean="0"/>
              <a:t>Workflow 1:   Quality Analysis and Create MD5 Checksums</a:t>
            </a:r>
          </a:p>
          <a:p>
            <a:pPr lvl="1"/>
            <a:r>
              <a:rPr lang="en-CA" dirty="0" smtClean="0"/>
              <a:t>Create QA Reports for each ingested file.</a:t>
            </a:r>
          </a:p>
          <a:p>
            <a:pPr lvl="1"/>
            <a:r>
              <a:rPr lang="en-CA" dirty="0" smtClean="0"/>
              <a:t>Create MD5 for file copies.</a:t>
            </a:r>
          </a:p>
          <a:p>
            <a:r>
              <a:rPr lang="en-CA" b="1" dirty="0" smtClean="0"/>
              <a:t>Workflow 2:   Creating Derivatives </a:t>
            </a:r>
          </a:p>
          <a:p>
            <a:pPr lvl="1"/>
            <a:r>
              <a:rPr lang="en-CA" dirty="0" smtClean="0"/>
              <a:t>Derive two derivatives from preservation master</a:t>
            </a:r>
          </a:p>
          <a:p>
            <a:pPr lvl="2"/>
            <a:r>
              <a:rPr lang="en-CA" dirty="0" smtClean="0"/>
              <a:t>CD formatted files 16/44.1</a:t>
            </a:r>
          </a:p>
          <a:p>
            <a:pPr lvl="2"/>
            <a:r>
              <a:rPr lang="en-CA" dirty="0" smtClean="0"/>
              <a:t>mp3</a:t>
            </a:r>
          </a:p>
          <a:p>
            <a:r>
              <a:rPr lang="en-CA" b="1" dirty="0" smtClean="0"/>
              <a:t>Workflow 3:   Noise Reduction/Automatic Restoration Workflow</a:t>
            </a:r>
          </a:p>
          <a:p>
            <a:pPr lvl="1"/>
            <a:r>
              <a:rPr lang="en-CA" dirty="0" smtClean="0"/>
              <a:t>Gentle restoration  </a:t>
            </a:r>
          </a:p>
          <a:p>
            <a:pPr>
              <a:buNone/>
            </a:pPr>
            <a:endParaRPr lang="en-CA"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The Media Preserve – Derivatives &amp; File Security</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#2:</a:t>
            </a:r>
            <a:endParaRPr lang="en-CA" dirty="0"/>
          </a:p>
        </p:txBody>
      </p:sp>
      <p:sp>
        <p:nvSpPr>
          <p:cNvPr id="28" name="Content Placeholder 27"/>
          <p:cNvSpPr>
            <a:spLocks noGrp="1"/>
          </p:cNvSpPr>
          <p:nvPr>
            <p:ph sz="quarter" idx="12"/>
          </p:nvPr>
        </p:nvSpPr>
        <p:spPr>
          <a:xfrm>
            <a:off x="642939" y="1071563"/>
            <a:ext cx="4143375" cy="3375422"/>
          </a:xfrm>
        </p:spPr>
        <p:txBody>
          <a:bodyPr/>
          <a:lstStyle/>
          <a:p>
            <a:pPr>
              <a:buNone/>
            </a:pPr>
            <a:r>
              <a:rPr lang="en-US" dirty="0" smtClean="0"/>
              <a:t>Workflow 1 - </a:t>
            </a:r>
            <a:r>
              <a:rPr lang="en-CA" dirty="0" smtClean="0"/>
              <a:t>QA and MD5 Generation</a:t>
            </a:r>
            <a:endParaRPr lang="en-US" dirty="0" smtClean="0"/>
          </a:p>
          <a:p>
            <a:r>
              <a:rPr lang="en-US" dirty="0" smtClean="0"/>
              <a:t>An Ingest folder is watched by Dobbin.</a:t>
            </a:r>
          </a:p>
          <a:p>
            <a:r>
              <a:rPr lang="en-US" dirty="0" smtClean="0"/>
              <a:t>When new files are created, AudioFile-Inspector performs quality analysis.</a:t>
            </a:r>
          </a:p>
          <a:p>
            <a:r>
              <a:rPr lang="en-US" dirty="0" smtClean="0"/>
              <a:t>An MD5 is created and the checksum, BWF and report files are moved to a storage server.</a:t>
            </a:r>
            <a:endParaRPr lang="en-US" dirty="0"/>
          </a:p>
        </p:txBody>
      </p:sp>
      <p:pic>
        <p:nvPicPr>
          <p:cNvPr id="102402" name="Picture 2" descr="W:\Robs BUs\My Pictures\Cube-Tec Images\Dobbin Stuff\Job Designer\Grid.gif"/>
          <p:cNvPicPr>
            <a:picLocks noChangeAspect="1" noChangeArrowheads="1"/>
          </p:cNvPicPr>
          <p:nvPr/>
        </p:nvPicPr>
        <p:blipFill>
          <a:blip r:embed="rId3" cstate="print"/>
          <a:srcRect l="41035"/>
          <a:stretch>
            <a:fillRect/>
          </a:stretch>
        </p:blipFill>
        <p:spPr bwMode="auto">
          <a:xfrm>
            <a:off x="4878432" y="1071552"/>
            <a:ext cx="3622658" cy="3364018"/>
          </a:xfrm>
          <a:prstGeom prst="rect">
            <a:avLst/>
          </a:prstGeom>
          <a:noFill/>
        </p:spPr>
      </p:pic>
      <p:pic>
        <p:nvPicPr>
          <p:cNvPr id="102407" name="Picture 7" descr="W:\Robs BUs\My Pictures\Cube-Tec Images\Dobbin Stuff\Plug-ins\AFI.png"/>
          <p:cNvPicPr>
            <a:picLocks noChangeAspect="1" noChangeArrowheads="1"/>
          </p:cNvPicPr>
          <p:nvPr/>
        </p:nvPicPr>
        <p:blipFill>
          <a:blip r:embed="rId4" cstate="print"/>
          <a:srcRect/>
          <a:stretch>
            <a:fillRect/>
          </a:stretch>
        </p:blipFill>
        <p:spPr bwMode="auto">
          <a:xfrm>
            <a:off x="6715140" y="1928808"/>
            <a:ext cx="1093787" cy="461963"/>
          </a:xfrm>
          <a:prstGeom prst="rect">
            <a:avLst/>
          </a:prstGeom>
          <a:noFill/>
        </p:spPr>
      </p:pic>
      <p:cxnSp>
        <p:nvCxnSpPr>
          <p:cNvPr id="13" name="Shape 12"/>
          <p:cNvCxnSpPr>
            <a:stCxn id="102403" idx="3"/>
            <a:endCxn id="102407" idx="0"/>
          </p:cNvCxnSpPr>
          <p:nvPr/>
        </p:nvCxnSpPr>
        <p:spPr>
          <a:xfrm>
            <a:off x="5959481" y="1566854"/>
            <a:ext cx="1302553" cy="361954"/>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02407" idx="2"/>
            <a:endCxn id="102406" idx="0"/>
          </p:cNvCxnSpPr>
          <p:nvPr/>
        </p:nvCxnSpPr>
        <p:spPr>
          <a:xfrm rot="5400000">
            <a:off x="7100107" y="2552698"/>
            <a:ext cx="323855"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02406" idx="2"/>
            <a:endCxn id="102404" idx="0"/>
          </p:cNvCxnSpPr>
          <p:nvPr/>
        </p:nvCxnSpPr>
        <p:spPr>
          <a:xfrm rot="16200000" flipH="1">
            <a:off x="7066373" y="3372249"/>
            <a:ext cx="395293" cy="397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02403" name="Picture 3" descr="W:\Robs BUs\My Pictures\Cube-Tec Images\Dobbin Stuff\Plug-ins\Start.png"/>
          <p:cNvPicPr>
            <a:picLocks noChangeAspect="1" noChangeArrowheads="1"/>
          </p:cNvPicPr>
          <p:nvPr/>
        </p:nvPicPr>
        <p:blipFill>
          <a:blip r:embed="rId5" cstate="print"/>
          <a:srcRect/>
          <a:stretch>
            <a:fillRect/>
          </a:stretch>
        </p:blipFill>
        <p:spPr bwMode="auto">
          <a:xfrm>
            <a:off x="5429256" y="1357304"/>
            <a:ext cx="530225" cy="419100"/>
          </a:xfrm>
          <a:prstGeom prst="rect">
            <a:avLst/>
          </a:prstGeom>
          <a:noFill/>
        </p:spPr>
      </p:pic>
      <p:pic>
        <p:nvPicPr>
          <p:cNvPr id="102404" name="Picture 4" descr="W:\Robs BUs\My Pictures\Cube-Tec Images\Dobbin Stuff\Plug-ins\End.png"/>
          <p:cNvPicPr>
            <a:picLocks noChangeAspect="1" noChangeArrowheads="1"/>
          </p:cNvPicPr>
          <p:nvPr/>
        </p:nvPicPr>
        <p:blipFill>
          <a:blip r:embed="rId6" cstate="print"/>
          <a:srcRect/>
          <a:stretch>
            <a:fillRect/>
          </a:stretch>
        </p:blipFill>
        <p:spPr bwMode="auto">
          <a:xfrm>
            <a:off x="7000892" y="3571882"/>
            <a:ext cx="530225" cy="419100"/>
          </a:xfrm>
          <a:prstGeom prst="rect">
            <a:avLst/>
          </a:prstGeom>
          <a:noFill/>
        </p:spPr>
      </p:pic>
      <p:pic>
        <p:nvPicPr>
          <p:cNvPr id="102406" name="Picture 6" descr="W:\Robs BUs\My Pictures\Cube-Tec Images\Dobbin Stuff\Plug-ins\MD5-Gen.png"/>
          <p:cNvPicPr>
            <a:picLocks noChangeAspect="1" noChangeArrowheads="1"/>
          </p:cNvPicPr>
          <p:nvPr/>
        </p:nvPicPr>
        <p:blipFill>
          <a:blip r:embed="rId7" cstate="print"/>
          <a:srcRect/>
          <a:stretch>
            <a:fillRect/>
          </a:stretch>
        </p:blipFill>
        <p:spPr bwMode="auto">
          <a:xfrm>
            <a:off x="6715140" y="2714626"/>
            <a:ext cx="1093787" cy="461963"/>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2000"/>
                                        <p:tgtEl>
                                          <p:spTgt spid="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1" end="1"/>
                                            </p:txEl>
                                          </p:spTgt>
                                        </p:tgtEl>
                                        <p:attrNameLst>
                                          <p:attrName>style.visibility</p:attrName>
                                        </p:attrNameLst>
                                      </p:cBhvr>
                                      <p:to>
                                        <p:strVal val="visible"/>
                                      </p:to>
                                    </p:set>
                                    <p:animEffect transition="in" filter="fade">
                                      <p:cBhvr>
                                        <p:cTn id="12" dur="2000"/>
                                        <p:tgtEl>
                                          <p:spTgt spid="28">
                                            <p:txEl>
                                              <p:pRg st="1" end="1"/>
                                            </p:txEl>
                                          </p:spTgt>
                                        </p:tgtEl>
                                      </p:cBhvr>
                                    </p:animEffect>
                                  </p:childTnLst>
                                </p:cTn>
                              </p:par>
                              <p:par>
                                <p:cTn id="13" presetID="6" presetClass="emph" presetSubtype="0" repeatCount="indefinite" accel="50000" decel="50000" autoRev="1" fill="hold" nodeType="withEffect">
                                  <p:stCondLst>
                                    <p:cond delay="0"/>
                                  </p:stCondLst>
                                  <p:endCondLst>
                                    <p:cond evt="onNext" delay="0">
                                      <p:tgtEl>
                                        <p:sldTgt/>
                                      </p:tgtEl>
                                    </p:cond>
                                  </p:endCondLst>
                                  <p:childTnLst>
                                    <p:animScale>
                                      <p:cBhvr>
                                        <p:cTn id="14" dur="1000" fill="hold"/>
                                        <p:tgtEl>
                                          <p:spTgt spid="102403"/>
                                        </p:tgtEl>
                                      </p:cBhvr>
                                      <p:by x="110000" y="110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Effect transition="in" filter="fade">
                                      <p:cBhvr>
                                        <p:cTn id="19" dur="2000"/>
                                        <p:tgtEl>
                                          <p:spTgt spid="28">
                                            <p:txEl>
                                              <p:pRg st="2" end="2"/>
                                            </p:txEl>
                                          </p:spTgt>
                                        </p:tgtEl>
                                      </p:cBhvr>
                                    </p:animEffect>
                                  </p:childTnLst>
                                </p:cTn>
                              </p:par>
                              <p:par>
                                <p:cTn id="20" presetID="6" presetClass="emph" presetSubtype="0" repeatCount="indefinite" accel="50000" decel="50000" autoRev="1" fill="hold" nodeType="withEffect">
                                  <p:stCondLst>
                                    <p:cond delay="0"/>
                                  </p:stCondLst>
                                  <p:endCondLst>
                                    <p:cond evt="onNext" delay="0">
                                      <p:tgtEl>
                                        <p:sldTgt/>
                                      </p:tgtEl>
                                    </p:cond>
                                  </p:endCondLst>
                                  <p:childTnLst>
                                    <p:animScale>
                                      <p:cBhvr>
                                        <p:cTn id="21" dur="1000" fill="hold"/>
                                        <p:tgtEl>
                                          <p:spTgt spid="102407"/>
                                        </p:tgtEl>
                                      </p:cBhvr>
                                      <p:by x="110000" y="110000"/>
                                    </p:animScale>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8">
                                            <p:txEl>
                                              <p:pRg st="3" end="3"/>
                                            </p:txEl>
                                          </p:spTgt>
                                        </p:tgtEl>
                                        <p:attrNameLst>
                                          <p:attrName>style.visibility</p:attrName>
                                        </p:attrNameLst>
                                      </p:cBhvr>
                                      <p:to>
                                        <p:strVal val="visible"/>
                                      </p:to>
                                    </p:set>
                                    <p:animEffect transition="in" filter="fade">
                                      <p:cBhvr>
                                        <p:cTn id="26" dur="2000"/>
                                        <p:tgtEl>
                                          <p:spTgt spid="28">
                                            <p:txEl>
                                              <p:pRg st="3" end="3"/>
                                            </p:txEl>
                                          </p:spTgt>
                                        </p:tgtEl>
                                      </p:cBhvr>
                                    </p:animEffect>
                                  </p:childTnLst>
                                </p:cTn>
                              </p:par>
                              <p:par>
                                <p:cTn id="27" presetID="6" presetClass="emph" presetSubtype="0" repeatCount="indefinite" accel="50000" decel="50000" autoRev="1" fill="hold" nodeType="withEffect">
                                  <p:stCondLst>
                                    <p:cond delay="0"/>
                                  </p:stCondLst>
                                  <p:endCondLst>
                                    <p:cond evt="onNext" delay="0">
                                      <p:tgtEl>
                                        <p:sldTgt/>
                                      </p:tgtEl>
                                    </p:cond>
                                  </p:endCondLst>
                                  <p:childTnLst>
                                    <p:animScale>
                                      <p:cBhvr>
                                        <p:cTn id="28" dur="1000" fill="hold"/>
                                        <p:tgtEl>
                                          <p:spTgt spid="10240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The Media Preserve – Derivatives &amp; File Security</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#2:</a:t>
            </a:r>
            <a:endParaRPr lang="en-CA" dirty="0"/>
          </a:p>
        </p:txBody>
      </p:sp>
      <p:sp>
        <p:nvSpPr>
          <p:cNvPr id="39" name="Content Placeholder 38"/>
          <p:cNvSpPr>
            <a:spLocks noGrp="1"/>
          </p:cNvSpPr>
          <p:nvPr>
            <p:ph sz="quarter" idx="12"/>
          </p:nvPr>
        </p:nvSpPr>
        <p:spPr>
          <a:xfrm>
            <a:off x="642939" y="1071563"/>
            <a:ext cx="3857623" cy="3375422"/>
          </a:xfrm>
        </p:spPr>
        <p:txBody>
          <a:bodyPr/>
          <a:lstStyle/>
          <a:p>
            <a:pPr>
              <a:buNone/>
            </a:pPr>
            <a:r>
              <a:rPr lang="en-US" dirty="0" smtClean="0"/>
              <a:t>Workflow 2 – Automated </a:t>
            </a:r>
            <a:r>
              <a:rPr lang="en-CA" dirty="0" smtClean="0"/>
              <a:t>Restoration</a:t>
            </a:r>
            <a:endParaRPr lang="en-US" dirty="0" smtClean="0"/>
          </a:p>
          <a:p>
            <a:r>
              <a:rPr lang="en-US" dirty="0" smtClean="0"/>
              <a:t>The Start folder represents files that requires restoration prior to creating derivatives.</a:t>
            </a:r>
          </a:p>
          <a:p>
            <a:r>
              <a:rPr lang="en-US" dirty="0" smtClean="0"/>
              <a:t>When a file  is created here, Dobbin trigger a workflow</a:t>
            </a:r>
          </a:p>
          <a:p>
            <a:pPr>
              <a:buNone/>
            </a:pPr>
            <a:endParaRPr lang="en-US" dirty="0"/>
          </a:p>
        </p:txBody>
      </p:sp>
      <p:pic>
        <p:nvPicPr>
          <p:cNvPr id="102402" name="Picture 2" descr="W:\Robs BUs\My Pictures\Cube-Tec Images\Dobbin Stuff\Job Designer\Grid.gif"/>
          <p:cNvPicPr>
            <a:picLocks noChangeAspect="1" noChangeArrowheads="1"/>
          </p:cNvPicPr>
          <p:nvPr/>
        </p:nvPicPr>
        <p:blipFill>
          <a:blip r:embed="rId3" cstate="print"/>
          <a:srcRect l="38875"/>
          <a:stretch>
            <a:fillRect/>
          </a:stretch>
        </p:blipFill>
        <p:spPr bwMode="auto">
          <a:xfrm>
            <a:off x="4745736" y="1071552"/>
            <a:ext cx="3755354" cy="3364018"/>
          </a:xfrm>
          <a:prstGeom prst="rect">
            <a:avLst/>
          </a:prstGeom>
          <a:noFill/>
        </p:spPr>
      </p:pic>
      <p:pic>
        <p:nvPicPr>
          <p:cNvPr id="102403" name="Picture 3" descr="W:\Robs BUs\My Pictures\Cube-Tec Images\Dobbin Stuff\Plug-ins\Start.png"/>
          <p:cNvPicPr>
            <a:picLocks noChangeAspect="1" noChangeArrowheads="1"/>
          </p:cNvPicPr>
          <p:nvPr/>
        </p:nvPicPr>
        <p:blipFill>
          <a:blip r:embed="rId4" cstate="print"/>
          <a:srcRect/>
          <a:stretch>
            <a:fillRect/>
          </a:stretch>
        </p:blipFill>
        <p:spPr bwMode="auto">
          <a:xfrm>
            <a:off x="5214942" y="1357304"/>
            <a:ext cx="530225" cy="419100"/>
          </a:xfrm>
          <a:prstGeom prst="rect">
            <a:avLst/>
          </a:prstGeom>
          <a:noFill/>
        </p:spPr>
      </p:pic>
      <p:pic>
        <p:nvPicPr>
          <p:cNvPr id="102404" name="Picture 4" descr="W:\Robs BUs\My Pictures\Cube-Tec Images\Dobbin Stuff\Plug-ins\End.png"/>
          <p:cNvPicPr>
            <a:picLocks noChangeAspect="1" noChangeArrowheads="1"/>
          </p:cNvPicPr>
          <p:nvPr/>
        </p:nvPicPr>
        <p:blipFill>
          <a:blip r:embed="rId5" cstate="print"/>
          <a:srcRect/>
          <a:stretch>
            <a:fillRect/>
          </a:stretch>
        </p:blipFill>
        <p:spPr bwMode="auto">
          <a:xfrm>
            <a:off x="6572264" y="3786196"/>
            <a:ext cx="530225" cy="419100"/>
          </a:xfrm>
          <a:prstGeom prst="rect">
            <a:avLst/>
          </a:prstGeom>
          <a:noFill/>
        </p:spPr>
      </p:pic>
      <p:cxnSp>
        <p:nvCxnSpPr>
          <p:cNvPr id="13" name="Shape 12"/>
          <p:cNvCxnSpPr>
            <a:stCxn id="102403" idx="3"/>
            <a:endCxn id="106500" idx="0"/>
          </p:cNvCxnSpPr>
          <p:nvPr/>
        </p:nvCxnSpPr>
        <p:spPr>
          <a:xfrm>
            <a:off x="5745167" y="1566854"/>
            <a:ext cx="1077130" cy="290516"/>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106500" idx="2"/>
            <a:endCxn id="106499" idx="0"/>
          </p:cNvCxnSpPr>
          <p:nvPr/>
        </p:nvCxnSpPr>
        <p:spPr>
          <a:xfrm rot="16200000" flipH="1">
            <a:off x="6732415" y="2399320"/>
            <a:ext cx="190873" cy="11109"/>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06498" idx="2"/>
            <a:endCxn id="102404" idx="0"/>
          </p:cNvCxnSpPr>
          <p:nvPr/>
        </p:nvCxnSpPr>
        <p:spPr>
          <a:xfrm rot="16200000" flipH="1">
            <a:off x="6744901" y="3693720"/>
            <a:ext cx="180980" cy="397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06498" name="Picture 2" descr="W:\Robs BUs\My Pictures\Cube-Tec Images\Dobbin Stuff\Plug-ins\DeNoiser.png"/>
          <p:cNvPicPr>
            <a:picLocks noChangeAspect="1" noChangeArrowheads="1"/>
          </p:cNvPicPr>
          <p:nvPr/>
        </p:nvPicPr>
        <p:blipFill>
          <a:blip r:embed="rId6" cstate="print"/>
          <a:srcRect/>
          <a:stretch>
            <a:fillRect/>
          </a:stretch>
        </p:blipFill>
        <p:spPr bwMode="auto">
          <a:xfrm>
            <a:off x="6286512" y="3143254"/>
            <a:ext cx="1093788" cy="461962"/>
          </a:xfrm>
          <a:prstGeom prst="rect">
            <a:avLst/>
          </a:prstGeom>
          <a:noFill/>
        </p:spPr>
      </p:pic>
      <p:pic>
        <p:nvPicPr>
          <p:cNvPr id="106499" name="Picture 3" descr="W:\Robs BUs\My Pictures\Cube-Tec Images\Dobbin Stuff\Plug-ins\DeCrackler.png"/>
          <p:cNvPicPr>
            <a:picLocks noChangeAspect="1" noChangeArrowheads="1"/>
          </p:cNvPicPr>
          <p:nvPr/>
        </p:nvPicPr>
        <p:blipFill>
          <a:blip r:embed="rId7" cstate="print"/>
          <a:srcRect/>
          <a:stretch>
            <a:fillRect/>
          </a:stretch>
        </p:blipFill>
        <p:spPr bwMode="auto">
          <a:xfrm>
            <a:off x="6286512" y="2500312"/>
            <a:ext cx="1093787" cy="461963"/>
          </a:xfrm>
          <a:prstGeom prst="rect">
            <a:avLst/>
          </a:prstGeom>
          <a:noFill/>
        </p:spPr>
      </p:pic>
      <p:pic>
        <p:nvPicPr>
          <p:cNvPr id="106500" name="Picture 4" descr="W:\Robs BUs\My Pictures\Cube-Tec Images\Dobbin Stuff\Plug-ins\DeClicker.png"/>
          <p:cNvPicPr>
            <a:picLocks noChangeAspect="1" noChangeArrowheads="1"/>
          </p:cNvPicPr>
          <p:nvPr/>
        </p:nvPicPr>
        <p:blipFill>
          <a:blip r:embed="rId8" cstate="print"/>
          <a:srcRect/>
          <a:stretch>
            <a:fillRect/>
          </a:stretch>
        </p:blipFill>
        <p:spPr bwMode="auto">
          <a:xfrm>
            <a:off x="6286512" y="1857370"/>
            <a:ext cx="1071570" cy="452069"/>
          </a:xfrm>
          <a:prstGeom prst="rect">
            <a:avLst/>
          </a:prstGeom>
          <a:noFill/>
        </p:spPr>
      </p:pic>
      <p:cxnSp>
        <p:nvCxnSpPr>
          <p:cNvPr id="27" name="Straight Connector 26"/>
          <p:cNvCxnSpPr>
            <a:stCxn id="106499" idx="2"/>
            <a:endCxn id="106498" idx="0"/>
          </p:cNvCxnSpPr>
          <p:nvPr/>
        </p:nvCxnSpPr>
        <p:spPr>
          <a:xfrm rot="5400000">
            <a:off x="6742917" y="3052764"/>
            <a:ext cx="18097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The Media Preserve – Derivatives &amp; File Security</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#2:</a:t>
            </a:r>
            <a:endParaRPr lang="en-CA" dirty="0"/>
          </a:p>
        </p:txBody>
      </p:sp>
      <p:sp>
        <p:nvSpPr>
          <p:cNvPr id="51" name="Content Placeholder 50"/>
          <p:cNvSpPr>
            <a:spLocks noGrp="1"/>
          </p:cNvSpPr>
          <p:nvPr>
            <p:ph sz="quarter" idx="12"/>
          </p:nvPr>
        </p:nvSpPr>
        <p:spPr>
          <a:xfrm>
            <a:off x="642939" y="1071563"/>
            <a:ext cx="4143375" cy="3375422"/>
          </a:xfrm>
        </p:spPr>
        <p:txBody>
          <a:bodyPr/>
          <a:lstStyle/>
          <a:p>
            <a:pPr>
              <a:buNone/>
            </a:pPr>
            <a:r>
              <a:rPr lang="en-US" dirty="0" smtClean="0"/>
              <a:t>Workflow 3 - </a:t>
            </a:r>
            <a:r>
              <a:rPr lang="en-CA" dirty="0" smtClean="0"/>
              <a:t>Creating Multiple Derivatives</a:t>
            </a:r>
            <a:r>
              <a:rPr lang="en-US" dirty="0" smtClean="0"/>
              <a:t> </a:t>
            </a:r>
          </a:p>
          <a:p>
            <a:r>
              <a:rPr lang="en-US" dirty="0" smtClean="0"/>
              <a:t>Start folder can represent any set of files that requires derivatives and can include any sub-set of folders.</a:t>
            </a:r>
          </a:p>
          <a:p>
            <a:r>
              <a:rPr lang="en-US" dirty="0" smtClean="0"/>
              <a:t>Left Path – 24/96 Masters is re-sampled to 44.1 kHz and dithered down to 16-bit.</a:t>
            </a:r>
          </a:p>
          <a:p>
            <a:r>
              <a:rPr lang="en-US" dirty="0" smtClean="0"/>
              <a:t>Right Path – mp3 creation.</a:t>
            </a:r>
          </a:p>
          <a:p>
            <a:pPr>
              <a:buNone/>
            </a:pPr>
            <a:endParaRPr lang="en-US" dirty="0"/>
          </a:p>
        </p:txBody>
      </p:sp>
      <p:pic>
        <p:nvPicPr>
          <p:cNvPr id="102402" name="Picture 2" descr="W:\Robs BUs\My Pictures\Cube-Tec Images\Dobbin Stuff\Job Designer\Grid.gif"/>
          <p:cNvPicPr>
            <a:picLocks noChangeAspect="1" noChangeArrowheads="1"/>
          </p:cNvPicPr>
          <p:nvPr/>
        </p:nvPicPr>
        <p:blipFill>
          <a:blip r:embed="rId3" cstate="print"/>
          <a:srcRect l="40171"/>
          <a:stretch>
            <a:fillRect/>
          </a:stretch>
        </p:blipFill>
        <p:spPr bwMode="auto">
          <a:xfrm>
            <a:off x="4825432" y="1065120"/>
            <a:ext cx="3675658" cy="3364018"/>
          </a:xfrm>
          <a:prstGeom prst="rect">
            <a:avLst/>
          </a:prstGeom>
          <a:noFill/>
        </p:spPr>
      </p:pic>
      <p:pic>
        <p:nvPicPr>
          <p:cNvPr id="102403" name="Picture 3" descr="W:\Robs BUs\My Pictures\Cube-Tec Images\Dobbin Stuff\Plug-ins\Start.png"/>
          <p:cNvPicPr>
            <a:picLocks noChangeAspect="1" noChangeArrowheads="1"/>
          </p:cNvPicPr>
          <p:nvPr/>
        </p:nvPicPr>
        <p:blipFill>
          <a:blip r:embed="rId4" cstate="print"/>
          <a:srcRect/>
          <a:stretch>
            <a:fillRect/>
          </a:stretch>
        </p:blipFill>
        <p:spPr bwMode="auto">
          <a:xfrm>
            <a:off x="6388242" y="1164254"/>
            <a:ext cx="530225" cy="419100"/>
          </a:xfrm>
          <a:prstGeom prst="rect">
            <a:avLst/>
          </a:prstGeom>
          <a:noFill/>
        </p:spPr>
      </p:pic>
      <p:pic>
        <p:nvPicPr>
          <p:cNvPr id="102404" name="Picture 4" descr="W:\Robs BUs\My Pictures\Cube-Tec Images\Dobbin Stuff\Plug-ins\End.png"/>
          <p:cNvPicPr>
            <a:picLocks noChangeAspect="1" noChangeArrowheads="1"/>
          </p:cNvPicPr>
          <p:nvPr/>
        </p:nvPicPr>
        <p:blipFill>
          <a:blip r:embed="rId5" cstate="print"/>
          <a:srcRect/>
          <a:stretch>
            <a:fillRect/>
          </a:stretch>
        </p:blipFill>
        <p:spPr bwMode="auto">
          <a:xfrm>
            <a:off x="7367110" y="3714758"/>
            <a:ext cx="530225" cy="419100"/>
          </a:xfrm>
          <a:prstGeom prst="rect">
            <a:avLst/>
          </a:prstGeom>
          <a:noFill/>
        </p:spPr>
      </p:pic>
      <p:pic>
        <p:nvPicPr>
          <p:cNvPr id="107522" name="Picture 2" descr="W:\Robs BUs\My Pictures\Cube-Tec Images\Dobbin Stuff\Plug-ins\Resampler.png"/>
          <p:cNvPicPr>
            <a:picLocks noChangeAspect="1" noChangeArrowheads="1"/>
          </p:cNvPicPr>
          <p:nvPr/>
        </p:nvPicPr>
        <p:blipFill>
          <a:blip r:embed="rId6" cstate="print"/>
          <a:srcRect/>
          <a:stretch>
            <a:fillRect/>
          </a:stretch>
        </p:blipFill>
        <p:spPr bwMode="auto">
          <a:xfrm>
            <a:off x="5152532" y="2214560"/>
            <a:ext cx="1093788" cy="461962"/>
          </a:xfrm>
          <a:prstGeom prst="rect">
            <a:avLst/>
          </a:prstGeom>
          <a:noFill/>
        </p:spPr>
      </p:pic>
      <p:pic>
        <p:nvPicPr>
          <p:cNvPr id="107523" name="Picture 3" descr="W:\Robs BUs\My Pictures\Cube-Tec Images\Dobbin Stuff\Plug-ins\ReDither.png"/>
          <p:cNvPicPr>
            <a:picLocks noChangeAspect="1" noChangeArrowheads="1"/>
          </p:cNvPicPr>
          <p:nvPr/>
        </p:nvPicPr>
        <p:blipFill>
          <a:blip r:embed="rId7" cstate="print"/>
          <a:srcRect/>
          <a:stretch>
            <a:fillRect/>
          </a:stretch>
        </p:blipFill>
        <p:spPr bwMode="auto">
          <a:xfrm>
            <a:off x="5152532" y="2928940"/>
            <a:ext cx="1093787" cy="461963"/>
          </a:xfrm>
          <a:prstGeom prst="rect">
            <a:avLst/>
          </a:prstGeom>
          <a:noFill/>
        </p:spPr>
      </p:pic>
      <p:pic>
        <p:nvPicPr>
          <p:cNvPr id="107525" name="Picture 5" descr="W:\Robs BUs\My Pictures\Cube-Tec Images\Dobbin Stuff\Plug-ins\MPEF-Enc.png"/>
          <p:cNvPicPr>
            <a:picLocks noChangeAspect="1" noChangeArrowheads="1"/>
          </p:cNvPicPr>
          <p:nvPr/>
        </p:nvPicPr>
        <p:blipFill>
          <a:blip r:embed="rId8" cstate="print"/>
          <a:srcRect/>
          <a:stretch>
            <a:fillRect/>
          </a:stretch>
        </p:blipFill>
        <p:spPr bwMode="auto">
          <a:xfrm>
            <a:off x="7081358" y="2285998"/>
            <a:ext cx="1093788" cy="461962"/>
          </a:xfrm>
          <a:prstGeom prst="rect">
            <a:avLst/>
          </a:prstGeom>
          <a:noFill/>
        </p:spPr>
      </p:pic>
      <p:pic>
        <p:nvPicPr>
          <p:cNvPr id="107526" name="Picture 6" descr="W:\Robs BUs\My Pictures\Cube-Tec Images\Dobbin Stuff\Plug-ins\Node Connected.png"/>
          <p:cNvPicPr>
            <a:picLocks noChangeAspect="1" noChangeArrowheads="1"/>
          </p:cNvPicPr>
          <p:nvPr/>
        </p:nvPicPr>
        <p:blipFill>
          <a:blip r:embed="rId9" cstate="print"/>
          <a:srcRect/>
          <a:stretch>
            <a:fillRect/>
          </a:stretch>
        </p:blipFill>
        <p:spPr bwMode="auto">
          <a:xfrm>
            <a:off x="6509854" y="1857370"/>
            <a:ext cx="285714" cy="257143"/>
          </a:xfrm>
          <a:prstGeom prst="rect">
            <a:avLst/>
          </a:prstGeom>
          <a:noFill/>
        </p:spPr>
      </p:pic>
      <p:cxnSp>
        <p:nvCxnSpPr>
          <p:cNvPr id="18" name="Straight Connector 17"/>
          <p:cNvCxnSpPr>
            <a:stCxn id="102403" idx="2"/>
            <a:endCxn id="107526" idx="0"/>
          </p:cNvCxnSpPr>
          <p:nvPr/>
        </p:nvCxnSpPr>
        <p:spPr>
          <a:xfrm rot="5400000">
            <a:off x="6516025" y="1720040"/>
            <a:ext cx="274016" cy="644"/>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5" name="Shape 24"/>
          <p:cNvCxnSpPr>
            <a:stCxn id="107526" idx="1"/>
            <a:endCxn id="107522" idx="0"/>
          </p:cNvCxnSpPr>
          <p:nvPr/>
        </p:nvCxnSpPr>
        <p:spPr>
          <a:xfrm rot="10800000" flipV="1">
            <a:off x="5699426" y="1985942"/>
            <a:ext cx="810428" cy="228618"/>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07522" idx="2"/>
            <a:endCxn id="107523" idx="0"/>
          </p:cNvCxnSpPr>
          <p:nvPr/>
        </p:nvCxnSpPr>
        <p:spPr>
          <a:xfrm rot="5400000">
            <a:off x="5573217" y="2802731"/>
            <a:ext cx="252418"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0" name="Picture 4" descr="W:\Robs BUs\My Pictures\Cube-Tec Images\Dobbin Stuff\Plug-ins\End.png"/>
          <p:cNvPicPr>
            <a:picLocks noChangeAspect="1" noChangeArrowheads="1"/>
          </p:cNvPicPr>
          <p:nvPr/>
        </p:nvPicPr>
        <p:blipFill>
          <a:blip r:embed="rId5" cstate="print"/>
          <a:srcRect/>
          <a:stretch>
            <a:fillRect/>
          </a:stretch>
        </p:blipFill>
        <p:spPr bwMode="auto">
          <a:xfrm>
            <a:off x="5438284" y="3714758"/>
            <a:ext cx="530225" cy="419100"/>
          </a:xfrm>
          <a:prstGeom prst="rect">
            <a:avLst/>
          </a:prstGeom>
          <a:noFill/>
        </p:spPr>
      </p:pic>
      <p:cxnSp>
        <p:nvCxnSpPr>
          <p:cNvPr id="32" name="Straight Connector 31"/>
          <p:cNvCxnSpPr>
            <a:stCxn id="107523" idx="2"/>
            <a:endCxn id="30" idx="0"/>
          </p:cNvCxnSpPr>
          <p:nvPr/>
        </p:nvCxnSpPr>
        <p:spPr>
          <a:xfrm rot="16200000" flipH="1">
            <a:off x="5539484" y="3550844"/>
            <a:ext cx="323855" cy="397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5" name="Shape 34"/>
          <p:cNvCxnSpPr>
            <a:stCxn id="107526" idx="3"/>
            <a:endCxn id="107525" idx="0"/>
          </p:cNvCxnSpPr>
          <p:nvPr/>
        </p:nvCxnSpPr>
        <p:spPr>
          <a:xfrm>
            <a:off x="6795568" y="1985942"/>
            <a:ext cx="832684" cy="300056"/>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107525" idx="2"/>
            <a:endCxn id="102404" idx="0"/>
          </p:cNvCxnSpPr>
          <p:nvPr/>
        </p:nvCxnSpPr>
        <p:spPr>
          <a:xfrm rot="16200000" flipH="1">
            <a:off x="7146838" y="3229373"/>
            <a:ext cx="966798" cy="3971"/>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
                                            <p:txEl>
                                              <p:pRg st="0" end="0"/>
                                            </p:txEl>
                                          </p:spTgt>
                                        </p:tgtEl>
                                        <p:attrNameLst>
                                          <p:attrName>style.visibility</p:attrName>
                                        </p:attrNameLst>
                                      </p:cBhvr>
                                      <p:to>
                                        <p:strVal val="visible"/>
                                      </p:to>
                                    </p:set>
                                    <p:animEffect transition="in" filter="fade">
                                      <p:cBhvr>
                                        <p:cTn id="7" dur="2000"/>
                                        <p:tgtEl>
                                          <p:spTgt spid="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xEl>
                                              <p:pRg st="1" end="1"/>
                                            </p:txEl>
                                          </p:spTgt>
                                        </p:tgtEl>
                                        <p:attrNameLst>
                                          <p:attrName>style.visibility</p:attrName>
                                        </p:attrNameLst>
                                      </p:cBhvr>
                                      <p:to>
                                        <p:strVal val="visible"/>
                                      </p:to>
                                    </p:set>
                                    <p:animEffect transition="in" filter="fade">
                                      <p:cBhvr>
                                        <p:cTn id="12" dur="2000"/>
                                        <p:tgtEl>
                                          <p:spTgt spid="51">
                                            <p:txEl>
                                              <p:pRg st="1" end="1"/>
                                            </p:txEl>
                                          </p:spTgt>
                                        </p:tgtEl>
                                      </p:cBhvr>
                                    </p:animEffect>
                                  </p:childTnLst>
                                </p:cTn>
                              </p:par>
                              <p:par>
                                <p:cTn id="13" presetID="6" presetClass="emph" presetSubtype="0" repeatCount="indefinite" accel="50000" decel="50000" autoRev="1" fill="hold" nodeType="withEffect">
                                  <p:stCondLst>
                                    <p:cond delay="0"/>
                                  </p:stCondLst>
                                  <p:endCondLst>
                                    <p:cond evt="onNext" delay="0">
                                      <p:tgtEl>
                                        <p:sldTgt/>
                                      </p:tgtEl>
                                    </p:cond>
                                  </p:endCondLst>
                                  <p:childTnLst>
                                    <p:animScale>
                                      <p:cBhvr>
                                        <p:cTn id="14" dur="1000" fill="hold"/>
                                        <p:tgtEl>
                                          <p:spTgt spid="102403"/>
                                        </p:tgtEl>
                                      </p:cBhvr>
                                      <p:by x="110000" y="110000"/>
                                    </p:animScale>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1">
                                            <p:txEl>
                                              <p:pRg st="2" end="2"/>
                                            </p:txEl>
                                          </p:spTgt>
                                        </p:tgtEl>
                                        <p:attrNameLst>
                                          <p:attrName>style.visibility</p:attrName>
                                        </p:attrNameLst>
                                      </p:cBhvr>
                                      <p:to>
                                        <p:strVal val="visible"/>
                                      </p:to>
                                    </p:set>
                                    <p:animEffect transition="in" filter="fade">
                                      <p:cBhvr>
                                        <p:cTn id="19" dur="2000"/>
                                        <p:tgtEl>
                                          <p:spTgt spid="51">
                                            <p:txEl>
                                              <p:pRg st="2" end="2"/>
                                            </p:txEl>
                                          </p:spTgt>
                                        </p:tgtEl>
                                      </p:cBhvr>
                                    </p:animEffect>
                                  </p:childTnLst>
                                </p:cTn>
                              </p:par>
                              <p:par>
                                <p:cTn id="20" presetID="6" presetClass="emph" presetSubtype="0" repeatCount="indefinite" accel="50000" decel="50000" autoRev="1" fill="hold" nodeType="withEffect">
                                  <p:stCondLst>
                                    <p:cond delay="0"/>
                                  </p:stCondLst>
                                  <p:endCondLst>
                                    <p:cond evt="onNext" delay="0">
                                      <p:tgtEl>
                                        <p:sldTgt/>
                                      </p:tgtEl>
                                    </p:cond>
                                  </p:endCondLst>
                                  <p:childTnLst>
                                    <p:animScale>
                                      <p:cBhvr>
                                        <p:cTn id="21" dur="1000" fill="hold"/>
                                        <p:tgtEl>
                                          <p:spTgt spid="107522"/>
                                        </p:tgtEl>
                                      </p:cBhvr>
                                      <p:by x="110000" y="110000"/>
                                    </p:animScale>
                                  </p:childTnLst>
                                </p:cTn>
                              </p:par>
                              <p:par>
                                <p:cTn id="22" presetID="6" presetClass="emph" presetSubtype="0" repeatCount="indefinite" accel="50000" decel="50000" autoRev="1" fill="hold" nodeType="withEffect">
                                  <p:stCondLst>
                                    <p:cond delay="0"/>
                                  </p:stCondLst>
                                  <p:endCondLst>
                                    <p:cond evt="onNext" delay="0">
                                      <p:tgtEl>
                                        <p:sldTgt/>
                                      </p:tgtEl>
                                    </p:cond>
                                  </p:endCondLst>
                                  <p:childTnLst>
                                    <p:animScale>
                                      <p:cBhvr>
                                        <p:cTn id="23" dur="1000" fill="hold"/>
                                        <p:tgtEl>
                                          <p:spTgt spid="107523"/>
                                        </p:tgtEl>
                                      </p:cBhvr>
                                      <p:by x="110000" y="110000"/>
                                    </p:animScale>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
                                            <p:txEl>
                                              <p:pRg st="3" end="3"/>
                                            </p:txEl>
                                          </p:spTgt>
                                        </p:tgtEl>
                                        <p:attrNameLst>
                                          <p:attrName>style.visibility</p:attrName>
                                        </p:attrNameLst>
                                      </p:cBhvr>
                                      <p:to>
                                        <p:strVal val="visible"/>
                                      </p:to>
                                    </p:set>
                                    <p:animEffect transition="in" filter="fade">
                                      <p:cBhvr>
                                        <p:cTn id="28" dur="2000"/>
                                        <p:tgtEl>
                                          <p:spTgt spid="51">
                                            <p:txEl>
                                              <p:pRg st="3" end="3"/>
                                            </p:txEl>
                                          </p:spTgt>
                                        </p:tgtEl>
                                      </p:cBhvr>
                                    </p:animEffect>
                                  </p:childTnLst>
                                </p:cTn>
                              </p:par>
                              <p:par>
                                <p:cTn id="29" presetID="6" presetClass="emph" presetSubtype="0" repeatCount="indefinite" accel="50000" decel="50000" autoRev="1" fill="hold" nodeType="withEffect">
                                  <p:stCondLst>
                                    <p:cond delay="0"/>
                                  </p:stCondLst>
                                  <p:endCondLst>
                                    <p:cond evt="onNext" delay="0">
                                      <p:tgtEl>
                                        <p:sldTgt/>
                                      </p:tgtEl>
                                    </p:cond>
                                  </p:endCondLst>
                                  <p:childTnLst>
                                    <p:animScale>
                                      <p:cBhvr>
                                        <p:cTn id="30" dur="1000" fill="hold"/>
                                        <p:tgtEl>
                                          <p:spTgt spid="107525"/>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Control and Reference Creator</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#3:</a:t>
            </a:r>
            <a:endParaRPr lang="en-CA" dirty="0"/>
          </a:p>
        </p:txBody>
      </p:sp>
      <p:sp>
        <p:nvSpPr>
          <p:cNvPr id="49156" name="Content Placeholder 3"/>
          <p:cNvSpPr>
            <a:spLocks noGrp="1"/>
          </p:cNvSpPr>
          <p:nvPr>
            <p:ph sz="quarter" idx="12"/>
          </p:nvPr>
        </p:nvSpPr>
        <p:spPr/>
        <p:txBody>
          <a:bodyPr/>
          <a:lstStyle/>
          <a:p>
            <a:r>
              <a:rPr lang="en-CA" dirty="0" smtClean="0"/>
              <a:t>Quality Control for 3</a:t>
            </a:r>
            <a:r>
              <a:rPr lang="en-CA" baseline="30000" dirty="0" smtClean="0"/>
              <a:t>rd</a:t>
            </a:r>
            <a:r>
              <a:rPr lang="en-CA" dirty="0" smtClean="0"/>
              <a:t> party digitization projects required.</a:t>
            </a:r>
          </a:p>
          <a:p>
            <a:pPr lvl="1"/>
            <a:r>
              <a:rPr lang="en-CA" dirty="0" smtClean="0"/>
              <a:t>Check Format :  WAVE Format, Sample Rate, Bit Depth, Channel Count</a:t>
            </a:r>
          </a:p>
          <a:p>
            <a:pPr lvl="1"/>
            <a:r>
              <a:rPr lang="en-CA" dirty="0" smtClean="0"/>
              <a:t>Check  Audio Quality: Digital Zeros, Block Repeating, Digital Clicks, Clipping, Noise Level, Peaks, etc.</a:t>
            </a:r>
          </a:p>
          <a:p>
            <a:pPr lvl="1"/>
            <a:r>
              <a:rPr lang="en-CA" dirty="0" smtClean="0"/>
              <a:t>Passed files enters normal production workflows.</a:t>
            </a:r>
          </a:p>
          <a:p>
            <a:pPr lvl="1"/>
            <a:r>
              <a:rPr lang="en-CA" dirty="0" smtClean="0"/>
              <a:t>Failed files are manually checked  - 3</a:t>
            </a:r>
            <a:r>
              <a:rPr lang="en-CA" baseline="30000" dirty="0" smtClean="0"/>
              <a:t>rd</a:t>
            </a:r>
            <a:r>
              <a:rPr lang="en-CA" dirty="0" smtClean="0"/>
              <a:t> party is contacted.</a:t>
            </a:r>
          </a:p>
          <a:p>
            <a:r>
              <a:rPr lang="en-CA" dirty="0" smtClean="0"/>
              <a:t>Access derivatives are created from Preservation Master</a:t>
            </a:r>
          </a:p>
          <a:p>
            <a:pPr lvl="1"/>
            <a:r>
              <a:rPr lang="en-CA" dirty="0" smtClean="0"/>
              <a:t>“Reference copies” created  to NARA format standards:</a:t>
            </a:r>
          </a:p>
          <a:p>
            <a:pPr lvl="2"/>
            <a:r>
              <a:rPr lang="en-CA" dirty="0" smtClean="0"/>
              <a:t>16bit, 44.1 kHz, Stereo WAVE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fade">
                                      <p:cBhvr>
                                        <p:cTn id="7" dur="2000"/>
                                        <p:tgtEl>
                                          <p:spTgt spid="49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156">
                                            <p:txEl>
                                              <p:pRg st="5" end="5"/>
                                            </p:txEl>
                                          </p:spTgt>
                                        </p:tgtEl>
                                        <p:attrNameLst>
                                          <p:attrName>style.visibility</p:attrName>
                                        </p:attrNameLst>
                                      </p:cBhvr>
                                      <p:to>
                                        <p:strVal val="visible"/>
                                      </p:to>
                                    </p:set>
                                    <p:animEffect transition="in" filter="fade">
                                      <p:cBhvr>
                                        <p:cTn id="12" dur="2000"/>
                                        <p:tgtEl>
                                          <p:spTgt spid="4915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9156">
                                            <p:txEl>
                                              <p:pRg st="1" end="1"/>
                                            </p:txEl>
                                          </p:spTgt>
                                        </p:tgtEl>
                                        <p:attrNameLst>
                                          <p:attrName>style.visibility</p:attrName>
                                        </p:attrNameLst>
                                      </p:cBhvr>
                                      <p:to>
                                        <p:strVal val="visible"/>
                                      </p:to>
                                    </p:set>
                                    <p:animEffect transition="in" filter="fade">
                                      <p:cBhvr>
                                        <p:cTn id="17" dur="2000"/>
                                        <p:tgtEl>
                                          <p:spTgt spid="491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156">
                                            <p:txEl>
                                              <p:pRg st="2" end="2"/>
                                            </p:txEl>
                                          </p:spTgt>
                                        </p:tgtEl>
                                        <p:attrNameLst>
                                          <p:attrName>style.visibility</p:attrName>
                                        </p:attrNameLst>
                                      </p:cBhvr>
                                      <p:to>
                                        <p:strVal val="visible"/>
                                      </p:to>
                                    </p:set>
                                    <p:animEffect transition="in" filter="fade">
                                      <p:cBhvr>
                                        <p:cTn id="22" dur="2000"/>
                                        <p:tgtEl>
                                          <p:spTgt spid="491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156">
                                            <p:txEl>
                                              <p:pRg st="3" end="3"/>
                                            </p:txEl>
                                          </p:spTgt>
                                        </p:tgtEl>
                                        <p:attrNameLst>
                                          <p:attrName>style.visibility</p:attrName>
                                        </p:attrNameLst>
                                      </p:cBhvr>
                                      <p:to>
                                        <p:strVal val="visible"/>
                                      </p:to>
                                    </p:set>
                                    <p:animEffect transition="in" filter="fade">
                                      <p:cBhvr>
                                        <p:cTn id="27" dur="2000"/>
                                        <p:tgtEl>
                                          <p:spTgt spid="4915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156">
                                            <p:txEl>
                                              <p:pRg st="4" end="4"/>
                                            </p:txEl>
                                          </p:spTgt>
                                        </p:tgtEl>
                                        <p:attrNameLst>
                                          <p:attrName>style.visibility</p:attrName>
                                        </p:attrNameLst>
                                      </p:cBhvr>
                                      <p:to>
                                        <p:strVal val="visible"/>
                                      </p:to>
                                    </p:set>
                                    <p:animEffect transition="in" filter="fade">
                                      <p:cBhvr>
                                        <p:cTn id="32" dur="2000"/>
                                        <p:tgtEl>
                                          <p:spTgt spid="4915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156">
                                            <p:txEl>
                                              <p:pRg st="6" end="6"/>
                                            </p:txEl>
                                          </p:spTgt>
                                        </p:tgtEl>
                                        <p:attrNameLst>
                                          <p:attrName>style.visibility</p:attrName>
                                        </p:attrNameLst>
                                      </p:cBhvr>
                                      <p:to>
                                        <p:strVal val="visible"/>
                                      </p:to>
                                    </p:set>
                                    <p:animEffect transition="in" filter="fade">
                                      <p:cBhvr>
                                        <p:cTn id="37" dur="2000"/>
                                        <p:tgtEl>
                                          <p:spTgt spid="49156">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9156">
                                            <p:txEl>
                                              <p:pRg st="7" end="7"/>
                                            </p:txEl>
                                          </p:spTgt>
                                        </p:tgtEl>
                                        <p:attrNameLst>
                                          <p:attrName>style.visibility</p:attrName>
                                        </p:attrNameLst>
                                      </p:cBhvr>
                                      <p:to>
                                        <p:strVal val="visible"/>
                                      </p:to>
                                    </p:set>
                                    <p:animEffect transition="in" filter="fade">
                                      <p:cBhvr>
                                        <p:cTn id="40" dur="2000"/>
                                        <p:tgtEl>
                                          <p:spTgt spid="4915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Control and Reference Creator</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#3:</a:t>
            </a:r>
            <a:endParaRPr lang="en-CA" dirty="0"/>
          </a:p>
        </p:txBody>
      </p:sp>
      <p:sp>
        <p:nvSpPr>
          <p:cNvPr id="49156" name="Content Placeholder 3"/>
          <p:cNvSpPr>
            <a:spLocks noGrp="1"/>
          </p:cNvSpPr>
          <p:nvPr>
            <p:ph sz="quarter" idx="12"/>
          </p:nvPr>
        </p:nvSpPr>
        <p:spPr>
          <a:xfrm>
            <a:off x="642939" y="1071563"/>
            <a:ext cx="3786185" cy="3375422"/>
          </a:xfrm>
        </p:spPr>
        <p:txBody>
          <a:bodyPr>
            <a:normAutofit/>
          </a:bodyPr>
          <a:lstStyle/>
          <a:p>
            <a:r>
              <a:rPr lang="en-CA" dirty="0" smtClean="0"/>
              <a:t>Create criteria for various checks:</a:t>
            </a:r>
          </a:p>
          <a:p>
            <a:pPr lvl="1"/>
            <a:r>
              <a:rPr lang="en-CA" dirty="0" smtClean="0"/>
              <a:t>WAVE Format</a:t>
            </a:r>
          </a:p>
          <a:p>
            <a:pPr lvl="1"/>
            <a:r>
              <a:rPr lang="en-CA" dirty="0" smtClean="0"/>
              <a:t>24 Bit</a:t>
            </a:r>
          </a:p>
          <a:p>
            <a:pPr lvl="1"/>
            <a:r>
              <a:rPr lang="en-CA" dirty="0" smtClean="0"/>
              <a:t>96 kHz</a:t>
            </a:r>
          </a:p>
          <a:p>
            <a:pPr lvl="1"/>
            <a:r>
              <a:rPr lang="en-CA" dirty="0" smtClean="0"/>
              <a:t>Mono</a:t>
            </a:r>
          </a:p>
          <a:p>
            <a:r>
              <a:rPr lang="en-CA" dirty="0" smtClean="0"/>
              <a:t>Each “rule” can be stored  as a separate preset, used by the Decider module within Dobbin workflows.</a:t>
            </a:r>
          </a:p>
        </p:txBody>
      </p:sp>
      <p:grpSp>
        <p:nvGrpSpPr>
          <p:cNvPr id="11" name="Group 16"/>
          <p:cNvGrpSpPr>
            <a:grpSpLocks/>
          </p:cNvGrpSpPr>
          <p:nvPr/>
        </p:nvGrpSpPr>
        <p:grpSpPr bwMode="auto">
          <a:xfrm>
            <a:off x="4357695" y="989461"/>
            <a:ext cx="1357313" cy="1393031"/>
            <a:chOff x="2571736" y="1000108"/>
            <a:chExt cx="1357322" cy="1857388"/>
          </a:xfrm>
        </p:grpSpPr>
        <p:grpSp>
          <p:nvGrpSpPr>
            <p:cNvPr id="12"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14" name="Group 19"/>
              <p:cNvGrpSpPr/>
              <p:nvPr/>
            </p:nvGrpSpPr>
            <p:grpSpPr>
              <a:xfrm>
                <a:off x="1973579" y="2409623"/>
                <a:ext cx="1691640" cy="1606415"/>
                <a:chOff x="1973579" y="2409623"/>
                <a:chExt cx="1691640" cy="1606415"/>
              </a:xfrm>
            </p:grpSpPr>
            <p:sp>
              <p:nvSpPr>
                <p:cNvPr id="15" name="Rounded Rectangle 14"/>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16"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80000" rIns="106680" bIns="106680" spcCol="1270"/>
                <a:lstStyle/>
                <a:p>
                  <a:pPr algn="ctr" defTabSz="1244600" fontAlgn="auto">
                    <a:lnSpc>
                      <a:spcPct val="40000"/>
                    </a:lnSpc>
                    <a:spcAft>
                      <a:spcPct val="35000"/>
                    </a:spcAft>
                    <a:defRPr/>
                  </a:pPr>
                  <a:r>
                    <a:rPr lang="en-US" sz="1600" dirty="0" smtClean="0"/>
                    <a:t>DOBBIN</a:t>
                  </a:r>
                </a:p>
                <a:p>
                  <a:pPr algn="ctr" defTabSz="1244600" fontAlgn="auto">
                    <a:lnSpc>
                      <a:spcPct val="40000"/>
                    </a:lnSpc>
                    <a:spcAft>
                      <a:spcPct val="35000"/>
                    </a:spcAft>
                    <a:defRPr/>
                  </a:pPr>
                  <a:endParaRPr lang="en-US" sz="1600" dirty="0"/>
                </a:p>
                <a:p>
                  <a:pPr algn="ctr" defTabSz="1244600" fontAlgn="auto">
                    <a:lnSpc>
                      <a:spcPct val="40000"/>
                    </a:lnSpc>
                    <a:spcAft>
                      <a:spcPct val="35000"/>
                    </a:spcAft>
                    <a:defRPr/>
                  </a:pPr>
                  <a:endParaRPr lang="en-US" sz="1600" dirty="0" smtClean="0"/>
                </a:p>
                <a:p>
                  <a:pPr algn="ctr" defTabSz="1244600" fontAlgn="auto">
                    <a:lnSpc>
                      <a:spcPct val="40000"/>
                    </a:lnSpc>
                    <a:spcAft>
                      <a:spcPct val="35000"/>
                    </a:spcAft>
                    <a:defRPr/>
                  </a:pPr>
                  <a:endParaRPr lang="en-US" sz="1600" dirty="0" smtClean="0"/>
                </a:p>
                <a:p>
                  <a:pPr algn="ctr" defTabSz="1244600" fontAlgn="auto">
                    <a:lnSpc>
                      <a:spcPct val="40000"/>
                    </a:lnSpc>
                    <a:spcAft>
                      <a:spcPct val="35000"/>
                    </a:spcAft>
                    <a:defRPr/>
                  </a:pPr>
                  <a:endParaRPr lang="en-US" sz="2000" dirty="0" smtClean="0"/>
                </a:p>
                <a:p>
                  <a:pPr algn="ctr" defTabSz="1244600" fontAlgn="auto">
                    <a:lnSpc>
                      <a:spcPct val="40000"/>
                    </a:lnSpc>
                    <a:spcAft>
                      <a:spcPct val="35000"/>
                    </a:spcAft>
                    <a:defRPr/>
                  </a:pPr>
                  <a:r>
                    <a:rPr lang="en-US" sz="1600" dirty="0" smtClean="0"/>
                    <a:t>Rule Editor</a:t>
                  </a:r>
                  <a:endParaRPr lang="en-US" sz="1600" dirty="0"/>
                </a:p>
              </p:txBody>
            </p:sp>
          </p:grpSp>
        </p:grpSp>
        <p:pic>
          <p:nvPicPr>
            <p:cNvPr id="13" name="Picture 22" descr="QUADRIGA_Icon.png"/>
            <p:cNvPicPr>
              <a:picLocks noChangeAspect="1"/>
            </p:cNvPicPr>
            <p:nvPr/>
          </p:nvPicPr>
          <p:blipFill>
            <a:blip r:embed="rId3" cstate="print"/>
            <a:srcRect/>
            <a:stretch>
              <a:fillRect/>
            </a:stretch>
          </p:blipFill>
          <p:spPr bwMode="auto">
            <a:xfrm>
              <a:off x="2929832" y="1569345"/>
              <a:ext cx="700099" cy="762005"/>
            </a:xfrm>
            <a:prstGeom prst="rect">
              <a:avLst/>
            </a:prstGeom>
            <a:noFill/>
            <a:ln w="9525">
              <a:noFill/>
              <a:miter lim="800000"/>
              <a:headEnd/>
              <a:tailEnd/>
            </a:ln>
            <a:effectLst>
              <a:outerShdw blurRad="50800" dist="38100" dir="18900000" algn="bl" rotWithShape="0">
                <a:prstClr val="black">
                  <a:alpha val="40000"/>
                </a:prstClr>
              </a:outerShdw>
            </a:effectLst>
          </p:spPr>
        </p:pic>
      </p:grpSp>
      <p:pic>
        <p:nvPicPr>
          <p:cNvPr id="110594" name="Picture 2"/>
          <p:cNvPicPr>
            <a:picLocks noChangeAspect="1" noChangeArrowheads="1"/>
          </p:cNvPicPr>
          <p:nvPr/>
        </p:nvPicPr>
        <p:blipFill>
          <a:blip r:embed="rId4" cstate="print"/>
          <a:srcRect/>
          <a:stretch>
            <a:fillRect/>
          </a:stretch>
        </p:blipFill>
        <p:spPr bwMode="auto">
          <a:xfrm>
            <a:off x="5929322" y="1142990"/>
            <a:ext cx="2726666" cy="3429024"/>
          </a:xfrm>
          <a:prstGeom prst="rect">
            <a:avLst/>
          </a:prstGeom>
          <a:noFill/>
          <a:ln w="9525">
            <a:noFill/>
            <a:miter lim="800000"/>
            <a:headEnd/>
            <a:tailEnd/>
          </a:ln>
        </p:spPr>
      </p:pic>
      <p:sp>
        <p:nvSpPr>
          <p:cNvPr id="18" name="AutoShape 1078"/>
          <p:cNvSpPr>
            <a:spLocks noChangeArrowheads="1"/>
          </p:cNvSpPr>
          <p:nvPr/>
        </p:nvSpPr>
        <p:spPr bwMode="auto">
          <a:xfrm rot="16200000">
            <a:off x="4573816" y="2705556"/>
            <a:ext cx="928694" cy="331788"/>
          </a:xfrm>
          <a:prstGeom prst="leftRightArrow">
            <a:avLst>
              <a:gd name="adj1" fmla="val 43333"/>
              <a:gd name="adj2" fmla="val 104369"/>
            </a:avLst>
          </a:prstGeom>
          <a:noFill/>
          <a:ln w="9525">
            <a:solidFill>
              <a:schemeClr val="bg2"/>
            </a:solidFill>
            <a:miter lim="800000"/>
            <a:headEnd/>
            <a:tailEnd/>
          </a:ln>
        </p:spPr>
        <p:txBody>
          <a:bodyPr wrap="none" lIns="54242" tIns="27121" rIns="54242" bIns="27121" anchor="ctr"/>
          <a:lstStyle/>
          <a:p>
            <a:endParaRPr lang="en-US">
              <a:latin typeface="Calibri" pitchFamily="34" charset="0"/>
            </a:endParaRPr>
          </a:p>
        </p:txBody>
      </p:sp>
      <p:pic>
        <p:nvPicPr>
          <p:cNvPr id="110595" name="Picture 3" descr="W:\Robs BUs\My Pictures\Cube-Tec Images\QUADRIGA Stuff\images\XML.png"/>
          <p:cNvPicPr>
            <a:picLocks noChangeAspect="1" noChangeArrowheads="1"/>
          </p:cNvPicPr>
          <p:nvPr/>
        </p:nvPicPr>
        <p:blipFill>
          <a:blip r:embed="rId5" cstate="print"/>
          <a:srcRect/>
          <a:stretch>
            <a:fillRect/>
          </a:stretch>
        </p:blipFill>
        <p:spPr bwMode="auto">
          <a:xfrm>
            <a:off x="4786314" y="3500444"/>
            <a:ext cx="552450" cy="6762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fade">
                                      <p:cBhvr>
                                        <p:cTn id="7" dur="2000"/>
                                        <p:tgtEl>
                                          <p:spTgt spid="49156">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49156">
                                            <p:txEl>
                                              <p:pRg st="1" end="1"/>
                                            </p:txEl>
                                          </p:spTgt>
                                        </p:tgtEl>
                                        <p:attrNameLst>
                                          <p:attrName>style.visibility</p:attrName>
                                        </p:attrNameLst>
                                      </p:cBhvr>
                                      <p:to>
                                        <p:strVal val="visible"/>
                                      </p:to>
                                    </p:set>
                                    <p:animEffect transition="in" filter="fade">
                                      <p:cBhvr>
                                        <p:cTn id="11" dur="1000"/>
                                        <p:tgtEl>
                                          <p:spTgt spid="49156">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49156">
                                            <p:txEl>
                                              <p:pRg st="2" end="2"/>
                                            </p:txEl>
                                          </p:spTgt>
                                        </p:tgtEl>
                                        <p:attrNameLst>
                                          <p:attrName>style.visibility</p:attrName>
                                        </p:attrNameLst>
                                      </p:cBhvr>
                                      <p:to>
                                        <p:strVal val="visible"/>
                                      </p:to>
                                    </p:set>
                                    <p:animEffect transition="in" filter="fade">
                                      <p:cBhvr>
                                        <p:cTn id="15" dur="1000"/>
                                        <p:tgtEl>
                                          <p:spTgt spid="49156">
                                            <p:txEl>
                                              <p:pRg st="2" end="2"/>
                                            </p:txEl>
                                          </p:spTgt>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49156">
                                            <p:txEl>
                                              <p:pRg st="3" end="3"/>
                                            </p:txEl>
                                          </p:spTgt>
                                        </p:tgtEl>
                                        <p:attrNameLst>
                                          <p:attrName>style.visibility</p:attrName>
                                        </p:attrNameLst>
                                      </p:cBhvr>
                                      <p:to>
                                        <p:strVal val="visible"/>
                                      </p:to>
                                    </p:set>
                                    <p:animEffect transition="in" filter="fade">
                                      <p:cBhvr>
                                        <p:cTn id="19" dur="1000"/>
                                        <p:tgtEl>
                                          <p:spTgt spid="49156">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49156">
                                            <p:txEl>
                                              <p:pRg st="4" end="4"/>
                                            </p:txEl>
                                          </p:spTgt>
                                        </p:tgtEl>
                                        <p:attrNameLst>
                                          <p:attrName>style.visibility</p:attrName>
                                        </p:attrNameLst>
                                      </p:cBhvr>
                                      <p:to>
                                        <p:strVal val="visible"/>
                                      </p:to>
                                    </p:set>
                                    <p:animEffect transition="in" filter="fade">
                                      <p:cBhvr>
                                        <p:cTn id="23" dur="1000"/>
                                        <p:tgtEl>
                                          <p:spTgt spid="4915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000"/>
                                        <p:tgtEl>
                                          <p:spTgt spid="18"/>
                                        </p:tgtEl>
                                      </p:cBhvr>
                                    </p:animEffect>
                                  </p:childTnLst>
                                </p:cTn>
                              </p:par>
                              <p:par>
                                <p:cTn id="29" presetID="31" presetClass="entr" presetSubtype="0" fill="hold" nodeType="withEffect">
                                  <p:stCondLst>
                                    <p:cond delay="900"/>
                                  </p:stCondLst>
                                  <p:iterate type="lt">
                                    <p:tmPct val="5000"/>
                                  </p:iterate>
                                  <p:childTnLst>
                                    <p:set>
                                      <p:cBhvr>
                                        <p:cTn id="30" dur="1" fill="hold">
                                          <p:stCondLst>
                                            <p:cond delay="0"/>
                                          </p:stCondLst>
                                        </p:cTn>
                                        <p:tgtEl>
                                          <p:spTgt spid="110595"/>
                                        </p:tgtEl>
                                        <p:attrNameLst>
                                          <p:attrName>style.visibility</p:attrName>
                                        </p:attrNameLst>
                                      </p:cBhvr>
                                      <p:to>
                                        <p:strVal val="visible"/>
                                      </p:to>
                                    </p:set>
                                    <p:anim calcmode="lin" valueType="num">
                                      <p:cBhvr>
                                        <p:cTn id="31" dur="500" fill="hold"/>
                                        <p:tgtEl>
                                          <p:spTgt spid="110595"/>
                                        </p:tgtEl>
                                        <p:attrNameLst>
                                          <p:attrName>ppt_w</p:attrName>
                                        </p:attrNameLst>
                                      </p:cBhvr>
                                      <p:tavLst>
                                        <p:tav tm="0">
                                          <p:val>
                                            <p:fltVal val="0"/>
                                          </p:val>
                                        </p:tav>
                                        <p:tav tm="100000">
                                          <p:val>
                                            <p:strVal val="#ppt_w"/>
                                          </p:val>
                                        </p:tav>
                                      </p:tavLst>
                                    </p:anim>
                                    <p:anim calcmode="lin" valueType="num">
                                      <p:cBhvr>
                                        <p:cTn id="32" dur="500" fill="hold"/>
                                        <p:tgtEl>
                                          <p:spTgt spid="110595"/>
                                        </p:tgtEl>
                                        <p:attrNameLst>
                                          <p:attrName>ppt_h</p:attrName>
                                        </p:attrNameLst>
                                      </p:cBhvr>
                                      <p:tavLst>
                                        <p:tav tm="0">
                                          <p:val>
                                            <p:fltVal val="0"/>
                                          </p:val>
                                        </p:tav>
                                        <p:tav tm="100000">
                                          <p:val>
                                            <p:strVal val="#ppt_h"/>
                                          </p:val>
                                        </p:tav>
                                      </p:tavLst>
                                    </p:anim>
                                    <p:anim calcmode="lin" valueType="num">
                                      <p:cBhvr>
                                        <p:cTn id="33" dur="500" fill="hold"/>
                                        <p:tgtEl>
                                          <p:spTgt spid="110595"/>
                                        </p:tgtEl>
                                        <p:attrNameLst>
                                          <p:attrName>style.rotation</p:attrName>
                                        </p:attrNameLst>
                                      </p:cBhvr>
                                      <p:tavLst>
                                        <p:tav tm="0">
                                          <p:val>
                                            <p:fltVal val="90"/>
                                          </p:val>
                                        </p:tav>
                                        <p:tav tm="100000">
                                          <p:val>
                                            <p:fltVal val="0"/>
                                          </p:val>
                                        </p:tav>
                                      </p:tavLst>
                                    </p:anim>
                                    <p:animEffect transition="in" filter="fade">
                                      <p:cBhvr>
                                        <p:cTn id="34" dur="500"/>
                                        <p:tgtEl>
                                          <p:spTgt spid="110595"/>
                                        </p:tgtEl>
                                      </p:cBhvr>
                                    </p:animEffect>
                                  </p:childTnLst>
                                </p:cTn>
                              </p:par>
                            </p:childTnLst>
                          </p:cTn>
                        </p:par>
                        <p:par>
                          <p:cTn id="35" fill="hold">
                            <p:stCondLst>
                              <p:cond delay="2000"/>
                            </p:stCondLst>
                            <p:childTnLst>
                              <p:par>
                                <p:cTn id="36" presetID="37" presetClass="entr" presetSubtype="0" fill="hold" nodeType="afterEffect">
                                  <p:stCondLst>
                                    <p:cond delay="300"/>
                                  </p:stCondLst>
                                  <p:childTnLst>
                                    <p:set>
                                      <p:cBhvr>
                                        <p:cTn id="37" dur="1" fill="hold">
                                          <p:stCondLst>
                                            <p:cond delay="0"/>
                                          </p:stCondLst>
                                        </p:cTn>
                                        <p:tgtEl>
                                          <p:spTgt spid="110594"/>
                                        </p:tgtEl>
                                        <p:attrNameLst>
                                          <p:attrName>style.visibility</p:attrName>
                                        </p:attrNameLst>
                                      </p:cBhvr>
                                      <p:to>
                                        <p:strVal val="visible"/>
                                      </p:to>
                                    </p:set>
                                    <p:animEffect transition="in" filter="fade">
                                      <p:cBhvr>
                                        <p:cTn id="38" dur="1000"/>
                                        <p:tgtEl>
                                          <p:spTgt spid="110594"/>
                                        </p:tgtEl>
                                      </p:cBhvr>
                                    </p:animEffect>
                                    <p:anim calcmode="lin" valueType="num">
                                      <p:cBhvr>
                                        <p:cTn id="39" dur="1000" fill="hold"/>
                                        <p:tgtEl>
                                          <p:spTgt spid="110594"/>
                                        </p:tgtEl>
                                        <p:attrNameLst>
                                          <p:attrName>ppt_x</p:attrName>
                                        </p:attrNameLst>
                                      </p:cBhvr>
                                      <p:tavLst>
                                        <p:tav tm="0">
                                          <p:val>
                                            <p:strVal val="#ppt_x"/>
                                          </p:val>
                                        </p:tav>
                                        <p:tav tm="100000">
                                          <p:val>
                                            <p:strVal val="#ppt_x"/>
                                          </p:val>
                                        </p:tav>
                                      </p:tavLst>
                                    </p:anim>
                                    <p:anim calcmode="lin" valueType="num">
                                      <p:cBhvr>
                                        <p:cTn id="40" dur="900" decel="100000" fill="hold"/>
                                        <p:tgtEl>
                                          <p:spTgt spid="11059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0594"/>
                                        </p:tgtEl>
                                        <p:attrNameLst>
                                          <p:attrName>ppt_y</p:attrName>
                                        </p:attrNameLst>
                                      </p:cBhvr>
                                      <p:tavLst>
                                        <p:tav tm="0">
                                          <p:val>
                                            <p:strVal val="#ppt_y-.03"/>
                                          </p:val>
                                        </p:tav>
                                        <p:tav tm="100000">
                                          <p:val>
                                            <p:strVal val="#ppt_y"/>
                                          </p:val>
                                        </p:tav>
                                      </p:tavLst>
                                    </p:anim>
                                  </p:childTnLst>
                                </p:cTn>
                              </p:par>
                            </p:childTnLst>
                          </p:cTn>
                        </p:par>
                        <p:par>
                          <p:cTn id="42" fill="hold">
                            <p:stCondLst>
                              <p:cond delay="3300"/>
                            </p:stCondLst>
                            <p:childTnLst>
                              <p:par>
                                <p:cTn id="43" presetID="10" presetClass="entr" presetSubtype="0" fill="hold" nodeType="afterEffect">
                                  <p:stCondLst>
                                    <p:cond delay="0"/>
                                  </p:stCondLst>
                                  <p:childTnLst>
                                    <p:set>
                                      <p:cBhvr>
                                        <p:cTn id="44" dur="1" fill="hold">
                                          <p:stCondLst>
                                            <p:cond delay="0"/>
                                          </p:stCondLst>
                                        </p:cTn>
                                        <p:tgtEl>
                                          <p:spTgt spid="49156">
                                            <p:txEl>
                                              <p:pRg st="5" end="5"/>
                                            </p:txEl>
                                          </p:spTgt>
                                        </p:tgtEl>
                                        <p:attrNameLst>
                                          <p:attrName>style.visibility</p:attrName>
                                        </p:attrNameLst>
                                      </p:cBhvr>
                                      <p:to>
                                        <p:strVal val="visible"/>
                                      </p:to>
                                    </p:set>
                                    <p:animEffect transition="in" filter="fade">
                                      <p:cBhvr>
                                        <p:cTn id="45" dur="2000"/>
                                        <p:tgtEl>
                                          <p:spTgt spid="491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Control and Reference Creator</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#3:</a:t>
            </a:r>
            <a:endParaRPr lang="en-CA" dirty="0"/>
          </a:p>
        </p:txBody>
      </p:sp>
      <p:pic>
        <p:nvPicPr>
          <p:cNvPr id="6" name="Picture 2" descr="W:\Robs BUs\My Pictures\Cube-Tec Images\Dobbin Stuff\Job Designer\Grid.gif"/>
          <p:cNvPicPr>
            <a:picLocks noChangeAspect="1" noChangeArrowheads="1"/>
          </p:cNvPicPr>
          <p:nvPr/>
        </p:nvPicPr>
        <p:blipFill>
          <a:blip r:embed="rId3" cstate="print"/>
          <a:srcRect l="51834"/>
          <a:stretch>
            <a:fillRect/>
          </a:stretch>
        </p:blipFill>
        <p:spPr bwMode="auto">
          <a:xfrm>
            <a:off x="5483244" y="1085357"/>
            <a:ext cx="3089284" cy="3511907"/>
          </a:xfrm>
          <a:prstGeom prst="rect">
            <a:avLst/>
          </a:prstGeom>
          <a:noFill/>
        </p:spPr>
      </p:pic>
      <p:grpSp>
        <p:nvGrpSpPr>
          <p:cNvPr id="92" name="Group 91"/>
          <p:cNvGrpSpPr/>
          <p:nvPr/>
        </p:nvGrpSpPr>
        <p:grpSpPr>
          <a:xfrm>
            <a:off x="5762335" y="1111744"/>
            <a:ext cx="2595879" cy="3357586"/>
            <a:chOff x="2857488" y="642924"/>
            <a:chExt cx="3161239" cy="4088839"/>
          </a:xfrm>
        </p:grpSpPr>
        <p:pic>
          <p:nvPicPr>
            <p:cNvPr id="7" name="Picture 3" descr="W:\Robs BUs\My Pictures\Cube-Tec Images\Dobbin Stuff\Plug-ins\Start.png"/>
            <p:cNvPicPr>
              <a:picLocks noChangeAspect="1" noChangeArrowheads="1"/>
            </p:cNvPicPr>
            <p:nvPr/>
          </p:nvPicPr>
          <p:blipFill>
            <a:blip r:embed="rId4" cstate="print"/>
            <a:srcRect/>
            <a:stretch>
              <a:fillRect/>
            </a:stretch>
          </p:blipFill>
          <p:spPr bwMode="auto">
            <a:xfrm>
              <a:off x="2857488" y="642924"/>
              <a:ext cx="283608" cy="224169"/>
            </a:xfrm>
            <a:prstGeom prst="rect">
              <a:avLst/>
            </a:prstGeom>
            <a:noFill/>
          </p:spPr>
        </p:pic>
        <p:pic>
          <p:nvPicPr>
            <p:cNvPr id="8" name="Picture 4" descr="W:\Robs BUs\My Pictures\Cube-Tec Images\Dobbin Stuff\Plug-ins\End.png"/>
            <p:cNvPicPr>
              <a:picLocks noChangeAspect="1" noChangeArrowheads="1"/>
            </p:cNvPicPr>
            <p:nvPr/>
          </p:nvPicPr>
          <p:blipFill>
            <a:blip r:embed="rId5" cstate="print"/>
            <a:srcRect/>
            <a:stretch>
              <a:fillRect/>
            </a:stretch>
          </p:blipFill>
          <p:spPr bwMode="auto">
            <a:xfrm>
              <a:off x="4714876" y="1500180"/>
              <a:ext cx="283608" cy="224169"/>
            </a:xfrm>
            <a:prstGeom prst="rect">
              <a:avLst/>
            </a:prstGeom>
            <a:noFill/>
          </p:spPr>
        </p:pic>
        <p:pic>
          <p:nvPicPr>
            <p:cNvPr id="9" name="Picture 4" descr="W:\Robs BUs\My Pictures\Cube-Tec Images\Dobbin Stuff\Plug-ins\Switch.png"/>
            <p:cNvPicPr>
              <a:picLocks noChangeAspect="1" noChangeArrowheads="1"/>
            </p:cNvPicPr>
            <p:nvPr/>
          </p:nvPicPr>
          <p:blipFill>
            <a:blip r:embed="rId6" cstate="print"/>
            <a:srcRect/>
            <a:stretch>
              <a:fillRect/>
            </a:stretch>
          </p:blipFill>
          <p:spPr bwMode="auto">
            <a:xfrm>
              <a:off x="3571868" y="1142990"/>
              <a:ext cx="406731" cy="425412"/>
            </a:xfrm>
            <a:prstGeom prst="rect">
              <a:avLst/>
            </a:prstGeom>
            <a:noFill/>
          </p:spPr>
        </p:pic>
        <p:pic>
          <p:nvPicPr>
            <p:cNvPr id="10" name="Picture 6" descr="W:\Robs BUs\My Pictures\Cube-Tec Images\Dobbin Stuff\Plug-ins\Decider.png"/>
            <p:cNvPicPr>
              <a:picLocks noChangeAspect="1" noChangeArrowheads="1"/>
            </p:cNvPicPr>
            <p:nvPr/>
          </p:nvPicPr>
          <p:blipFill>
            <a:blip r:embed="rId7" cstate="print"/>
            <a:srcRect/>
            <a:stretch>
              <a:fillRect/>
            </a:stretch>
          </p:blipFill>
          <p:spPr bwMode="auto">
            <a:xfrm>
              <a:off x="4043696" y="810719"/>
              <a:ext cx="585047" cy="247095"/>
            </a:xfrm>
            <a:prstGeom prst="rect">
              <a:avLst/>
            </a:prstGeom>
            <a:noFill/>
          </p:spPr>
        </p:pic>
        <p:cxnSp>
          <p:nvCxnSpPr>
            <p:cNvPr id="11" name="Shape 10"/>
            <p:cNvCxnSpPr>
              <a:stCxn id="7" idx="3"/>
              <a:endCxn id="10" idx="0"/>
            </p:cNvCxnSpPr>
            <p:nvPr/>
          </p:nvCxnSpPr>
          <p:spPr>
            <a:xfrm>
              <a:off x="3141096" y="755009"/>
              <a:ext cx="1195124" cy="55710"/>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2" name="Elbow Connector 11"/>
            <p:cNvCxnSpPr>
              <a:stCxn id="10" idx="2"/>
              <a:endCxn id="9" idx="0"/>
            </p:cNvCxnSpPr>
            <p:nvPr/>
          </p:nvCxnSpPr>
          <p:spPr>
            <a:xfrm rot="5400000">
              <a:off x="4013139" y="819909"/>
              <a:ext cx="85176" cy="560986"/>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3" name="Elbow Connector 12"/>
            <p:cNvCxnSpPr>
              <a:stCxn id="10" idx="1"/>
              <a:endCxn id="9" idx="1"/>
            </p:cNvCxnSpPr>
            <p:nvPr/>
          </p:nvCxnSpPr>
          <p:spPr>
            <a:xfrm rot="10800000" flipV="1">
              <a:off x="3571868" y="934266"/>
              <a:ext cx="471828" cy="421429"/>
            </a:xfrm>
            <a:prstGeom prst="bentConnector3">
              <a:avLst>
                <a:gd name="adj1" fmla="val 125024"/>
              </a:avLst>
            </a:prstGeom>
            <a:ln>
              <a:solidFill>
                <a:srgbClr val="00C032"/>
              </a:solidFill>
            </a:ln>
          </p:spPr>
          <p:style>
            <a:lnRef idx="2">
              <a:schemeClr val="accent1"/>
            </a:lnRef>
            <a:fillRef idx="0">
              <a:schemeClr val="accent1"/>
            </a:fillRef>
            <a:effectRef idx="1">
              <a:schemeClr val="accent1"/>
            </a:effectRef>
            <a:fontRef idx="minor">
              <a:schemeClr val="tx1"/>
            </a:fontRef>
          </p:style>
        </p:cxnSp>
        <p:cxnSp>
          <p:nvCxnSpPr>
            <p:cNvPr id="14" name="Shape 13"/>
            <p:cNvCxnSpPr>
              <a:stCxn id="9" idx="3"/>
              <a:endCxn id="8" idx="0"/>
            </p:cNvCxnSpPr>
            <p:nvPr/>
          </p:nvCxnSpPr>
          <p:spPr>
            <a:xfrm>
              <a:off x="3978599" y="1355696"/>
              <a:ext cx="878081" cy="144484"/>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9" idx="2"/>
              <a:endCxn id="29" idx="0"/>
            </p:cNvCxnSpPr>
            <p:nvPr/>
          </p:nvCxnSpPr>
          <p:spPr>
            <a:xfrm rot="16200000" flipH="1">
              <a:off x="3930714" y="1412921"/>
              <a:ext cx="217530" cy="52849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7" name="Picture 4" descr="W:\Robs BUs\My Pictures\Cube-Tec Images\Dobbin Stuff\Plug-ins\End.png"/>
            <p:cNvPicPr>
              <a:picLocks noChangeAspect="1" noChangeArrowheads="1"/>
            </p:cNvPicPr>
            <p:nvPr/>
          </p:nvPicPr>
          <p:blipFill>
            <a:blip r:embed="rId5" cstate="print"/>
            <a:srcRect/>
            <a:stretch>
              <a:fillRect/>
            </a:stretch>
          </p:blipFill>
          <p:spPr bwMode="auto">
            <a:xfrm>
              <a:off x="4714876" y="2571750"/>
              <a:ext cx="293986" cy="232373"/>
            </a:xfrm>
            <a:prstGeom prst="rect">
              <a:avLst/>
            </a:prstGeom>
            <a:noFill/>
          </p:spPr>
        </p:pic>
        <p:pic>
          <p:nvPicPr>
            <p:cNvPr id="28" name="Picture 4" descr="W:\Robs BUs\My Pictures\Cube-Tec Images\Dobbin Stuff\Plug-ins\Switch.png"/>
            <p:cNvPicPr>
              <a:picLocks noChangeAspect="1" noChangeArrowheads="1"/>
            </p:cNvPicPr>
            <p:nvPr/>
          </p:nvPicPr>
          <p:blipFill>
            <a:blip r:embed="rId6" cstate="print"/>
            <a:srcRect/>
            <a:stretch>
              <a:fillRect/>
            </a:stretch>
          </p:blipFill>
          <p:spPr bwMode="auto">
            <a:xfrm>
              <a:off x="3571868" y="2214560"/>
              <a:ext cx="421616" cy="440979"/>
            </a:xfrm>
            <a:prstGeom prst="rect">
              <a:avLst/>
            </a:prstGeom>
            <a:noFill/>
          </p:spPr>
        </p:pic>
        <p:pic>
          <p:nvPicPr>
            <p:cNvPr id="29" name="Picture 6" descr="W:\Robs BUs\My Pictures\Cube-Tec Images\Dobbin Stuff\Plug-ins\Decider.png"/>
            <p:cNvPicPr>
              <a:picLocks noChangeAspect="1" noChangeArrowheads="1"/>
            </p:cNvPicPr>
            <p:nvPr/>
          </p:nvPicPr>
          <p:blipFill>
            <a:blip r:embed="rId7" cstate="print"/>
            <a:srcRect/>
            <a:stretch>
              <a:fillRect/>
            </a:stretch>
          </p:blipFill>
          <p:spPr bwMode="auto">
            <a:xfrm>
              <a:off x="4000496" y="1785932"/>
              <a:ext cx="606457" cy="256138"/>
            </a:xfrm>
            <a:prstGeom prst="rect">
              <a:avLst/>
            </a:prstGeom>
            <a:noFill/>
          </p:spPr>
        </p:pic>
        <p:cxnSp>
          <p:nvCxnSpPr>
            <p:cNvPr id="30" name="Elbow Connector 29"/>
            <p:cNvCxnSpPr>
              <a:stCxn id="29" idx="2"/>
              <a:endCxn id="28" idx="0"/>
            </p:cNvCxnSpPr>
            <p:nvPr/>
          </p:nvCxnSpPr>
          <p:spPr>
            <a:xfrm rot="5400000">
              <a:off x="3956956" y="1867791"/>
              <a:ext cx="172490" cy="521049"/>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Elbow Connector 30"/>
            <p:cNvCxnSpPr>
              <a:stCxn id="29" idx="1"/>
              <a:endCxn id="28" idx="1"/>
            </p:cNvCxnSpPr>
            <p:nvPr/>
          </p:nvCxnSpPr>
          <p:spPr>
            <a:xfrm rot="10800000" flipV="1">
              <a:off x="3571868" y="1914000"/>
              <a:ext cx="428628" cy="521049"/>
            </a:xfrm>
            <a:prstGeom prst="bentConnector3">
              <a:avLst>
                <a:gd name="adj1" fmla="val 153333"/>
              </a:avLst>
            </a:prstGeom>
            <a:ln>
              <a:solidFill>
                <a:srgbClr val="00C032"/>
              </a:solidFill>
            </a:ln>
          </p:spPr>
          <p:style>
            <a:lnRef idx="2">
              <a:schemeClr val="accent1"/>
            </a:lnRef>
            <a:fillRef idx="0">
              <a:schemeClr val="accent1"/>
            </a:fillRef>
            <a:effectRef idx="1">
              <a:schemeClr val="accent1"/>
            </a:effectRef>
            <a:fontRef idx="minor">
              <a:schemeClr val="tx1"/>
            </a:fontRef>
          </p:style>
        </p:cxnSp>
        <p:cxnSp>
          <p:nvCxnSpPr>
            <p:cNvPr id="32" name="Shape 31"/>
            <p:cNvCxnSpPr>
              <a:stCxn id="28" idx="3"/>
              <a:endCxn id="27" idx="0"/>
            </p:cNvCxnSpPr>
            <p:nvPr/>
          </p:nvCxnSpPr>
          <p:spPr>
            <a:xfrm>
              <a:off x="3993484" y="2435050"/>
              <a:ext cx="868385" cy="136700"/>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3" name="Elbow Connector 32"/>
            <p:cNvCxnSpPr>
              <a:stCxn id="28" idx="2"/>
              <a:endCxn id="49" idx="0"/>
            </p:cNvCxnSpPr>
            <p:nvPr/>
          </p:nvCxnSpPr>
          <p:spPr>
            <a:xfrm rot="16200000" flipH="1">
              <a:off x="3972136" y="2466078"/>
              <a:ext cx="130525" cy="509445"/>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47" name="Picture 4" descr="W:\Robs BUs\My Pictures\Cube-Tec Images\Dobbin Stuff\Plug-ins\End.png"/>
            <p:cNvPicPr>
              <a:picLocks noChangeAspect="1" noChangeArrowheads="1"/>
            </p:cNvPicPr>
            <p:nvPr/>
          </p:nvPicPr>
          <p:blipFill>
            <a:blip r:embed="rId5" cstate="print"/>
            <a:srcRect/>
            <a:stretch>
              <a:fillRect/>
            </a:stretch>
          </p:blipFill>
          <p:spPr bwMode="auto">
            <a:xfrm>
              <a:off x="4714876" y="3429006"/>
              <a:ext cx="282737" cy="223481"/>
            </a:xfrm>
            <a:prstGeom prst="rect">
              <a:avLst/>
            </a:prstGeom>
            <a:noFill/>
          </p:spPr>
        </p:pic>
        <p:pic>
          <p:nvPicPr>
            <p:cNvPr id="48" name="Picture 4" descr="W:\Robs BUs\My Pictures\Cube-Tec Images\Dobbin Stuff\Plug-ins\Switch.png"/>
            <p:cNvPicPr>
              <a:picLocks noChangeAspect="1" noChangeArrowheads="1"/>
            </p:cNvPicPr>
            <p:nvPr/>
          </p:nvPicPr>
          <p:blipFill>
            <a:blip r:embed="rId6" cstate="print"/>
            <a:srcRect/>
            <a:stretch>
              <a:fillRect/>
            </a:stretch>
          </p:blipFill>
          <p:spPr bwMode="auto">
            <a:xfrm>
              <a:off x="3581467" y="3114428"/>
              <a:ext cx="405482" cy="424105"/>
            </a:xfrm>
            <a:prstGeom prst="rect">
              <a:avLst/>
            </a:prstGeom>
            <a:noFill/>
          </p:spPr>
        </p:pic>
        <p:pic>
          <p:nvPicPr>
            <p:cNvPr id="49" name="Picture 6" descr="W:\Robs BUs\My Pictures\Cube-Tec Images\Dobbin Stuff\Plug-ins\Decider.png"/>
            <p:cNvPicPr>
              <a:picLocks noChangeAspect="1" noChangeArrowheads="1"/>
            </p:cNvPicPr>
            <p:nvPr/>
          </p:nvPicPr>
          <p:blipFill>
            <a:blip r:embed="rId7" cstate="print"/>
            <a:srcRect/>
            <a:stretch>
              <a:fillRect/>
            </a:stretch>
          </p:blipFill>
          <p:spPr bwMode="auto">
            <a:xfrm>
              <a:off x="4000496" y="2786064"/>
              <a:ext cx="583250" cy="246336"/>
            </a:xfrm>
            <a:prstGeom prst="rect">
              <a:avLst/>
            </a:prstGeom>
            <a:noFill/>
          </p:spPr>
        </p:pic>
        <p:cxnSp>
          <p:nvCxnSpPr>
            <p:cNvPr id="50" name="Elbow Connector 49"/>
            <p:cNvCxnSpPr>
              <a:stCxn id="49" idx="2"/>
              <a:endCxn id="48" idx="0"/>
            </p:cNvCxnSpPr>
            <p:nvPr/>
          </p:nvCxnSpPr>
          <p:spPr>
            <a:xfrm rot="5400000">
              <a:off x="3997151" y="2819458"/>
              <a:ext cx="82028" cy="507913"/>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1" name="Elbow Connector 50"/>
            <p:cNvCxnSpPr>
              <a:stCxn id="49" idx="1"/>
              <a:endCxn id="48" idx="1"/>
            </p:cNvCxnSpPr>
            <p:nvPr/>
          </p:nvCxnSpPr>
          <p:spPr>
            <a:xfrm rot="10800000" flipV="1">
              <a:off x="3581468" y="2909231"/>
              <a:ext cx="419029" cy="417249"/>
            </a:xfrm>
            <a:prstGeom prst="bentConnector3">
              <a:avLst>
                <a:gd name="adj1" fmla="val 154555"/>
              </a:avLst>
            </a:prstGeom>
            <a:ln>
              <a:solidFill>
                <a:srgbClr val="00C032"/>
              </a:solidFill>
            </a:ln>
          </p:spPr>
          <p:style>
            <a:lnRef idx="2">
              <a:schemeClr val="accent1"/>
            </a:lnRef>
            <a:fillRef idx="0">
              <a:schemeClr val="accent1"/>
            </a:fillRef>
            <a:effectRef idx="1">
              <a:schemeClr val="accent1"/>
            </a:effectRef>
            <a:fontRef idx="minor">
              <a:schemeClr val="tx1"/>
            </a:fontRef>
          </p:style>
        </p:cxnSp>
        <p:cxnSp>
          <p:nvCxnSpPr>
            <p:cNvPr id="52" name="Shape 51"/>
            <p:cNvCxnSpPr>
              <a:stCxn id="48" idx="3"/>
              <a:endCxn id="47" idx="0"/>
            </p:cNvCxnSpPr>
            <p:nvPr/>
          </p:nvCxnSpPr>
          <p:spPr>
            <a:xfrm>
              <a:off x="3986949" y="3326481"/>
              <a:ext cx="869296" cy="102525"/>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65" name="Picture 4" descr="W:\Robs BUs\My Pictures\Cube-Tec Images\Dobbin Stuff\Plug-ins\End.png"/>
            <p:cNvPicPr>
              <a:picLocks noChangeAspect="1" noChangeArrowheads="1"/>
            </p:cNvPicPr>
            <p:nvPr/>
          </p:nvPicPr>
          <p:blipFill>
            <a:blip r:embed="rId5" cstate="print"/>
            <a:srcRect/>
            <a:stretch>
              <a:fillRect/>
            </a:stretch>
          </p:blipFill>
          <p:spPr bwMode="auto">
            <a:xfrm>
              <a:off x="4714876" y="4500576"/>
              <a:ext cx="292486" cy="231187"/>
            </a:xfrm>
            <a:prstGeom prst="rect">
              <a:avLst/>
            </a:prstGeom>
            <a:noFill/>
          </p:spPr>
        </p:pic>
        <p:pic>
          <p:nvPicPr>
            <p:cNvPr id="66" name="Picture 4" descr="W:\Robs BUs\My Pictures\Cube-Tec Images\Dobbin Stuff\Plug-ins\Switch.png"/>
            <p:cNvPicPr>
              <a:picLocks noChangeAspect="1" noChangeArrowheads="1"/>
            </p:cNvPicPr>
            <p:nvPr/>
          </p:nvPicPr>
          <p:blipFill>
            <a:blip r:embed="rId6" cstate="print"/>
            <a:srcRect/>
            <a:stretch>
              <a:fillRect/>
            </a:stretch>
          </p:blipFill>
          <p:spPr bwMode="auto">
            <a:xfrm>
              <a:off x="3567018" y="4158323"/>
              <a:ext cx="419464" cy="438729"/>
            </a:xfrm>
            <a:prstGeom prst="rect">
              <a:avLst/>
            </a:prstGeom>
            <a:noFill/>
          </p:spPr>
        </p:pic>
        <p:pic>
          <p:nvPicPr>
            <p:cNvPr id="67" name="Picture 6" descr="W:\Robs BUs\My Pictures\Cube-Tec Images\Dobbin Stuff\Plug-ins\Decider.png"/>
            <p:cNvPicPr>
              <a:picLocks noChangeAspect="1" noChangeArrowheads="1"/>
            </p:cNvPicPr>
            <p:nvPr/>
          </p:nvPicPr>
          <p:blipFill>
            <a:blip r:embed="rId7" cstate="print"/>
            <a:srcRect/>
            <a:stretch>
              <a:fillRect/>
            </a:stretch>
          </p:blipFill>
          <p:spPr bwMode="auto">
            <a:xfrm>
              <a:off x="4000496" y="3685438"/>
              <a:ext cx="603362" cy="254830"/>
            </a:xfrm>
            <a:prstGeom prst="rect">
              <a:avLst/>
            </a:prstGeom>
            <a:noFill/>
          </p:spPr>
        </p:pic>
        <p:cxnSp>
          <p:nvCxnSpPr>
            <p:cNvPr id="68" name="Elbow Connector 67"/>
            <p:cNvCxnSpPr>
              <a:stCxn id="67" idx="2"/>
              <a:endCxn id="66" idx="0"/>
            </p:cNvCxnSpPr>
            <p:nvPr/>
          </p:nvCxnSpPr>
          <p:spPr>
            <a:xfrm rot="5400000">
              <a:off x="3930437" y="3786582"/>
              <a:ext cx="218055" cy="525427"/>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9" name="Elbow Connector 68"/>
            <p:cNvCxnSpPr>
              <a:stCxn id="67" idx="1"/>
              <a:endCxn id="66" idx="1"/>
            </p:cNvCxnSpPr>
            <p:nvPr/>
          </p:nvCxnSpPr>
          <p:spPr>
            <a:xfrm rot="10800000" flipV="1">
              <a:off x="3567018" y="3812853"/>
              <a:ext cx="433478" cy="564834"/>
            </a:xfrm>
            <a:prstGeom prst="bentConnector3">
              <a:avLst>
                <a:gd name="adj1" fmla="val 129091"/>
              </a:avLst>
            </a:prstGeom>
            <a:ln>
              <a:solidFill>
                <a:srgbClr val="00C032"/>
              </a:solidFill>
            </a:ln>
          </p:spPr>
          <p:style>
            <a:lnRef idx="2">
              <a:schemeClr val="accent1"/>
            </a:lnRef>
            <a:fillRef idx="0">
              <a:schemeClr val="accent1"/>
            </a:fillRef>
            <a:effectRef idx="1">
              <a:schemeClr val="accent1"/>
            </a:effectRef>
            <a:fontRef idx="minor">
              <a:schemeClr val="tx1"/>
            </a:fontRef>
          </p:style>
        </p:cxnSp>
        <p:cxnSp>
          <p:nvCxnSpPr>
            <p:cNvPr id="70" name="Shape 69"/>
            <p:cNvCxnSpPr>
              <a:stCxn id="66" idx="3"/>
              <a:endCxn id="65" idx="0"/>
            </p:cNvCxnSpPr>
            <p:nvPr/>
          </p:nvCxnSpPr>
          <p:spPr>
            <a:xfrm>
              <a:off x="3986482" y="4377688"/>
              <a:ext cx="874637" cy="122888"/>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1" name="Elbow Connector 70"/>
            <p:cNvCxnSpPr>
              <a:stCxn id="66" idx="2"/>
              <a:endCxn id="78" idx="0"/>
            </p:cNvCxnSpPr>
            <p:nvPr/>
          </p:nvCxnSpPr>
          <p:spPr>
            <a:xfrm rot="5400000" flipH="1" flipV="1">
              <a:off x="3166216" y="2039276"/>
              <a:ext cx="3168310" cy="1947242"/>
            </a:xfrm>
            <a:prstGeom prst="bentConnector5">
              <a:avLst>
                <a:gd name="adj1" fmla="val -5946"/>
                <a:gd name="adj2" fmla="val 73619"/>
                <a:gd name="adj3" fmla="val 107215"/>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72" name="Elbow Connector 71"/>
            <p:cNvCxnSpPr>
              <a:stCxn id="48" idx="2"/>
              <a:endCxn id="67" idx="0"/>
            </p:cNvCxnSpPr>
            <p:nvPr/>
          </p:nvCxnSpPr>
          <p:spPr>
            <a:xfrm rot="16200000" flipH="1">
              <a:off x="3969740" y="3353000"/>
              <a:ext cx="146905" cy="517969"/>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76" name="Picture 4" descr="W:\Robs BUs\My Pictures\Cube-Tec Images\Dobbin Stuff\Plug-ins\End.png"/>
            <p:cNvPicPr>
              <a:picLocks noChangeAspect="1" noChangeArrowheads="1"/>
            </p:cNvPicPr>
            <p:nvPr/>
          </p:nvPicPr>
          <p:blipFill>
            <a:blip r:embed="rId5" cstate="print"/>
            <a:srcRect/>
            <a:stretch>
              <a:fillRect/>
            </a:stretch>
          </p:blipFill>
          <p:spPr bwMode="auto">
            <a:xfrm>
              <a:off x="5572132" y="2357435"/>
              <a:ext cx="285752" cy="225864"/>
            </a:xfrm>
            <a:prstGeom prst="rect">
              <a:avLst/>
            </a:prstGeom>
            <a:noFill/>
          </p:spPr>
        </p:pic>
        <p:pic>
          <p:nvPicPr>
            <p:cNvPr id="78" name="Picture 2" descr="W:\Robs BUs\My Pictures\Cube-Tec Images\Dobbin Stuff\Plug-ins\AFI.png"/>
            <p:cNvPicPr>
              <a:picLocks noChangeAspect="1" noChangeArrowheads="1"/>
            </p:cNvPicPr>
            <p:nvPr/>
          </p:nvPicPr>
          <p:blipFill>
            <a:blip r:embed="rId8" cstate="print"/>
            <a:srcRect/>
            <a:stretch>
              <a:fillRect/>
            </a:stretch>
          </p:blipFill>
          <p:spPr bwMode="auto">
            <a:xfrm>
              <a:off x="5429256" y="1428742"/>
              <a:ext cx="589471" cy="248964"/>
            </a:xfrm>
            <a:prstGeom prst="rect">
              <a:avLst/>
            </a:prstGeom>
            <a:noFill/>
          </p:spPr>
        </p:pic>
        <p:pic>
          <p:nvPicPr>
            <p:cNvPr id="79" name="Picture 7" descr="W:\Robs BUs\My Pictures\Cube-Tec Images\Dobbin Stuff\Plug-ins\Loud-Assim.png"/>
            <p:cNvPicPr>
              <a:picLocks noChangeAspect="1" noChangeArrowheads="1"/>
            </p:cNvPicPr>
            <p:nvPr/>
          </p:nvPicPr>
          <p:blipFill>
            <a:blip r:embed="rId9" cstate="print"/>
            <a:srcRect/>
            <a:stretch>
              <a:fillRect/>
            </a:stretch>
          </p:blipFill>
          <p:spPr bwMode="auto">
            <a:xfrm>
              <a:off x="5429256" y="1785931"/>
              <a:ext cx="589471" cy="248963"/>
            </a:xfrm>
            <a:prstGeom prst="rect">
              <a:avLst/>
            </a:prstGeom>
            <a:noFill/>
          </p:spPr>
        </p:pic>
        <p:cxnSp>
          <p:nvCxnSpPr>
            <p:cNvPr id="80" name="Straight Connector 79"/>
            <p:cNvCxnSpPr>
              <a:stCxn id="78" idx="2"/>
              <a:endCxn id="79" idx="0"/>
            </p:cNvCxnSpPr>
            <p:nvPr/>
          </p:nvCxnSpPr>
          <p:spPr>
            <a:xfrm rot="5400000">
              <a:off x="5669880" y="1731818"/>
              <a:ext cx="108225"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1" name="Elbow Connector 80"/>
            <p:cNvCxnSpPr>
              <a:stCxn id="79" idx="2"/>
              <a:endCxn id="76" idx="0"/>
            </p:cNvCxnSpPr>
            <p:nvPr/>
          </p:nvCxnSpPr>
          <p:spPr>
            <a:xfrm rot="5400000">
              <a:off x="5558230" y="2191672"/>
              <a:ext cx="322541" cy="8984"/>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93" name="Content Placeholder 12"/>
          <p:cNvSpPr>
            <a:spLocks noGrp="1"/>
          </p:cNvSpPr>
          <p:nvPr>
            <p:ph sz="quarter" idx="12"/>
          </p:nvPr>
        </p:nvSpPr>
        <p:spPr>
          <a:xfrm>
            <a:off x="642939" y="1071563"/>
            <a:ext cx="4429127" cy="3375422"/>
          </a:xfrm>
        </p:spPr>
        <p:txBody>
          <a:bodyPr/>
          <a:lstStyle/>
          <a:p>
            <a:pPr marL="342900" lvl="1" indent="-342900">
              <a:buNone/>
            </a:pPr>
            <a:r>
              <a:rPr lang="en-US" b="1" dirty="0" smtClean="0"/>
              <a:t>Workflow Overview:</a:t>
            </a:r>
          </a:p>
          <a:p>
            <a:pPr marL="742950" lvl="2" indent="-342900"/>
            <a:r>
              <a:rPr lang="en-US" b="1" dirty="0" smtClean="0"/>
              <a:t>Part 1: Format Check</a:t>
            </a:r>
          </a:p>
          <a:p>
            <a:pPr marL="1200150" lvl="3" indent="-342900"/>
            <a:r>
              <a:rPr lang="en-US" b="1" dirty="0" smtClean="0"/>
              <a:t>Wave?</a:t>
            </a:r>
          </a:p>
          <a:p>
            <a:pPr marL="1200150" lvl="3" indent="-342900"/>
            <a:r>
              <a:rPr lang="en-US" b="1" dirty="0" smtClean="0"/>
              <a:t>24 bit?</a:t>
            </a:r>
          </a:p>
          <a:p>
            <a:pPr marL="1200150" lvl="3" indent="-342900"/>
            <a:r>
              <a:rPr lang="en-US" b="1" dirty="0" smtClean="0"/>
              <a:t>96kHz?</a:t>
            </a:r>
          </a:p>
          <a:p>
            <a:pPr marL="1200150" lvl="3" indent="-342900"/>
            <a:r>
              <a:rPr lang="en-US" b="1" dirty="0" smtClean="0"/>
              <a:t>Mono?</a:t>
            </a:r>
          </a:p>
          <a:p>
            <a:pPr marL="742950" lvl="2" indent="-342900"/>
            <a:r>
              <a:rPr lang="en-US" b="1" dirty="0" smtClean="0"/>
              <a:t>Part 2:  Audio Quality Analysis  &amp; Loudness Analysis</a:t>
            </a:r>
          </a:p>
          <a:p>
            <a:endParaRPr lang="en-US" dirty="0"/>
          </a:p>
        </p:txBody>
      </p:sp>
      <p:sp>
        <p:nvSpPr>
          <p:cNvPr id="94" name="Rounded Rectangle 93"/>
          <p:cNvSpPr/>
          <p:nvPr/>
        </p:nvSpPr>
        <p:spPr>
          <a:xfrm>
            <a:off x="6072198" y="1071552"/>
            <a:ext cx="1500177" cy="3571900"/>
          </a:xfrm>
          <a:prstGeom prst="roundRect">
            <a:avLst/>
          </a:prstGeom>
          <a:solidFill>
            <a:schemeClr val="lt1">
              <a:alpha val="20000"/>
            </a:schemeClr>
          </a:solidFill>
        </p:spPr>
        <p:style>
          <a:lnRef idx="2">
            <a:schemeClr val="accent6"/>
          </a:lnRef>
          <a:fillRef idx="1">
            <a:schemeClr val="lt1"/>
          </a:fillRef>
          <a:effectRef idx="0">
            <a:schemeClr val="accent6"/>
          </a:effectRef>
          <a:fontRef idx="minor">
            <a:schemeClr val="dk1"/>
          </a:fontRef>
        </p:style>
        <p:txBody>
          <a:bodyPr lIns="60753" tIns="30376" rIns="60753" bIns="30376" anchor="ctr"/>
          <a:lstStyle/>
          <a:p>
            <a:pPr algn="ctr" fontAlgn="auto">
              <a:spcBef>
                <a:spcPts val="0"/>
              </a:spcBef>
              <a:spcAft>
                <a:spcPts val="0"/>
              </a:spcAft>
              <a:defRPr/>
            </a:pPr>
            <a:endParaRPr lang="en-US"/>
          </a:p>
        </p:txBody>
      </p:sp>
      <p:sp>
        <p:nvSpPr>
          <p:cNvPr id="95" name="Rounded Rectangle 94"/>
          <p:cNvSpPr/>
          <p:nvPr/>
        </p:nvSpPr>
        <p:spPr>
          <a:xfrm>
            <a:off x="7572417" y="1071552"/>
            <a:ext cx="1000111" cy="2071702"/>
          </a:xfrm>
          <a:prstGeom prst="roundRect">
            <a:avLst/>
          </a:prstGeom>
          <a:solidFill>
            <a:schemeClr val="lt1">
              <a:alpha val="20000"/>
            </a:schemeClr>
          </a:solidFill>
        </p:spPr>
        <p:style>
          <a:lnRef idx="2">
            <a:schemeClr val="accent6"/>
          </a:lnRef>
          <a:fillRef idx="1">
            <a:schemeClr val="lt1"/>
          </a:fillRef>
          <a:effectRef idx="0">
            <a:schemeClr val="accent6"/>
          </a:effectRef>
          <a:fontRef idx="minor">
            <a:schemeClr val="dk1"/>
          </a:fontRef>
        </p:style>
        <p:txBody>
          <a:bodyPr lIns="60753" tIns="30376" rIns="60753" bIns="30376"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2000"/>
                                        <p:tgtEl>
                                          <p:spTgt spid="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3">
                                            <p:txEl>
                                              <p:pRg st="1" end="1"/>
                                            </p:txEl>
                                          </p:spTgt>
                                        </p:tgtEl>
                                        <p:attrNameLst>
                                          <p:attrName>style.visibility</p:attrName>
                                        </p:attrNameLst>
                                      </p:cBhvr>
                                      <p:to>
                                        <p:strVal val="visible"/>
                                      </p:to>
                                    </p:set>
                                    <p:animEffect transition="in" filter="fade">
                                      <p:cBhvr>
                                        <p:cTn id="12" dur="2000"/>
                                        <p:tgtEl>
                                          <p:spTgt spid="9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2000"/>
                                        <p:tgtEl>
                                          <p:spTgt spid="94"/>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3">
                                            <p:txEl>
                                              <p:pRg st="2" end="2"/>
                                            </p:txEl>
                                          </p:spTgt>
                                        </p:tgtEl>
                                        <p:attrNameLst>
                                          <p:attrName>style.visibility</p:attrName>
                                        </p:attrNameLst>
                                      </p:cBhvr>
                                      <p:to>
                                        <p:strVal val="visible"/>
                                      </p:to>
                                    </p:set>
                                    <p:animEffect transition="in" filter="fade">
                                      <p:cBhvr>
                                        <p:cTn id="19" dur="2000"/>
                                        <p:tgtEl>
                                          <p:spTgt spid="93">
                                            <p:txEl>
                                              <p:pRg st="2" end="2"/>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3">
                                            <p:txEl>
                                              <p:pRg st="3" end="3"/>
                                            </p:txEl>
                                          </p:spTgt>
                                        </p:tgtEl>
                                        <p:attrNameLst>
                                          <p:attrName>style.visibility</p:attrName>
                                        </p:attrNameLst>
                                      </p:cBhvr>
                                      <p:to>
                                        <p:strVal val="visible"/>
                                      </p:to>
                                    </p:set>
                                    <p:animEffect transition="in" filter="fade">
                                      <p:cBhvr>
                                        <p:cTn id="22" dur="2000"/>
                                        <p:tgtEl>
                                          <p:spTgt spid="9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3">
                                            <p:txEl>
                                              <p:pRg st="4" end="4"/>
                                            </p:txEl>
                                          </p:spTgt>
                                        </p:tgtEl>
                                        <p:attrNameLst>
                                          <p:attrName>style.visibility</p:attrName>
                                        </p:attrNameLst>
                                      </p:cBhvr>
                                      <p:to>
                                        <p:strVal val="visible"/>
                                      </p:to>
                                    </p:set>
                                    <p:animEffect transition="in" filter="fade">
                                      <p:cBhvr>
                                        <p:cTn id="25" dur="2000"/>
                                        <p:tgtEl>
                                          <p:spTgt spid="9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3">
                                            <p:txEl>
                                              <p:pRg st="5" end="5"/>
                                            </p:txEl>
                                          </p:spTgt>
                                        </p:tgtEl>
                                        <p:attrNameLst>
                                          <p:attrName>style.visibility</p:attrName>
                                        </p:attrNameLst>
                                      </p:cBhvr>
                                      <p:to>
                                        <p:strVal val="visible"/>
                                      </p:to>
                                    </p:set>
                                    <p:animEffect transition="in" filter="fade">
                                      <p:cBhvr>
                                        <p:cTn id="28" dur="2000"/>
                                        <p:tgtEl>
                                          <p:spTgt spid="9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3">
                                            <p:txEl>
                                              <p:pRg st="6" end="6"/>
                                            </p:txEl>
                                          </p:spTgt>
                                        </p:tgtEl>
                                        <p:attrNameLst>
                                          <p:attrName>style.visibility</p:attrName>
                                        </p:attrNameLst>
                                      </p:cBhvr>
                                      <p:to>
                                        <p:strVal val="visible"/>
                                      </p:to>
                                    </p:set>
                                    <p:animEffect transition="in" filter="fade">
                                      <p:cBhvr>
                                        <p:cTn id="33" dur="2000"/>
                                        <p:tgtEl>
                                          <p:spTgt spid="93">
                                            <p:txEl>
                                              <p:pRg st="6" end="6"/>
                                            </p:txEl>
                                          </p:spTgt>
                                        </p:tgtEl>
                                      </p:cBhvr>
                                    </p:animEffect>
                                  </p:childTnLst>
                                </p:cTn>
                              </p:par>
                              <p:par>
                                <p:cTn id="34" presetID="10" presetClass="exit" presetSubtype="0" fill="hold" grpId="1" nodeType="withEffect">
                                  <p:stCondLst>
                                    <p:cond delay="0"/>
                                  </p:stCondLst>
                                  <p:childTnLst>
                                    <p:animEffect transition="out" filter="fade">
                                      <p:cBhvr>
                                        <p:cTn id="35" dur="2000"/>
                                        <p:tgtEl>
                                          <p:spTgt spid="94"/>
                                        </p:tgtEl>
                                      </p:cBhvr>
                                    </p:animEffect>
                                    <p:set>
                                      <p:cBhvr>
                                        <p:cTn id="36" dur="1" fill="hold">
                                          <p:stCondLst>
                                            <p:cond delay="1999"/>
                                          </p:stCondLst>
                                        </p:cTn>
                                        <p:tgtEl>
                                          <p:spTgt spid="94"/>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2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P spid="9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Analysis &amp; “Reference” file </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#3:</a:t>
            </a:r>
            <a:endParaRPr lang="en-CA" dirty="0"/>
          </a:p>
        </p:txBody>
      </p:sp>
      <p:sp>
        <p:nvSpPr>
          <p:cNvPr id="13" name="Content Placeholder 12"/>
          <p:cNvSpPr>
            <a:spLocks noGrp="1"/>
          </p:cNvSpPr>
          <p:nvPr>
            <p:ph sz="quarter" idx="12"/>
          </p:nvPr>
        </p:nvSpPr>
        <p:spPr>
          <a:xfrm>
            <a:off x="428597" y="1071563"/>
            <a:ext cx="3286147" cy="3375422"/>
          </a:xfrm>
        </p:spPr>
        <p:txBody>
          <a:bodyPr/>
          <a:lstStyle/>
          <a:p>
            <a:r>
              <a:rPr lang="en-US" dirty="0" smtClean="0"/>
              <a:t>Job Designer Workflow:</a:t>
            </a:r>
          </a:p>
          <a:p>
            <a:pPr lvl="1"/>
            <a:r>
              <a:rPr lang="en-US" dirty="0" smtClean="0"/>
              <a:t>Start folder connects to decider module.</a:t>
            </a:r>
          </a:p>
          <a:p>
            <a:pPr lvl="1"/>
            <a:r>
              <a:rPr lang="en-US" dirty="0" smtClean="0"/>
              <a:t>Green logic pin is connected to switch.</a:t>
            </a:r>
          </a:p>
          <a:p>
            <a:pPr lvl="1"/>
            <a:r>
              <a:rPr lang="en-US" dirty="0" smtClean="0"/>
              <a:t>Load rule into Decider to test for WAVE.</a:t>
            </a:r>
            <a:endParaRPr lang="en-US" dirty="0"/>
          </a:p>
        </p:txBody>
      </p:sp>
      <p:pic>
        <p:nvPicPr>
          <p:cNvPr id="5" name="Picture 2" descr="W:\Robs BUs\My Pictures\Cube-Tec Images\Dobbin Stuff\Job Designer\Grid.gif"/>
          <p:cNvPicPr>
            <a:picLocks noChangeAspect="1" noChangeArrowheads="1"/>
          </p:cNvPicPr>
          <p:nvPr/>
        </p:nvPicPr>
        <p:blipFill>
          <a:blip r:embed="rId3" cstate="print"/>
          <a:srcRect l="21597"/>
          <a:stretch>
            <a:fillRect/>
          </a:stretch>
        </p:blipFill>
        <p:spPr bwMode="auto">
          <a:xfrm>
            <a:off x="3684288" y="1071552"/>
            <a:ext cx="4816802" cy="3364018"/>
          </a:xfrm>
          <a:prstGeom prst="rect">
            <a:avLst/>
          </a:prstGeom>
          <a:noFill/>
        </p:spPr>
      </p:pic>
      <p:pic>
        <p:nvPicPr>
          <p:cNvPr id="6" name="Picture 3" descr="W:\Robs BUs\My Pictures\Cube-Tec Images\Dobbin Stuff\Plug-ins\Start.png"/>
          <p:cNvPicPr>
            <a:picLocks noChangeAspect="1" noChangeArrowheads="1"/>
          </p:cNvPicPr>
          <p:nvPr/>
        </p:nvPicPr>
        <p:blipFill>
          <a:blip r:embed="rId4" cstate="print"/>
          <a:srcRect/>
          <a:stretch>
            <a:fillRect/>
          </a:stretch>
        </p:blipFill>
        <p:spPr bwMode="auto">
          <a:xfrm>
            <a:off x="4286248" y="1285866"/>
            <a:ext cx="530225" cy="419100"/>
          </a:xfrm>
          <a:prstGeom prst="rect">
            <a:avLst/>
          </a:prstGeom>
          <a:noFill/>
        </p:spPr>
      </p:pic>
      <p:pic>
        <p:nvPicPr>
          <p:cNvPr id="7" name="Picture 4" descr="W:\Robs BUs\My Pictures\Cube-Tec Images\Dobbin Stuff\Plug-ins\End.png"/>
          <p:cNvPicPr>
            <a:picLocks noChangeAspect="1" noChangeArrowheads="1"/>
          </p:cNvPicPr>
          <p:nvPr/>
        </p:nvPicPr>
        <p:blipFill>
          <a:blip r:embed="rId5" cstate="print"/>
          <a:srcRect/>
          <a:stretch>
            <a:fillRect/>
          </a:stretch>
        </p:blipFill>
        <p:spPr bwMode="auto">
          <a:xfrm>
            <a:off x="6286512" y="3286130"/>
            <a:ext cx="530225" cy="419100"/>
          </a:xfrm>
          <a:prstGeom prst="rect">
            <a:avLst/>
          </a:prstGeom>
          <a:noFill/>
        </p:spPr>
      </p:pic>
      <p:pic>
        <p:nvPicPr>
          <p:cNvPr id="103428" name="Picture 4" descr="W:\Robs BUs\My Pictures\Cube-Tec Images\Dobbin Stuff\Plug-ins\Switch.png"/>
          <p:cNvPicPr>
            <a:picLocks noChangeAspect="1" noChangeArrowheads="1"/>
          </p:cNvPicPr>
          <p:nvPr/>
        </p:nvPicPr>
        <p:blipFill>
          <a:blip r:embed="rId6" cstate="print"/>
          <a:srcRect/>
          <a:stretch>
            <a:fillRect/>
          </a:stretch>
        </p:blipFill>
        <p:spPr bwMode="auto">
          <a:xfrm>
            <a:off x="4857752" y="2643188"/>
            <a:ext cx="760413" cy="795337"/>
          </a:xfrm>
          <a:prstGeom prst="rect">
            <a:avLst/>
          </a:prstGeom>
          <a:noFill/>
        </p:spPr>
      </p:pic>
      <p:pic>
        <p:nvPicPr>
          <p:cNvPr id="103430" name="Picture 6" descr="W:\Robs BUs\My Pictures\Cube-Tec Images\Dobbin Stuff\Plug-ins\Decider.png"/>
          <p:cNvPicPr>
            <a:picLocks noChangeAspect="1" noChangeArrowheads="1"/>
          </p:cNvPicPr>
          <p:nvPr/>
        </p:nvPicPr>
        <p:blipFill>
          <a:blip r:embed="rId7" cstate="print"/>
          <a:srcRect/>
          <a:stretch>
            <a:fillRect/>
          </a:stretch>
        </p:blipFill>
        <p:spPr bwMode="auto">
          <a:xfrm>
            <a:off x="5643570" y="1785932"/>
            <a:ext cx="1093787" cy="461962"/>
          </a:xfrm>
          <a:prstGeom prst="rect">
            <a:avLst/>
          </a:prstGeom>
          <a:noFill/>
        </p:spPr>
      </p:pic>
      <p:cxnSp>
        <p:nvCxnSpPr>
          <p:cNvPr id="16" name="Shape 15"/>
          <p:cNvCxnSpPr>
            <a:stCxn id="6" idx="3"/>
            <a:endCxn id="103430" idx="0"/>
          </p:cNvCxnSpPr>
          <p:nvPr/>
        </p:nvCxnSpPr>
        <p:spPr>
          <a:xfrm>
            <a:off x="4816473" y="1495416"/>
            <a:ext cx="1373991" cy="290516"/>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9" name="Elbow Connector 18"/>
          <p:cNvCxnSpPr>
            <a:stCxn id="103430" idx="2"/>
            <a:endCxn id="103428" idx="0"/>
          </p:cNvCxnSpPr>
          <p:nvPr/>
        </p:nvCxnSpPr>
        <p:spPr>
          <a:xfrm rot="5400000">
            <a:off x="5516565" y="1969289"/>
            <a:ext cx="395294" cy="952505"/>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03430" idx="1"/>
            <a:endCxn id="103428" idx="1"/>
          </p:cNvCxnSpPr>
          <p:nvPr/>
        </p:nvCxnSpPr>
        <p:spPr>
          <a:xfrm rot="10800000" flipV="1">
            <a:off x="4857752" y="2016913"/>
            <a:ext cx="785818" cy="1023944"/>
          </a:xfrm>
          <a:prstGeom prst="bentConnector3">
            <a:avLst>
              <a:gd name="adj1" fmla="val 129091"/>
            </a:avLst>
          </a:prstGeom>
          <a:ln>
            <a:solidFill>
              <a:srgbClr val="00C032"/>
            </a:solidFill>
          </a:ln>
        </p:spPr>
        <p:style>
          <a:lnRef idx="2">
            <a:schemeClr val="accent1"/>
          </a:lnRef>
          <a:fillRef idx="0">
            <a:schemeClr val="accent1"/>
          </a:fillRef>
          <a:effectRef idx="1">
            <a:schemeClr val="accent1"/>
          </a:effectRef>
          <a:fontRef idx="minor">
            <a:schemeClr val="tx1"/>
          </a:fontRef>
        </p:style>
      </p:cxnSp>
      <p:cxnSp>
        <p:nvCxnSpPr>
          <p:cNvPr id="24" name="Shape 23"/>
          <p:cNvCxnSpPr>
            <a:stCxn id="103428" idx="3"/>
            <a:endCxn id="7" idx="0"/>
          </p:cNvCxnSpPr>
          <p:nvPr/>
        </p:nvCxnSpPr>
        <p:spPr>
          <a:xfrm>
            <a:off x="5618165" y="3040857"/>
            <a:ext cx="933460" cy="245273"/>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03428" idx="2"/>
          </p:cNvCxnSpPr>
          <p:nvPr/>
        </p:nvCxnSpPr>
        <p:spPr>
          <a:xfrm rot="16200000" flipH="1">
            <a:off x="5231210" y="3445273"/>
            <a:ext cx="990613" cy="977115"/>
          </a:xfrm>
          <a:prstGeom prst="bentConnector3">
            <a:avLst>
              <a:gd name="adj1" fmla="val 59302"/>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35" name="Picture 2" descr="D:\My Pictures\Cube-Tec\QUADRIGA Stuff\Cursor.gif"/>
          <p:cNvPicPr>
            <a:picLocks noChangeAspect="1" noChangeArrowheads="1"/>
          </p:cNvPicPr>
          <p:nvPr/>
        </p:nvPicPr>
        <p:blipFill>
          <a:blip r:embed="rId8" cstate="print"/>
          <a:srcRect/>
          <a:stretch>
            <a:fillRect/>
          </a:stretch>
        </p:blipFill>
        <p:spPr bwMode="auto">
          <a:xfrm>
            <a:off x="6357950" y="2000246"/>
            <a:ext cx="161925" cy="209550"/>
          </a:xfrm>
          <a:prstGeom prst="rect">
            <a:avLst/>
          </a:prstGeom>
          <a:noFill/>
          <a:ln w="9525">
            <a:noFill/>
            <a:miter lim="800000"/>
            <a:headEnd/>
            <a:tailEnd/>
          </a:ln>
        </p:spPr>
      </p:pic>
      <p:grpSp>
        <p:nvGrpSpPr>
          <p:cNvPr id="39" name="Group 38"/>
          <p:cNvGrpSpPr/>
          <p:nvPr/>
        </p:nvGrpSpPr>
        <p:grpSpPr>
          <a:xfrm>
            <a:off x="3752161" y="1379075"/>
            <a:ext cx="4700588" cy="2828925"/>
            <a:chOff x="3858752" y="1379075"/>
            <a:chExt cx="4700588" cy="2828925"/>
          </a:xfrm>
        </p:grpSpPr>
        <p:pic>
          <p:nvPicPr>
            <p:cNvPr id="103432" name="Picture 8" descr="W:\Robs BUs\My Pictures\Cube-Tec Images\Dobbin Stuff\Decider.bmp"/>
            <p:cNvPicPr>
              <a:picLocks noChangeAspect="1" noChangeArrowheads="1"/>
            </p:cNvPicPr>
            <p:nvPr/>
          </p:nvPicPr>
          <p:blipFill>
            <a:blip r:embed="rId9" cstate="print"/>
            <a:srcRect/>
            <a:stretch>
              <a:fillRect/>
            </a:stretch>
          </p:blipFill>
          <p:spPr bwMode="auto">
            <a:xfrm>
              <a:off x="3858752" y="1379075"/>
              <a:ext cx="4700588" cy="2828925"/>
            </a:xfrm>
            <a:prstGeom prst="rect">
              <a:avLst/>
            </a:prstGeom>
            <a:noFill/>
          </p:spPr>
        </p:pic>
        <p:sp>
          <p:nvSpPr>
            <p:cNvPr id="36" name="TextBox 35"/>
            <p:cNvSpPr txBox="1"/>
            <p:nvPr/>
          </p:nvSpPr>
          <p:spPr>
            <a:xfrm>
              <a:off x="4007753" y="1793189"/>
              <a:ext cx="1214446" cy="261610"/>
            </a:xfrm>
            <a:prstGeom prst="rect">
              <a:avLst/>
            </a:prstGeom>
            <a:noFill/>
          </p:spPr>
          <p:txBody>
            <a:bodyPr wrap="square" rtlCol="0">
              <a:spAutoFit/>
            </a:bodyPr>
            <a:lstStyle/>
            <a:p>
              <a:r>
                <a:rPr lang="en-US" sz="1050" b="1" dirty="0" err="1" smtClean="0">
                  <a:latin typeface="Times New Roman" pitchFamily="18" charset="0"/>
                  <a:cs typeface="Times New Roman" pitchFamily="18" charset="0"/>
                </a:rPr>
                <a:t>IsWAVE</a:t>
              </a:r>
              <a:endParaRPr lang="en-US" sz="1050" b="1" dirty="0">
                <a:latin typeface="Times New Roman" pitchFamily="18" charset="0"/>
                <a:cs typeface="Times New Roman" pitchFamily="18" charset="0"/>
              </a:endParaRPr>
            </a:p>
          </p:txBody>
        </p:sp>
      </p:grpSp>
      <p:pic>
        <p:nvPicPr>
          <p:cNvPr id="40" name="Picture 2" descr="D:\My Pictures\Cube-Tec\QUADRIGA Stuff\Cursor.gif"/>
          <p:cNvPicPr>
            <a:picLocks noChangeAspect="1" noChangeArrowheads="1"/>
          </p:cNvPicPr>
          <p:nvPr/>
        </p:nvPicPr>
        <p:blipFill>
          <a:blip r:embed="rId8" cstate="print"/>
          <a:srcRect/>
          <a:stretch>
            <a:fillRect/>
          </a:stretch>
        </p:blipFill>
        <p:spPr bwMode="auto">
          <a:xfrm>
            <a:off x="8001024" y="1928808"/>
            <a:ext cx="161925" cy="209550"/>
          </a:xfrm>
          <a:prstGeom prst="rect">
            <a:avLst/>
          </a:prstGeom>
          <a:noFill/>
          <a:ln w="9525">
            <a:noFill/>
            <a:miter lim="800000"/>
            <a:headEnd/>
            <a:tailEnd/>
          </a:ln>
        </p:spPr>
      </p:pic>
      <p:sp>
        <p:nvSpPr>
          <p:cNvPr id="41" name="TextBox 40"/>
          <p:cNvSpPr txBox="1"/>
          <p:nvPr/>
        </p:nvSpPr>
        <p:spPr>
          <a:xfrm>
            <a:off x="5914808" y="1879141"/>
            <a:ext cx="588623" cy="230832"/>
          </a:xfrm>
          <a:prstGeom prst="rect">
            <a:avLst/>
          </a:prstGeom>
          <a:solidFill>
            <a:srgbClr val="B4B4B4"/>
          </a:solidFill>
        </p:spPr>
        <p:txBody>
          <a:bodyPr wrap="none" rtlCol="0">
            <a:spAutoFit/>
          </a:bodyPr>
          <a:lstStyle/>
          <a:p>
            <a:r>
              <a:rPr lang="en-US" sz="900" dirty="0" smtClean="0"/>
              <a:t>WAVE?</a:t>
            </a:r>
            <a:endParaRPr lang="en-US" sz="900" dirty="0"/>
          </a:p>
        </p:txBody>
      </p:sp>
      <p:sp>
        <p:nvSpPr>
          <p:cNvPr id="42" name="Rounded Rectangular Callout 41"/>
          <p:cNvSpPr/>
          <p:nvPr/>
        </p:nvSpPr>
        <p:spPr>
          <a:xfrm>
            <a:off x="6786578" y="2357436"/>
            <a:ext cx="1214446" cy="714380"/>
          </a:xfrm>
          <a:prstGeom prst="wedgeRoundRectCallout">
            <a:avLst>
              <a:gd name="adj1" fmla="val -47205"/>
              <a:gd name="adj2" fmla="val 85620"/>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Test Fails:  </a:t>
            </a:r>
            <a:r>
              <a:rPr lang="en-US" sz="1200" dirty="0" smtClean="0">
                <a:solidFill>
                  <a:schemeClr val="tx1"/>
                </a:solidFill>
              </a:rPr>
              <a:t>media &amp; report moved here:</a:t>
            </a:r>
            <a:endParaRPr lang="en-US" sz="1200" dirty="0">
              <a:solidFill>
                <a:schemeClr val="tx1"/>
              </a:solidFill>
            </a:endParaRPr>
          </a:p>
        </p:txBody>
      </p:sp>
      <p:sp>
        <p:nvSpPr>
          <p:cNvPr id="43" name="Rounded Rectangular Callout 42"/>
          <p:cNvSpPr/>
          <p:nvPr/>
        </p:nvSpPr>
        <p:spPr>
          <a:xfrm>
            <a:off x="7143768" y="3357568"/>
            <a:ext cx="1214446" cy="714380"/>
          </a:xfrm>
          <a:prstGeom prst="wedgeRoundRectCallout">
            <a:avLst>
              <a:gd name="adj1" fmla="val -114133"/>
              <a:gd name="adj2" fmla="val 86636"/>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Test Passes:  </a:t>
            </a:r>
            <a:r>
              <a:rPr lang="en-US" sz="1200" dirty="0" smtClean="0">
                <a:solidFill>
                  <a:schemeClr val="tx1"/>
                </a:solidFill>
              </a:rPr>
              <a:t>Workflow continues…</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fade">
                                      <p:cBhvr>
                                        <p:cTn id="10" dur="20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fade">
                                      <p:cBhvr>
                                        <p:cTn id="15" dur="20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100"/>
                                        <p:tgtEl>
                                          <p:spTgt spid="35"/>
                                        </p:tgtEl>
                                      </p:cBhvr>
                                    </p:animEffect>
                                    <p:anim calcmode="lin" valueType="num">
                                      <p:cBhvr>
                                        <p:cTn id="21" dur="400" fill="hold"/>
                                        <p:tgtEl>
                                          <p:spTgt spid="35"/>
                                        </p:tgtEl>
                                        <p:attrNameLst>
                                          <p:attrName>ppt_x</p:attrName>
                                        </p:attrNameLst>
                                      </p:cBhvr>
                                      <p:tavLst>
                                        <p:tav tm="0">
                                          <p:val>
                                            <p:strVal val="#ppt_x"/>
                                          </p:val>
                                        </p:tav>
                                        <p:tav tm="100000">
                                          <p:val>
                                            <p:strVal val="#ppt_x"/>
                                          </p:val>
                                        </p:tav>
                                      </p:tavLst>
                                    </p:anim>
                                    <p:anim calcmode="lin" valueType="num">
                                      <p:cBhvr>
                                        <p:cTn id="22" dur="400" fill="hold"/>
                                        <p:tgtEl>
                                          <p:spTgt spid="35"/>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3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3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10" presetClass="entr" presetSubtype="0" fill="hold"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fade">
                                      <p:cBhvr>
                                        <p:cTn id="27" dur="2000"/>
                                        <p:tgtEl>
                                          <p:spTgt spid="13">
                                            <p:txEl>
                                              <p:pRg st="3" end="3"/>
                                            </p:txEl>
                                          </p:spTgt>
                                        </p:tgtEl>
                                      </p:cBhvr>
                                    </p:animEffect>
                                  </p:childTnLst>
                                </p:cTn>
                              </p:par>
                            </p:childTnLst>
                          </p:cTn>
                        </p:par>
                        <p:par>
                          <p:cTn id="28" fill="hold">
                            <p:stCondLst>
                              <p:cond delay="2000"/>
                            </p:stCondLst>
                            <p:childTnLst>
                              <p:par>
                                <p:cTn id="29" presetID="11" presetClass="exit" presetSubtype="0" fill="hold" nodeType="afterEffect">
                                  <p:stCondLst>
                                    <p:cond delay="0"/>
                                  </p:stCondLst>
                                  <p:childTnLst>
                                    <p:anim calcmode="discrete" valueType="str">
                                      <p:cBhvr>
                                        <p:cTn id="30" dur="1000"/>
                                        <p:tgtEl>
                                          <p:spTgt spid="35"/>
                                        </p:tgtEl>
                                        <p:attrNameLst>
                                          <p:attrName>style.visibility</p:attrName>
                                        </p:attrNameLst>
                                      </p:cBhvr>
                                      <p:tavLst>
                                        <p:tav tm="0">
                                          <p:val>
                                            <p:strVal val="hidden"/>
                                          </p:val>
                                        </p:tav>
                                        <p:tav tm="50000">
                                          <p:val>
                                            <p:strVal val="visible"/>
                                          </p:val>
                                        </p:tav>
                                      </p:tavLst>
                                    </p:anim>
                                    <p:set>
                                      <p:cBhvr>
                                        <p:cTn id="31" dur="1" fill="hold">
                                          <p:stCondLst>
                                            <p:cond delay="999"/>
                                          </p:stCondLst>
                                        </p:cTn>
                                        <p:tgtEl>
                                          <p:spTgt spid="35"/>
                                        </p:tgtEl>
                                        <p:attrNameLst>
                                          <p:attrName>style.visibility</p:attrName>
                                        </p:attrNameLst>
                                      </p:cBhvr>
                                      <p:to>
                                        <p:strVal val="hidden"/>
                                      </p:to>
                                    </p:se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p:cTn id="35" dur="500" fill="hold"/>
                                        <p:tgtEl>
                                          <p:spTgt spid="39"/>
                                        </p:tgtEl>
                                        <p:attrNameLst>
                                          <p:attrName>ppt_w</p:attrName>
                                        </p:attrNameLst>
                                      </p:cBhvr>
                                      <p:tavLst>
                                        <p:tav tm="0">
                                          <p:val>
                                            <p:fltVal val="0"/>
                                          </p:val>
                                        </p:tav>
                                        <p:tav tm="100000">
                                          <p:val>
                                            <p:strVal val="#ppt_w"/>
                                          </p:val>
                                        </p:tav>
                                      </p:tavLst>
                                    </p:anim>
                                    <p:anim calcmode="lin" valueType="num">
                                      <p:cBhvr>
                                        <p:cTn id="36" dur="500" fill="hold"/>
                                        <p:tgtEl>
                                          <p:spTgt spid="39"/>
                                        </p:tgtEl>
                                        <p:attrNameLst>
                                          <p:attrName>ppt_h</p:attrName>
                                        </p:attrNameLst>
                                      </p:cBhvr>
                                      <p:tavLst>
                                        <p:tav tm="0">
                                          <p:val>
                                            <p:fltVal val="0"/>
                                          </p:val>
                                        </p:tav>
                                        <p:tav tm="100000">
                                          <p:val>
                                            <p:strVal val="#ppt_h"/>
                                          </p:val>
                                        </p:tav>
                                      </p:tavLst>
                                    </p:anim>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900" decel="100000" fill="hold"/>
                                        <p:tgtEl>
                                          <p:spTgt spid="4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46" fill="hold">
                            <p:stCondLst>
                              <p:cond delay="2000"/>
                            </p:stCondLst>
                            <p:childTnLst>
                              <p:par>
                                <p:cTn id="47" presetID="11" presetClass="exit" presetSubtype="0" fill="hold" nodeType="afterEffect">
                                  <p:stCondLst>
                                    <p:cond delay="0"/>
                                  </p:stCondLst>
                                  <p:childTnLst>
                                    <p:anim calcmode="discrete" valueType="str">
                                      <p:cBhvr>
                                        <p:cTn id="48" dur="1000"/>
                                        <p:tgtEl>
                                          <p:spTgt spid="40"/>
                                        </p:tgtEl>
                                        <p:attrNameLst>
                                          <p:attrName>style.visibility</p:attrName>
                                        </p:attrNameLst>
                                      </p:cBhvr>
                                      <p:tavLst>
                                        <p:tav tm="0">
                                          <p:val>
                                            <p:strVal val="hidden"/>
                                          </p:val>
                                        </p:tav>
                                        <p:tav tm="50000">
                                          <p:val>
                                            <p:strVal val="visible"/>
                                          </p:val>
                                        </p:tav>
                                      </p:tavLst>
                                    </p:anim>
                                    <p:set>
                                      <p:cBhvr>
                                        <p:cTn id="49" dur="1" fill="hold">
                                          <p:stCondLst>
                                            <p:cond delay="999"/>
                                          </p:stCondLst>
                                        </p:cTn>
                                        <p:tgtEl>
                                          <p:spTgt spid="40"/>
                                        </p:tgtEl>
                                        <p:attrNameLst>
                                          <p:attrName>style.visibility</p:attrName>
                                        </p:attrNameLst>
                                      </p:cBhvr>
                                      <p:to>
                                        <p:strVal val="hidden"/>
                                      </p:to>
                                    </p:set>
                                  </p:childTnLst>
                                </p:cTn>
                              </p:par>
                            </p:childTnLst>
                          </p:cTn>
                        </p:par>
                        <p:par>
                          <p:cTn id="50" fill="hold">
                            <p:stCondLst>
                              <p:cond delay="3000"/>
                            </p:stCondLst>
                            <p:childTnLst>
                              <p:par>
                                <p:cTn id="51" presetID="53" presetClass="exit" presetSubtype="0" fill="hold" nodeType="afterEffect">
                                  <p:stCondLst>
                                    <p:cond delay="0"/>
                                  </p:stCondLst>
                                  <p:childTnLst>
                                    <p:anim calcmode="lin" valueType="num">
                                      <p:cBhvr>
                                        <p:cTn id="52" dur="500"/>
                                        <p:tgtEl>
                                          <p:spTgt spid="39"/>
                                        </p:tgtEl>
                                        <p:attrNameLst>
                                          <p:attrName>ppt_w</p:attrName>
                                        </p:attrNameLst>
                                      </p:cBhvr>
                                      <p:tavLst>
                                        <p:tav tm="0">
                                          <p:val>
                                            <p:strVal val="ppt_w"/>
                                          </p:val>
                                        </p:tav>
                                        <p:tav tm="100000">
                                          <p:val>
                                            <p:fltVal val="0"/>
                                          </p:val>
                                        </p:tav>
                                      </p:tavLst>
                                    </p:anim>
                                    <p:anim calcmode="lin" valueType="num">
                                      <p:cBhvr>
                                        <p:cTn id="53" dur="500"/>
                                        <p:tgtEl>
                                          <p:spTgt spid="39"/>
                                        </p:tgtEl>
                                        <p:attrNameLst>
                                          <p:attrName>ppt_h</p:attrName>
                                        </p:attrNameLst>
                                      </p:cBhvr>
                                      <p:tavLst>
                                        <p:tav tm="0">
                                          <p:val>
                                            <p:strVal val="ppt_h"/>
                                          </p:val>
                                        </p:tav>
                                        <p:tav tm="100000">
                                          <p:val>
                                            <p:fltVal val="0"/>
                                          </p:val>
                                        </p:tav>
                                      </p:tavLst>
                                    </p:anim>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par>
                                <p:cTn id="56" presetID="53" presetClass="entr" presetSubtype="0" fill="hold" grpId="0" nodeType="with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ppt_w</p:attrName>
                                        </p:attrNameLst>
                                      </p:cBhvr>
                                      <p:tavLst>
                                        <p:tav tm="0">
                                          <p:val>
                                            <p:fltVal val="0"/>
                                          </p:val>
                                        </p:tav>
                                        <p:tav tm="100000">
                                          <p:val>
                                            <p:strVal val="#ppt_w"/>
                                          </p:val>
                                        </p:tav>
                                      </p:tavLst>
                                    </p:anim>
                                    <p:anim calcmode="lin" valueType="num">
                                      <p:cBhvr>
                                        <p:cTn id="59" dur="500" fill="hold"/>
                                        <p:tgtEl>
                                          <p:spTgt spid="41"/>
                                        </p:tgtEl>
                                        <p:attrNameLst>
                                          <p:attrName>ppt_h</p:attrName>
                                        </p:attrNameLst>
                                      </p:cBhvr>
                                      <p:tavLst>
                                        <p:tav tm="0">
                                          <p:val>
                                            <p:fltVal val="0"/>
                                          </p:val>
                                        </p:tav>
                                        <p:tav tm="100000">
                                          <p:val>
                                            <p:strVal val="#ppt_h"/>
                                          </p:val>
                                        </p:tav>
                                      </p:tavLst>
                                    </p:anim>
                                    <p:animEffect transition="in" filter="fade">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1000"/>
                                        <p:tgtEl>
                                          <p:spTgt spid="4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childTnLst>
                                </p:cTn>
                              </p:par>
                              <p:par>
                                <p:cTn id="71" presetID="10" presetClass="exit" presetSubtype="0" fill="hold" grpId="1" nodeType="withEffect">
                                  <p:stCondLst>
                                    <p:cond delay="0"/>
                                  </p:stCondLst>
                                  <p:childTnLst>
                                    <p:animEffect transition="out" filter="fade">
                                      <p:cBhvr>
                                        <p:cTn id="72" dur="2000"/>
                                        <p:tgtEl>
                                          <p:spTgt spid="42"/>
                                        </p:tgtEl>
                                      </p:cBhvr>
                                    </p:animEffect>
                                    <p:set>
                                      <p:cBhvr>
                                        <p:cTn id="73" dur="1" fill="hold">
                                          <p:stCondLst>
                                            <p:cond delay="19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2" grpId="1" animBg="1"/>
      <p:bldP spid="4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Analysis &amp; “Reference” file </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#2:</a:t>
            </a:r>
            <a:endParaRPr lang="en-CA" dirty="0"/>
          </a:p>
        </p:txBody>
      </p:sp>
      <p:sp>
        <p:nvSpPr>
          <p:cNvPr id="13" name="Content Placeholder 12"/>
          <p:cNvSpPr>
            <a:spLocks noGrp="1"/>
          </p:cNvSpPr>
          <p:nvPr>
            <p:ph sz="quarter" idx="12"/>
          </p:nvPr>
        </p:nvSpPr>
        <p:spPr>
          <a:xfrm>
            <a:off x="642939" y="1071563"/>
            <a:ext cx="3071805" cy="3375422"/>
          </a:xfrm>
        </p:spPr>
        <p:txBody>
          <a:bodyPr/>
          <a:lstStyle/>
          <a:p>
            <a:pPr marL="342900" lvl="1" indent="-342900"/>
            <a:r>
              <a:rPr lang="en-US" dirty="0" smtClean="0"/>
              <a:t>Check file for 24 bit by loading Rule into downstream Decider</a:t>
            </a:r>
            <a:endParaRPr lang="en-US" b="1" dirty="0" smtClean="0"/>
          </a:p>
          <a:p>
            <a:endParaRPr lang="en-US" dirty="0"/>
          </a:p>
        </p:txBody>
      </p:sp>
      <p:pic>
        <p:nvPicPr>
          <p:cNvPr id="5" name="Picture 2" descr="W:\Robs BUs\My Pictures\Cube-Tec Images\Dobbin Stuff\Job Designer\Grid.gif"/>
          <p:cNvPicPr>
            <a:picLocks noChangeAspect="1" noChangeArrowheads="1"/>
          </p:cNvPicPr>
          <p:nvPr/>
        </p:nvPicPr>
        <p:blipFill>
          <a:blip r:embed="rId3" cstate="print"/>
          <a:srcRect l="21597"/>
          <a:stretch>
            <a:fillRect/>
          </a:stretch>
        </p:blipFill>
        <p:spPr bwMode="auto">
          <a:xfrm>
            <a:off x="3684288" y="1071552"/>
            <a:ext cx="4816802" cy="3364018"/>
          </a:xfrm>
          <a:prstGeom prst="rect">
            <a:avLst/>
          </a:prstGeom>
          <a:noFill/>
        </p:spPr>
      </p:pic>
      <p:grpSp>
        <p:nvGrpSpPr>
          <p:cNvPr id="14" name="Group 13"/>
          <p:cNvGrpSpPr/>
          <p:nvPr/>
        </p:nvGrpSpPr>
        <p:grpSpPr>
          <a:xfrm>
            <a:off x="4857752" y="1062024"/>
            <a:ext cx="1958985" cy="3367113"/>
            <a:chOff x="4857752" y="1062024"/>
            <a:chExt cx="1958985" cy="3367113"/>
          </a:xfrm>
        </p:grpSpPr>
        <p:pic>
          <p:nvPicPr>
            <p:cNvPr id="7" name="Picture 4" descr="W:\Robs BUs\My Pictures\Cube-Tec Images\Dobbin Stuff\Plug-ins\End.png"/>
            <p:cNvPicPr>
              <a:picLocks noChangeAspect="1" noChangeArrowheads="1"/>
            </p:cNvPicPr>
            <p:nvPr/>
          </p:nvPicPr>
          <p:blipFill>
            <a:blip r:embed="rId4" cstate="print"/>
            <a:srcRect/>
            <a:stretch>
              <a:fillRect/>
            </a:stretch>
          </p:blipFill>
          <p:spPr bwMode="auto">
            <a:xfrm>
              <a:off x="6286512" y="3286130"/>
              <a:ext cx="530225" cy="419100"/>
            </a:xfrm>
            <a:prstGeom prst="rect">
              <a:avLst/>
            </a:prstGeom>
            <a:noFill/>
          </p:spPr>
        </p:pic>
        <p:pic>
          <p:nvPicPr>
            <p:cNvPr id="103428" name="Picture 4" descr="W:\Robs BUs\My Pictures\Cube-Tec Images\Dobbin Stuff\Plug-ins\Switch.png"/>
            <p:cNvPicPr>
              <a:picLocks noChangeAspect="1" noChangeArrowheads="1"/>
            </p:cNvPicPr>
            <p:nvPr/>
          </p:nvPicPr>
          <p:blipFill>
            <a:blip r:embed="rId5" cstate="print"/>
            <a:srcRect/>
            <a:stretch>
              <a:fillRect/>
            </a:stretch>
          </p:blipFill>
          <p:spPr bwMode="auto">
            <a:xfrm>
              <a:off x="4857752" y="2643188"/>
              <a:ext cx="760413" cy="795337"/>
            </a:xfrm>
            <a:prstGeom prst="rect">
              <a:avLst/>
            </a:prstGeom>
            <a:noFill/>
          </p:spPr>
        </p:pic>
        <p:pic>
          <p:nvPicPr>
            <p:cNvPr id="103430" name="Picture 6" descr="W:\Robs BUs\My Pictures\Cube-Tec Images\Dobbin Stuff\Plug-ins\Decider.png"/>
            <p:cNvPicPr>
              <a:picLocks noChangeAspect="1" noChangeArrowheads="1"/>
            </p:cNvPicPr>
            <p:nvPr/>
          </p:nvPicPr>
          <p:blipFill>
            <a:blip r:embed="rId6" cstate="print"/>
            <a:srcRect/>
            <a:stretch>
              <a:fillRect/>
            </a:stretch>
          </p:blipFill>
          <p:spPr bwMode="auto">
            <a:xfrm>
              <a:off x="5643570" y="1785932"/>
              <a:ext cx="1093787" cy="461962"/>
            </a:xfrm>
            <a:prstGeom prst="rect">
              <a:avLst/>
            </a:prstGeom>
            <a:noFill/>
          </p:spPr>
        </p:pic>
        <p:cxnSp>
          <p:nvCxnSpPr>
            <p:cNvPr id="19" name="Elbow Connector 18"/>
            <p:cNvCxnSpPr>
              <a:stCxn id="103430" idx="2"/>
              <a:endCxn id="103428" idx="0"/>
            </p:cNvCxnSpPr>
            <p:nvPr/>
          </p:nvCxnSpPr>
          <p:spPr>
            <a:xfrm rot="5400000">
              <a:off x="5516565" y="1969289"/>
              <a:ext cx="395294" cy="952505"/>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03430" idx="1"/>
              <a:endCxn id="103428" idx="1"/>
            </p:cNvCxnSpPr>
            <p:nvPr/>
          </p:nvCxnSpPr>
          <p:spPr>
            <a:xfrm rot="10800000" flipV="1">
              <a:off x="4857752" y="2016913"/>
              <a:ext cx="785818" cy="1023944"/>
            </a:xfrm>
            <a:prstGeom prst="bentConnector3">
              <a:avLst>
                <a:gd name="adj1" fmla="val 129091"/>
              </a:avLst>
            </a:prstGeom>
            <a:ln>
              <a:solidFill>
                <a:srgbClr val="00C032"/>
              </a:solidFill>
            </a:ln>
          </p:spPr>
          <p:style>
            <a:lnRef idx="2">
              <a:schemeClr val="accent1"/>
            </a:lnRef>
            <a:fillRef idx="0">
              <a:schemeClr val="accent1"/>
            </a:fillRef>
            <a:effectRef idx="1">
              <a:schemeClr val="accent1"/>
            </a:effectRef>
            <a:fontRef idx="minor">
              <a:schemeClr val="tx1"/>
            </a:fontRef>
          </p:style>
        </p:cxnSp>
        <p:cxnSp>
          <p:nvCxnSpPr>
            <p:cNvPr id="24" name="Shape 23"/>
            <p:cNvCxnSpPr>
              <a:stCxn id="103428" idx="3"/>
              <a:endCxn id="7" idx="0"/>
            </p:cNvCxnSpPr>
            <p:nvPr/>
          </p:nvCxnSpPr>
          <p:spPr>
            <a:xfrm>
              <a:off x="5618165" y="3040857"/>
              <a:ext cx="933460" cy="245273"/>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03428" idx="2"/>
            </p:cNvCxnSpPr>
            <p:nvPr/>
          </p:nvCxnSpPr>
          <p:spPr>
            <a:xfrm rot="16200000" flipH="1">
              <a:off x="5231210" y="3445273"/>
              <a:ext cx="990613" cy="977115"/>
            </a:xfrm>
            <a:prstGeom prst="bentConnector3">
              <a:avLst>
                <a:gd name="adj1" fmla="val 5930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Elbow Connector 30"/>
            <p:cNvCxnSpPr>
              <a:endCxn id="103430" idx="0"/>
            </p:cNvCxnSpPr>
            <p:nvPr/>
          </p:nvCxnSpPr>
          <p:spPr>
            <a:xfrm rot="16200000" flipH="1">
              <a:off x="5330429" y="925897"/>
              <a:ext cx="723908" cy="99616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5914808" y="1879141"/>
            <a:ext cx="543739" cy="230832"/>
          </a:xfrm>
          <a:prstGeom prst="rect">
            <a:avLst/>
          </a:prstGeom>
          <a:solidFill>
            <a:srgbClr val="B4B4B4"/>
          </a:solidFill>
        </p:spPr>
        <p:txBody>
          <a:bodyPr wrap="none" rtlCol="0">
            <a:spAutoFit/>
          </a:bodyPr>
          <a:lstStyle/>
          <a:p>
            <a:r>
              <a:rPr lang="en-US" sz="900" dirty="0" smtClean="0"/>
              <a:t>24 Bit?</a:t>
            </a:r>
            <a:endParaRPr lang="en-US" sz="900" dirty="0"/>
          </a:p>
        </p:txBody>
      </p:sp>
      <p:sp>
        <p:nvSpPr>
          <p:cNvPr id="16" name="Rounded Rectangular Callout 15"/>
          <p:cNvSpPr/>
          <p:nvPr/>
        </p:nvSpPr>
        <p:spPr>
          <a:xfrm>
            <a:off x="6786578" y="2357436"/>
            <a:ext cx="1214446" cy="714380"/>
          </a:xfrm>
          <a:prstGeom prst="wedgeRoundRectCallout">
            <a:avLst>
              <a:gd name="adj1" fmla="val -47205"/>
              <a:gd name="adj2" fmla="val 85620"/>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Test Fails:  </a:t>
            </a:r>
            <a:r>
              <a:rPr lang="en-US" sz="1200" dirty="0" smtClean="0">
                <a:solidFill>
                  <a:schemeClr val="tx1"/>
                </a:solidFill>
              </a:rPr>
              <a:t>Media &amp; report moved here:</a:t>
            </a:r>
            <a:endParaRPr lang="en-US" sz="1200" dirty="0">
              <a:solidFill>
                <a:schemeClr val="tx1"/>
              </a:solidFill>
            </a:endParaRPr>
          </a:p>
        </p:txBody>
      </p:sp>
      <p:sp>
        <p:nvSpPr>
          <p:cNvPr id="17" name="Rounded Rectangular Callout 16"/>
          <p:cNvSpPr/>
          <p:nvPr/>
        </p:nvSpPr>
        <p:spPr>
          <a:xfrm>
            <a:off x="7143768" y="3357568"/>
            <a:ext cx="1214446" cy="714380"/>
          </a:xfrm>
          <a:prstGeom prst="wedgeRoundRectCallout">
            <a:avLst>
              <a:gd name="adj1" fmla="val -114133"/>
              <a:gd name="adj2" fmla="val 86636"/>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Test Passes:  </a:t>
            </a:r>
            <a:r>
              <a:rPr lang="en-US" sz="1200" dirty="0" smtClean="0">
                <a:solidFill>
                  <a:schemeClr val="tx1"/>
                </a:solidFill>
              </a:rPr>
              <a:t>Workflow continues…</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par>
                                <p:cTn id="25" presetID="10" presetClass="exit" presetSubtype="0" fill="hold" grpId="1" nodeType="withEffect">
                                  <p:stCondLst>
                                    <p:cond delay="0"/>
                                  </p:stCondLst>
                                  <p:childTnLst>
                                    <p:animEffect transition="out" filter="fade">
                                      <p:cBhvr>
                                        <p:cTn id="26" dur="2000"/>
                                        <p:tgtEl>
                                          <p:spTgt spid="16"/>
                                        </p:tgtEl>
                                      </p:cBhvr>
                                    </p:animEffect>
                                    <p:set>
                                      <p:cBhvr>
                                        <p:cTn id="2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Integration</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8" name="Content Placeholder 6"/>
          <p:cNvSpPr txBox="1">
            <a:spLocks/>
          </p:cNvSpPr>
          <p:nvPr/>
        </p:nvSpPr>
        <p:spPr bwMode="auto">
          <a:xfrm>
            <a:off x="7072359" y="3714759"/>
            <a:ext cx="1428731" cy="785818"/>
          </a:xfrm>
          <a:prstGeom prst="rect">
            <a:avLst/>
          </a:prstGeom>
          <a:noFill/>
          <a:ln w="9525">
            <a:noFill/>
            <a:miter lim="800000"/>
            <a:headEnd/>
            <a:tailEnd/>
          </a:ln>
        </p:spPr>
        <p:txBody>
          <a:bodyPr/>
          <a:lstStyle/>
          <a:p>
            <a:pPr marL="342900" indent="-342900" algn="ctr">
              <a:lnSpc>
                <a:spcPts val="1200"/>
              </a:lnSpc>
              <a:spcBef>
                <a:spcPct val="20000"/>
              </a:spcBef>
              <a:buFont typeface="Wingdings" pitchFamily="2" charset="2"/>
              <a:buNone/>
            </a:pPr>
            <a:r>
              <a:rPr lang="en-US" sz="1400" b="1" dirty="0" smtClean="0">
                <a:solidFill>
                  <a:schemeClr val="bg1"/>
                </a:solidFill>
                <a:latin typeface="Calibri" pitchFamily="34" charset="0"/>
              </a:rPr>
              <a:t>Asset</a:t>
            </a:r>
            <a:endParaRPr lang="en-US" sz="1400" b="1" dirty="0">
              <a:solidFill>
                <a:schemeClr val="bg1"/>
              </a:solidFill>
              <a:latin typeface="Calibri" pitchFamily="34" charset="0"/>
            </a:endParaRPr>
          </a:p>
          <a:p>
            <a:pPr marL="342900" indent="-342900" algn="ctr">
              <a:lnSpc>
                <a:spcPts val="1200"/>
              </a:lnSpc>
              <a:spcBef>
                <a:spcPct val="20000"/>
              </a:spcBef>
              <a:buFont typeface="Wingdings" pitchFamily="2" charset="2"/>
              <a:buNone/>
            </a:pPr>
            <a:r>
              <a:rPr lang="en-US" sz="1400" b="1" dirty="0">
                <a:solidFill>
                  <a:schemeClr val="bg1"/>
                </a:solidFill>
                <a:latin typeface="Calibri" pitchFamily="34" charset="0"/>
              </a:rPr>
              <a:t>Management</a:t>
            </a:r>
          </a:p>
          <a:p>
            <a:pPr marL="342900" indent="-342900" algn="ctr">
              <a:lnSpc>
                <a:spcPts val="1200"/>
              </a:lnSpc>
              <a:spcBef>
                <a:spcPct val="20000"/>
              </a:spcBef>
              <a:buFont typeface="Wingdings" pitchFamily="2" charset="2"/>
              <a:buNone/>
            </a:pPr>
            <a:r>
              <a:rPr lang="en-US" sz="1400" b="1" dirty="0">
                <a:solidFill>
                  <a:schemeClr val="bg1"/>
                </a:solidFill>
                <a:latin typeface="Calibri" pitchFamily="34" charset="0"/>
              </a:rPr>
              <a:t>System</a:t>
            </a:r>
          </a:p>
        </p:txBody>
      </p:sp>
      <p:sp>
        <p:nvSpPr>
          <p:cNvPr id="44" name="Content Placeholder 6"/>
          <p:cNvSpPr>
            <a:spLocks noGrp="1"/>
          </p:cNvSpPr>
          <p:nvPr>
            <p:ph sz="quarter" idx="12"/>
          </p:nvPr>
        </p:nvSpPr>
        <p:spPr>
          <a:xfrm>
            <a:off x="357158" y="1390274"/>
            <a:ext cx="1500169" cy="467096"/>
          </a:xfrm>
        </p:spPr>
        <p:txBody>
          <a:bodyPr>
            <a:normAutofit fontScale="77500" lnSpcReduction="20000"/>
          </a:bodyPr>
          <a:lstStyle/>
          <a:p>
            <a:pPr algn="ctr">
              <a:buNone/>
            </a:pPr>
            <a:r>
              <a:rPr lang="en-US" b="1" dirty="0" smtClean="0"/>
              <a:t>Legacy</a:t>
            </a:r>
            <a:endParaRPr lang="en-US" sz="1600" b="1" dirty="0" smtClean="0"/>
          </a:p>
          <a:p>
            <a:pPr algn="ctr">
              <a:buNone/>
            </a:pPr>
            <a:r>
              <a:rPr lang="en-US" sz="1600" b="1" dirty="0" smtClean="0"/>
              <a:t>Database</a:t>
            </a:r>
            <a:endParaRPr lang="en-US" sz="1600" b="1" dirty="0"/>
          </a:p>
        </p:txBody>
      </p:sp>
      <p:grpSp>
        <p:nvGrpSpPr>
          <p:cNvPr id="48" name="Group 15"/>
          <p:cNvGrpSpPr/>
          <p:nvPr/>
        </p:nvGrpSpPr>
        <p:grpSpPr>
          <a:xfrm>
            <a:off x="2285984" y="1142984"/>
            <a:ext cx="1357322" cy="1214452"/>
            <a:chOff x="2571736" y="1000108"/>
            <a:chExt cx="1357322" cy="1857388"/>
          </a:xfrm>
        </p:grpSpPr>
        <p:grpSp>
          <p:nvGrpSpPr>
            <p:cNvPr id="52"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54" name="Group 10"/>
              <p:cNvGrpSpPr/>
              <p:nvPr/>
            </p:nvGrpSpPr>
            <p:grpSpPr>
              <a:xfrm>
                <a:off x="1973579" y="2409623"/>
                <a:ext cx="1691640" cy="1606415"/>
                <a:chOff x="1973579" y="2409623"/>
                <a:chExt cx="1691640" cy="1606415"/>
              </a:xfrm>
            </p:grpSpPr>
            <p:sp>
              <p:nvSpPr>
                <p:cNvPr id="55" name="Rounded Rectangle 54"/>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56"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80000" rIns="106680" bIns="106680" numCol="1" spcCol="1270" anchor="t" anchorCtr="0">
                  <a:noAutofit/>
                </a:bodyPr>
                <a:lstStyle/>
                <a:p>
                  <a:pPr lvl="0" algn="ctr" defTabSz="1244600">
                    <a:lnSpc>
                      <a:spcPct val="90000"/>
                    </a:lnSpc>
                    <a:spcBef>
                      <a:spcPct val="0"/>
                    </a:spcBef>
                    <a:spcAft>
                      <a:spcPct val="35000"/>
                    </a:spcAft>
                  </a:pPr>
                  <a:r>
                    <a:rPr lang="en-US" sz="1600" kern="1200" dirty="0" smtClean="0">
                      <a:effectLst>
                        <a:innerShdw blurRad="114300">
                          <a:prstClr val="black"/>
                        </a:innerShdw>
                      </a:effectLst>
                    </a:rPr>
                    <a:t>QUADRIGA</a:t>
                  </a:r>
                  <a:endParaRPr lang="en-US" sz="1600" kern="1200" dirty="0">
                    <a:effectLst>
                      <a:innerShdw blurRad="114300">
                        <a:prstClr val="black"/>
                      </a:innerShdw>
                    </a:effectLst>
                  </a:endParaRPr>
                </a:p>
              </p:txBody>
            </p:sp>
          </p:grpSp>
        </p:grpSp>
        <p:pic>
          <p:nvPicPr>
            <p:cNvPr id="53" name="Picture 52" descr="QUADRIGA_Icon.png"/>
            <p:cNvPicPr>
              <a:picLocks noChangeAspect="1"/>
            </p:cNvPicPr>
            <p:nvPr/>
          </p:nvPicPr>
          <p:blipFill>
            <a:blip r:embed="rId3" cstate="print"/>
            <a:stretch>
              <a:fillRect/>
            </a:stretch>
          </p:blipFill>
          <p:spPr>
            <a:xfrm>
              <a:off x="2951728" y="1729365"/>
              <a:ext cx="642938" cy="874055"/>
            </a:xfrm>
            <a:prstGeom prst="rect">
              <a:avLst/>
            </a:prstGeom>
          </p:spPr>
        </p:pic>
      </p:grpSp>
      <p:grpSp>
        <p:nvGrpSpPr>
          <p:cNvPr id="57" name="Group 16"/>
          <p:cNvGrpSpPr/>
          <p:nvPr/>
        </p:nvGrpSpPr>
        <p:grpSpPr>
          <a:xfrm>
            <a:off x="3781409" y="1142984"/>
            <a:ext cx="1357322" cy="1214452"/>
            <a:chOff x="2571736" y="1000108"/>
            <a:chExt cx="1357322" cy="1857388"/>
          </a:xfrm>
        </p:grpSpPr>
        <p:grpSp>
          <p:nvGrpSpPr>
            <p:cNvPr id="58"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60" name="Group 19"/>
              <p:cNvGrpSpPr/>
              <p:nvPr/>
            </p:nvGrpSpPr>
            <p:grpSpPr>
              <a:xfrm>
                <a:off x="1973579" y="2409623"/>
                <a:ext cx="1691640" cy="1606415"/>
                <a:chOff x="1973579" y="2409623"/>
                <a:chExt cx="1691640" cy="1606415"/>
              </a:xfrm>
            </p:grpSpPr>
            <p:sp>
              <p:nvSpPr>
                <p:cNvPr id="61" name="Rounded Rectangle 60"/>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62"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80000" rIns="106680" bIns="106680" numCol="1" spcCol="1270" anchor="t" anchorCtr="0">
                  <a:noAutofit/>
                </a:bodyPr>
                <a:lstStyle/>
                <a:p>
                  <a:pPr lvl="0" algn="ctr" defTabSz="1244600">
                    <a:lnSpc>
                      <a:spcPct val="90000"/>
                    </a:lnSpc>
                    <a:spcBef>
                      <a:spcPct val="0"/>
                    </a:spcBef>
                    <a:spcAft>
                      <a:spcPct val="35000"/>
                    </a:spcAft>
                  </a:pPr>
                  <a:r>
                    <a:rPr lang="en-US" sz="1600" kern="1200" dirty="0" smtClean="0"/>
                    <a:t>DOBBIN</a:t>
                  </a:r>
                </a:p>
              </p:txBody>
            </p:sp>
          </p:grpSp>
        </p:grpSp>
        <p:pic>
          <p:nvPicPr>
            <p:cNvPr id="59" name="Picture 58" descr="QUADRIGA_Icon.png"/>
            <p:cNvPicPr>
              <a:picLocks noChangeAspect="1"/>
            </p:cNvPicPr>
            <p:nvPr/>
          </p:nvPicPr>
          <p:blipFill>
            <a:blip r:embed="rId4" cstate="print"/>
            <a:stretch>
              <a:fillRect/>
            </a:stretch>
          </p:blipFill>
          <p:spPr>
            <a:xfrm>
              <a:off x="2923975" y="1750048"/>
              <a:ext cx="642938" cy="874055"/>
            </a:xfrm>
            <a:prstGeom prst="rect">
              <a:avLst/>
            </a:prstGeom>
          </p:spPr>
        </p:pic>
      </p:grpSp>
      <p:grpSp>
        <p:nvGrpSpPr>
          <p:cNvPr id="63" name="Group 28"/>
          <p:cNvGrpSpPr/>
          <p:nvPr/>
        </p:nvGrpSpPr>
        <p:grpSpPr>
          <a:xfrm>
            <a:off x="5286380" y="1142984"/>
            <a:ext cx="1357322" cy="1214452"/>
            <a:chOff x="2571736" y="1000108"/>
            <a:chExt cx="1357322" cy="1857388"/>
          </a:xfrm>
        </p:grpSpPr>
        <p:grpSp>
          <p:nvGrpSpPr>
            <p:cNvPr id="64"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66" name="Group 31"/>
              <p:cNvGrpSpPr/>
              <p:nvPr/>
            </p:nvGrpSpPr>
            <p:grpSpPr>
              <a:xfrm>
                <a:off x="1973579" y="2409623"/>
                <a:ext cx="1691640" cy="1606415"/>
                <a:chOff x="1973579" y="2409623"/>
                <a:chExt cx="1691640" cy="1606415"/>
              </a:xfrm>
            </p:grpSpPr>
            <p:sp>
              <p:nvSpPr>
                <p:cNvPr id="67" name="Rounded Rectangle 66"/>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68"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80000" rIns="106680" bIns="106680" numCol="1" spcCol="1270" anchor="t" anchorCtr="0">
                  <a:noAutofit/>
                </a:bodyPr>
                <a:lstStyle/>
                <a:p>
                  <a:pPr lvl="0" algn="ctr" defTabSz="1244600">
                    <a:lnSpc>
                      <a:spcPct val="90000"/>
                    </a:lnSpc>
                    <a:spcBef>
                      <a:spcPct val="0"/>
                    </a:spcBef>
                    <a:spcAft>
                      <a:spcPct val="35000"/>
                    </a:spcAft>
                  </a:pPr>
                  <a:r>
                    <a:rPr lang="en-US" sz="1600" kern="1200" dirty="0" smtClean="0"/>
                    <a:t>AUDIOCUBE</a:t>
                  </a:r>
                </a:p>
              </p:txBody>
            </p:sp>
          </p:grpSp>
        </p:grpSp>
        <p:pic>
          <p:nvPicPr>
            <p:cNvPr id="65" name="Picture 64" descr="QUADRIGA_Icon.png"/>
            <p:cNvPicPr>
              <a:picLocks noChangeAspect="1"/>
            </p:cNvPicPr>
            <p:nvPr/>
          </p:nvPicPr>
          <p:blipFill>
            <a:blip r:embed="rId5" cstate="print"/>
            <a:stretch>
              <a:fillRect/>
            </a:stretch>
          </p:blipFill>
          <p:spPr>
            <a:xfrm>
              <a:off x="2925584" y="1768062"/>
              <a:ext cx="642938" cy="874055"/>
            </a:xfrm>
            <a:prstGeom prst="rect">
              <a:avLst/>
            </a:prstGeom>
          </p:spPr>
        </p:pic>
      </p:grpSp>
      <p:grpSp>
        <p:nvGrpSpPr>
          <p:cNvPr id="69" name="Group 34"/>
          <p:cNvGrpSpPr/>
          <p:nvPr/>
        </p:nvGrpSpPr>
        <p:grpSpPr>
          <a:xfrm>
            <a:off x="2214546" y="2714620"/>
            <a:ext cx="4572032" cy="1214452"/>
            <a:chOff x="2571736" y="1000108"/>
            <a:chExt cx="1357322" cy="1857388"/>
          </a:xfrm>
        </p:grpSpPr>
        <p:grpSp>
          <p:nvGrpSpPr>
            <p:cNvPr id="70"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72" name="Group 37"/>
              <p:cNvGrpSpPr/>
              <p:nvPr/>
            </p:nvGrpSpPr>
            <p:grpSpPr>
              <a:xfrm>
                <a:off x="1973579" y="2409623"/>
                <a:ext cx="1691640" cy="1606415"/>
                <a:chOff x="1973579" y="2409623"/>
                <a:chExt cx="1691640" cy="1606415"/>
              </a:xfrm>
            </p:grpSpPr>
            <p:sp>
              <p:nvSpPr>
                <p:cNvPr id="73" name="Rounded Rectangle 72"/>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74"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80000" rIns="106680" bIns="106680" numCol="1" spcCol="1270" anchor="t" anchorCtr="0">
                  <a:noAutofit/>
                </a:bodyPr>
                <a:lstStyle/>
                <a:p>
                  <a:pPr lvl="0" algn="ctr" defTabSz="1244600">
                    <a:lnSpc>
                      <a:spcPct val="90000"/>
                    </a:lnSpc>
                    <a:spcBef>
                      <a:spcPct val="0"/>
                    </a:spcBef>
                    <a:spcAft>
                      <a:spcPct val="35000"/>
                    </a:spcAft>
                  </a:pPr>
                  <a:r>
                    <a:rPr lang="en-US" sz="1600" kern="1200" dirty="0" smtClean="0"/>
                    <a:t>CUBE WORK-FLOW</a:t>
                  </a:r>
                </a:p>
              </p:txBody>
            </p:sp>
          </p:grpSp>
        </p:grpSp>
        <p:pic>
          <p:nvPicPr>
            <p:cNvPr id="71" name="Picture 70" descr="QUADRIGA_Icon.png"/>
            <p:cNvPicPr>
              <a:picLocks noChangeAspect="1"/>
            </p:cNvPicPr>
            <p:nvPr/>
          </p:nvPicPr>
          <p:blipFill>
            <a:blip r:embed="rId6" cstate="print"/>
            <a:stretch>
              <a:fillRect/>
            </a:stretch>
          </p:blipFill>
          <p:spPr>
            <a:xfrm>
              <a:off x="3141468" y="1655663"/>
              <a:ext cx="209975" cy="983384"/>
            </a:xfrm>
            <a:prstGeom prst="rect">
              <a:avLst/>
            </a:prstGeom>
          </p:spPr>
        </p:pic>
      </p:grpSp>
      <p:pic>
        <p:nvPicPr>
          <p:cNvPr id="75" name="Picture 74" descr="CyberCurvedoor.png"/>
          <p:cNvPicPr>
            <a:picLocks noChangeAspect="1"/>
          </p:cNvPicPr>
          <p:nvPr/>
        </p:nvPicPr>
        <p:blipFill>
          <a:blip r:embed="rId7" cstate="print"/>
          <a:stretch>
            <a:fillRect/>
          </a:stretch>
        </p:blipFill>
        <p:spPr>
          <a:xfrm>
            <a:off x="571471" y="1857365"/>
            <a:ext cx="922496" cy="2334101"/>
          </a:xfrm>
          <a:prstGeom prst="rect">
            <a:avLst/>
          </a:prstGeom>
        </p:spPr>
      </p:pic>
      <p:pic>
        <p:nvPicPr>
          <p:cNvPr id="76" name="Picture 75" descr="Serverflippng.png"/>
          <p:cNvPicPr>
            <a:picLocks noChangeAspect="1"/>
          </p:cNvPicPr>
          <p:nvPr/>
        </p:nvPicPr>
        <p:blipFill>
          <a:blip r:embed="rId8" cstate="print"/>
          <a:stretch>
            <a:fillRect/>
          </a:stretch>
        </p:blipFill>
        <p:spPr>
          <a:xfrm>
            <a:off x="7275418" y="1571618"/>
            <a:ext cx="959644" cy="2166938"/>
          </a:xfrm>
          <a:prstGeom prst="rect">
            <a:avLst/>
          </a:prstGeom>
        </p:spPr>
      </p:pic>
      <p:sp>
        <p:nvSpPr>
          <p:cNvPr id="77" name="Up-Down Arrow 76"/>
          <p:cNvSpPr/>
          <p:nvPr/>
        </p:nvSpPr>
        <p:spPr>
          <a:xfrm>
            <a:off x="2857488" y="2357430"/>
            <a:ext cx="214314" cy="467097"/>
          </a:xfrm>
          <a:prstGeom prst="upDownArrow">
            <a:avLst/>
          </a:prstGeom>
          <a:ln/>
          <a:effectLst>
            <a:glow rad="1397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smtClean="0">
              <a:solidFill>
                <a:schemeClr val="tx1"/>
              </a:solidFill>
            </a:endParaRPr>
          </a:p>
        </p:txBody>
      </p:sp>
      <p:sp>
        <p:nvSpPr>
          <p:cNvPr id="78" name="Up-Down Arrow 77"/>
          <p:cNvSpPr/>
          <p:nvPr/>
        </p:nvSpPr>
        <p:spPr>
          <a:xfrm>
            <a:off x="4343388" y="2357430"/>
            <a:ext cx="214314" cy="467097"/>
          </a:xfrm>
          <a:prstGeom prst="upDownArrow">
            <a:avLst/>
          </a:prstGeom>
          <a:ln/>
          <a:effectLst>
            <a:glow rad="1397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smtClean="0">
              <a:solidFill>
                <a:schemeClr val="tx1"/>
              </a:solidFill>
            </a:endParaRPr>
          </a:p>
        </p:txBody>
      </p:sp>
      <p:sp>
        <p:nvSpPr>
          <p:cNvPr id="79" name="Up-Down Arrow 78"/>
          <p:cNvSpPr/>
          <p:nvPr/>
        </p:nvSpPr>
        <p:spPr>
          <a:xfrm>
            <a:off x="5848338" y="2357430"/>
            <a:ext cx="214314" cy="467097"/>
          </a:xfrm>
          <a:prstGeom prst="upDownArrow">
            <a:avLst/>
          </a:prstGeom>
          <a:ln/>
          <a:effectLst>
            <a:glow rad="139700">
              <a:schemeClr val="accent3">
                <a:satMod val="175000"/>
                <a:alpha val="40000"/>
              </a:schemeClr>
            </a:glow>
            <a:outerShdw blurRad="40000" dist="23000" dir="5400000" rotWithShape="0">
              <a:srgbClr val="000000">
                <a:alpha val="35000"/>
              </a:srgb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smtClean="0">
              <a:solidFill>
                <a:schemeClr val="tx1"/>
              </a:solidFill>
            </a:endParaRPr>
          </a:p>
        </p:txBody>
      </p:sp>
      <p:sp>
        <p:nvSpPr>
          <p:cNvPr id="80" name="Right Arrow 79"/>
          <p:cNvSpPr/>
          <p:nvPr/>
        </p:nvSpPr>
        <p:spPr>
          <a:xfrm>
            <a:off x="1714480" y="3133712"/>
            <a:ext cx="500066" cy="140129"/>
          </a:xfrm>
          <a:prstGeom prst="rightArrow">
            <a:avLst/>
          </a:prstGeom>
          <a:ln/>
          <a:effectLst>
            <a:glow rad="101600">
              <a:schemeClr val="accent5">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smtClean="0">
              <a:solidFill>
                <a:schemeClr val="tx1"/>
              </a:solidFill>
            </a:endParaRPr>
          </a:p>
        </p:txBody>
      </p:sp>
      <p:sp>
        <p:nvSpPr>
          <p:cNvPr id="81" name="Up-Down Arrow 80"/>
          <p:cNvSpPr/>
          <p:nvPr/>
        </p:nvSpPr>
        <p:spPr>
          <a:xfrm rot="5400000">
            <a:off x="6883202" y="1784553"/>
            <a:ext cx="140129" cy="571504"/>
          </a:xfrm>
          <a:prstGeom prst="upDownArrow">
            <a:avLst/>
          </a:prstGeom>
          <a:ln/>
          <a:effectLst>
            <a:glow rad="635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smtClean="0">
              <a:solidFill>
                <a:schemeClr val="tx1"/>
              </a:solidFill>
            </a:endParaRPr>
          </a:p>
        </p:txBody>
      </p:sp>
      <p:sp>
        <p:nvSpPr>
          <p:cNvPr id="82" name="Up-Down Arrow 81"/>
          <p:cNvSpPr/>
          <p:nvPr/>
        </p:nvSpPr>
        <p:spPr>
          <a:xfrm rot="5400000">
            <a:off x="6883202" y="2941844"/>
            <a:ext cx="140129" cy="571504"/>
          </a:xfrm>
          <a:prstGeom prst="upDownArrow">
            <a:avLst/>
          </a:prstGeom>
          <a:ln/>
          <a:effectLst>
            <a:glow rad="635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smtClean="0">
              <a:solidFill>
                <a:schemeClr val="tx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ppt_x"/>
                                          </p:val>
                                        </p:tav>
                                        <p:tav tm="100000">
                                          <p:val>
                                            <p:strVal val="#ppt_x"/>
                                          </p:val>
                                        </p:tav>
                                      </p:tavLst>
                                    </p:anim>
                                    <p:anim calcmode="lin" valueType="num">
                                      <p:cBhvr additive="base">
                                        <p:cTn id="18" dur="500" fill="hold"/>
                                        <p:tgtEl>
                                          <p:spTgt spid="63"/>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 calcmode="lin" valueType="num">
                                      <p:cBhvr additive="base">
                                        <p:cTn id="22" dur="500" fill="hold"/>
                                        <p:tgtEl>
                                          <p:spTgt spid="69"/>
                                        </p:tgtEl>
                                        <p:attrNameLst>
                                          <p:attrName>ppt_x</p:attrName>
                                        </p:attrNameLst>
                                      </p:cBhvr>
                                      <p:tavLst>
                                        <p:tav tm="0">
                                          <p:val>
                                            <p:strVal val="#ppt_x"/>
                                          </p:val>
                                        </p:tav>
                                        <p:tav tm="100000">
                                          <p:val>
                                            <p:strVal val="#ppt_x"/>
                                          </p:val>
                                        </p:tav>
                                      </p:tavLst>
                                    </p:anim>
                                    <p:anim calcmode="lin" valueType="num">
                                      <p:cBhvr additive="base">
                                        <p:cTn id="23" dur="500" fill="hold"/>
                                        <p:tgtEl>
                                          <p:spTgt spid="6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2000"/>
                                        <p:tgtEl>
                                          <p:spTgt spid="7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2000"/>
                                        <p:tgtEl>
                                          <p:spTgt spid="7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2000"/>
                                        <p:tgtEl>
                                          <p:spTgt spid="77"/>
                                        </p:tgtEl>
                                      </p:cBhvr>
                                    </p:animEffect>
                                  </p:childTnLst>
                                </p:cTn>
                              </p:par>
                            </p:childTnLst>
                          </p:cTn>
                        </p:par>
                        <p:par>
                          <p:cTn id="34" fill="hold">
                            <p:stCondLst>
                              <p:cond delay="4000"/>
                            </p:stCondLst>
                            <p:childTnLst>
                              <p:par>
                                <p:cTn id="35" presetID="24" presetClass="emph" presetSubtype="0" repeatCount="indefinite" fill="hold" grpId="1" nodeType="afterEffect">
                                  <p:stCondLst>
                                    <p:cond delay="0"/>
                                  </p:stCondLst>
                                  <p:childTnLst>
                                    <p:animClr clrSpc="hsl">
                                      <p:cBhvr override="childStyle">
                                        <p:cTn id="36" dur="500" fill="hold"/>
                                        <p:tgtEl>
                                          <p:spTgt spid="77"/>
                                        </p:tgtEl>
                                        <p:attrNameLst>
                                          <p:attrName>style.color</p:attrName>
                                        </p:attrNameLst>
                                      </p:cBhvr>
                                      <p:by>
                                        <p:hsl h="0" s="-12549" l="-25098"/>
                                      </p:by>
                                    </p:animClr>
                                    <p:animClr clrSpc="hsl">
                                      <p:cBhvr>
                                        <p:cTn id="37" dur="500" fill="hold"/>
                                        <p:tgtEl>
                                          <p:spTgt spid="77"/>
                                        </p:tgtEl>
                                        <p:attrNameLst>
                                          <p:attrName>fillcolor</p:attrName>
                                        </p:attrNameLst>
                                      </p:cBhvr>
                                      <p:by>
                                        <p:hsl h="0" s="-12549" l="-25098"/>
                                      </p:by>
                                    </p:animClr>
                                    <p:animClr clrSpc="hsl">
                                      <p:cBhvr>
                                        <p:cTn id="38" dur="500" fill="hold"/>
                                        <p:tgtEl>
                                          <p:spTgt spid="77"/>
                                        </p:tgtEl>
                                        <p:attrNameLst>
                                          <p:attrName>stroke.color</p:attrName>
                                        </p:attrNameLst>
                                      </p:cBhvr>
                                      <p:by>
                                        <p:hsl h="0" s="-12549" l="-25098"/>
                                      </p:by>
                                    </p:animClr>
                                    <p:set>
                                      <p:cBhvr>
                                        <p:cTn id="39" dur="500" fill="hold"/>
                                        <p:tgtEl>
                                          <p:spTgt spid="77"/>
                                        </p:tgtEl>
                                        <p:attrNameLst>
                                          <p:attrName>fill.type</p:attrName>
                                        </p:attrNameLst>
                                      </p:cBhvr>
                                      <p:to>
                                        <p:strVal val="solid"/>
                                      </p:to>
                                    </p:set>
                                  </p:childTnLst>
                                </p:cTn>
                              </p:par>
                              <p:par>
                                <p:cTn id="40" presetID="24" presetClass="emph" presetSubtype="0" repeatCount="indefinite" fill="hold" grpId="1" nodeType="withEffect">
                                  <p:stCondLst>
                                    <p:cond delay="0"/>
                                  </p:stCondLst>
                                  <p:childTnLst>
                                    <p:animClr clrSpc="hsl">
                                      <p:cBhvr override="childStyle">
                                        <p:cTn id="41" dur="500" fill="hold"/>
                                        <p:tgtEl>
                                          <p:spTgt spid="78"/>
                                        </p:tgtEl>
                                        <p:attrNameLst>
                                          <p:attrName>style.color</p:attrName>
                                        </p:attrNameLst>
                                      </p:cBhvr>
                                      <p:by>
                                        <p:hsl h="0" s="-12549" l="-25098"/>
                                      </p:by>
                                    </p:animClr>
                                    <p:animClr clrSpc="hsl">
                                      <p:cBhvr>
                                        <p:cTn id="42" dur="500" fill="hold"/>
                                        <p:tgtEl>
                                          <p:spTgt spid="78"/>
                                        </p:tgtEl>
                                        <p:attrNameLst>
                                          <p:attrName>fillcolor</p:attrName>
                                        </p:attrNameLst>
                                      </p:cBhvr>
                                      <p:by>
                                        <p:hsl h="0" s="-12549" l="-25098"/>
                                      </p:by>
                                    </p:animClr>
                                    <p:animClr clrSpc="hsl">
                                      <p:cBhvr>
                                        <p:cTn id="43" dur="500" fill="hold"/>
                                        <p:tgtEl>
                                          <p:spTgt spid="78"/>
                                        </p:tgtEl>
                                        <p:attrNameLst>
                                          <p:attrName>stroke.color</p:attrName>
                                        </p:attrNameLst>
                                      </p:cBhvr>
                                      <p:by>
                                        <p:hsl h="0" s="-12549" l="-25098"/>
                                      </p:by>
                                    </p:animClr>
                                    <p:set>
                                      <p:cBhvr>
                                        <p:cTn id="44" dur="500" fill="hold"/>
                                        <p:tgtEl>
                                          <p:spTgt spid="78"/>
                                        </p:tgtEl>
                                        <p:attrNameLst>
                                          <p:attrName>fill.type</p:attrName>
                                        </p:attrNameLst>
                                      </p:cBhvr>
                                      <p:to>
                                        <p:strVal val="solid"/>
                                      </p:to>
                                    </p:set>
                                  </p:childTnLst>
                                </p:cTn>
                              </p:par>
                              <p:par>
                                <p:cTn id="45" presetID="24" presetClass="emph" presetSubtype="0" repeatCount="indefinite" fill="hold" grpId="1" nodeType="withEffect">
                                  <p:stCondLst>
                                    <p:cond delay="0"/>
                                  </p:stCondLst>
                                  <p:childTnLst>
                                    <p:animClr clrSpc="hsl">
                                      <p:cBhvr override="childStyle">
                                        <p:cTn id="46" dur="500" fill="hold"/>
                                        <p:tgtEl>
                                          <p:spTgt spid="79"/>
                                        </p:tgtEl>
                                        <p:attrNameLst>
                                          <p:attrName>style.color</p:attrName>
                                        </p:attrNameLst>
                                      </p:cBhvr>
                                      <p:by>
                                        <p:hsl h="0" s="-12549" l="-25098"/>
                                      </p:by>
                                    </p:animClr>
                                    <p:animClr clrSpc="hsl">
                                      <p:cBhvr>
                                        <p:cTn id="47" dur="500" fill="hold"/>
                                        <p:tgtEl>
                                          <p:spTgt spid="79"/>
                                        </p:tgtEl>
                                        <p:attrNameLst>
                                          <p:attrName>fillcolor</p:attrName>
                                        </p:attrNameLst>
                                      </p:cBhvr>
                                      <p:by>
                                        <p:hsl h="0" s="-12549" l="-25098"/>
                                      </p:by>
                                    </p:animClr>
                                    <p:animClr clrSpc="hsl">
                                      <p:cBhvr>
                                        <p:cTn id="48" dur="500" fill="hold"/>
                                        <p:tgtEl>
                                          <p:spTgt spid="79"/>
                                        </p:tgtEl>
                                        <p:attrNameLst>
                                          <p:attrName>stroke.color</p:attrName>
                                        </p:attrNameLst>
                                      </p:cBhvr>
                                      <p:by>
                                        <p:hsl h="0" s="-12549" l="-25098"/>
                                      </p:by>
                                    </p:animClr>
                                    <p:set>
                                      <p:cBhvr>
                                        <p:cTn id="49" dur="500" fill="hold"/>
                                        <p:tgtEl>
                                          <p:spTgt spid="79"/>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2000"/>
                                        <p:tgtEl>
                                          <p:spTgt spid="7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childTnLst>
                                </p:cTn>
                              </p:par>
                              <p:par>
                                <p:cTn id="58" presetID="10" presetClass="entr" presetSubtype="0"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Effect transition="in" filter="fade">
                                      <p:cBhvr>
                                        <p:cTn id="60" dur="2000"/>
                                        <p:tgtEl>
                                          <p:spTgt spid="7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4">
                                            <p:txEl>
                                              <p:pRg st="0" end="0"/>
                                            </p:txEl>
                                          </p:spTgt>
                                        </p:tgtEl>
                                        <p:attrNameLst>
                                          <p:attrName>style.visibility</p:attrName>
                                        </p:attrNameLst>
                                      </p:cBhvr>
                                      <p:to>
                                        <p:strVal val="visible"/>
                                      </p:to>
                                    </p:set>
                                    <p:animEffect transition="in" filter="fade">
                                      <p:cBhvr>
                                        <p:cTn id="63" dur="2000"/>
                                        <p:tgtEl>
                                          <p:spTgt spid="44">
                                            <p:txEl>
                                              <p:pRg st="0" end="0"/>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4">
                                            <p:txEl>
                                              <p:pRg st="1" end="1"/>
                                            </p:txEl>
                                          </p:spTgt>
                                        </p:tgtEl>
                                        <p:attrNameLst>
                                          <p:attrName>style.visibility</p:attrName>
                                        </p:attrNameLst>
                                      </p:cBhvr>
                                      <p:to>
                                        <p:strVal val="visible"/>
                                      </p:to>
                                    </p:set>
                                    <p:animEffect transition="in" filter="fade">
                                      <p:cBhvr>
                                        <p:cTn id="66" dur="2000"/>
                                        <p:tgtEl>
                                          <p:spTgt spid="44">
                                            <p:txEl>
                                              <p:pRg st="1" end="1"/>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0"/>
                                        </p:tgtEl>
                                        <p:attrNameLst>
                                          <p:attrName>style.visibility</p:attrName>
                                        </p:attrNameLst>
                                      </p:cBhvr>
                                      <p:to>
                                        <p:strVal val="visible"/>
                                      </p:to>
                                    </p:set>
                                    <p:animEffect transition="in" filter="fade">
                                      <p:cBhvr>
                                        <p:cTn id="69" dur="2000"/>
                                        <p:tgtEl>
                                          <p:spTgt spid="80"/>
                                        </p:tgtEl>
                                      </p:cBhvr>
                                    </p:animEffect>
                                  </p:childTnLst>
                                </p:cTn>
                              </p:par>
                              <p:par>
                                <p:cTn id="70" presetID="24" presetClass="emph" presetSubtype="0" repeatCount="indefinite" fill="hold" grpId="1" nodeType="withEffect">
                                  <p:stCondLst>
                                    <p:cond delay="0"/>
                                  </p:stCondLst>
                                  <p:childTnLst>
                                    <p:animClr clrSpc="hsl">
                                      <p:cBhvr override="childStyle">
                                        <p:cTn id="71" dur="3000" fill="hold"/>
                                        <p:tgtEl>
                                          <p:spTgt spid="80"/>
                                        </p:tgtEl>
                                        <p:attrNameLst>
                                          <p:attrName>style.color</p:attrName>
                                        </p:attrNameLst>
                                      </p:cBhvr>
                                      <p:by>
                                        <p:hsl h="0" s="-12549" l="-25098"/>
                                      </p:by>
                                    </p:animClr>
                                    <p:animClr clrSpc="hsl">
                                      <p:cBhvr>
                                        <p:cTn id="72" dur="3000" fill="hold"/>
                                        <p:tgtEl>
                                          <p:spTgt spid="80"/>
                                        </p:tgtEl>
                                        <p:attrNameLst>
                                          <p:attrName>fillcolor</p:attrName>
                                        </p:attrNameLst>
                                      </p:cBhvr>
                                      <p:by>
                                        <p:hsl h="0" s="-12549" l="-25098"/>
                                      </p:by>
                                    </p:animClr>
                                    <p:animClr clrSpc="hsl">
                                      <p:cBhvr>
                                        <p:cTn id="73" dur="3000" fill="hold"/>
                                        <p:tgtEl>
                                          <p:spTgt spid="80"/>
                                        </p:tgtEl>
                                        <p:attrNameLst>
                                          <p:attrName>stroke.color</p:attrName>
                                        </p:attrNameLst>
                                      </p:cBhvr>
                                      <p:by>
                                        <p:hsl h="0" s="-12549" l="-25098"/>
                                      </p:by>
                                    </p:animClr>
                                    <p:set>
                                      <p:cBhvr>
                                        <p:cTn id="74" dur="3000" fill="hold"/>
                                        <p:tgtEl>
                                          <p:spTgt spid="80"/>
                                        </p:tgtEl>
                                        <p:attrNameLst>
                                          <p:attrName>fill.type</p:attrName>
                                        </p:attrNameLst>
                                      </p:cBhvr>
                                      <p:to>
                                        <p:strVal val="solid"/>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2000"/>
                                        <p:tgtEl>
                                          <p:spTgt spid="8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1"/>
                                        </p:tgtEl>
                                        <p:attrNameLst>
                                          <p:attrName>style.visibility</p:attrName>
                                        </p:attrNameLst>
                                      </p:cBhvr>
                                      <p:to>
                                        <p:strVal val="visible"/>
                                      </p:to>
                                    </p:set>
                                    <p:animEffect transition="in" filter="fade">
                                      <p:cBhvr>
                                        <p:cTn id="82" dur="2000"/>
                                        <p:tgtEl>
                                          <p:spTgt spid="81"/>
                                        </p:tgtEl>
                                      </p:cBhvr>
                                    </p:animEffect>
                                  </p:childTnLst>
                                </p:cTn>
                              </p:par>
                              <p:par>
                                <p:cTn id="83" presetID="24" presetClass="emph" presetSubtype="0" repeatCount="indefinite" fill="hold" grpId="1" nodeType="withEffect">
                                  <p:stCondLst>
                                    <p:cond delay="0"/>
                                  </p:stCondLst>
                                  <p:childTnLst>
                                    <p:animClr clrSpc="hsl">
                                      <p:cBhvr override="childStyle">
                                        <p:cTn id="84" dur="1000" fill="hold"/>
                                        <p:tgtEl>
                                          <p:spTgt spid="82"/>
                                        </p:tgtEl>
                                        <p:attrNameLst>
                                          <p:attrName>style.color</p:attrName>
                                        </p:attrNameLst>
                                      </p:cBhvr>
                                      <p:by>
                                        <p:hsl h="0" s="-12549" l="-25098"/>
                                      </p:by>
                                    </p:animClr>
                                    <p:animClr clrSpc="hsl">
                                      <p:cBhvr>
                                        <p:cTn id="85" dur="1000" fill="hold"/>
                                        <p:tgtEl>
                                          <p:spTgt spid="82"/>
                                        </p:tgtEl>
                                        <p:attrNameLst>
                                          <p:attrName>fillcolor</p:attrName>
                                        </p:attrNameLst>
                                      </p:cBhvr>
                                      <p:by>
                                        <p:hsl h="0" s="-12549" l="-25098"/>
                                      </p:by>
                                    </p:animClr>
                                    <p:animClr clrSpc="hsl">
                                      <p:cBhvr>
                                        <p:cTn id="86" dur="1000" fill="hold"/>
                                        <p:tgtEl>
                                          <p:spTgt spid="82"/>
                                        </p:tgtEl>
                                        <p:attrNameLst>
                                          <p:attrName>stroke.color</p:attrName>
                                        </p:attrNameLst>
                                      </p:cBhvr>
                                      <p:by>
                                        <p:hsl h="0" s="-12549" l="-25098"/>
                                      </p:by>
                                    </p:animClr>
                                    <p:set>
                                      <p:cBhvr>
                                        <p:cTn id="87" dur="1000" fill="hold"/>
                                        <p:tgtEl>
                                          <p:spTgt spid="82"/>
                                        </p:tgtEl>
                                        <p:attrNameLst>
                                          <p:attrName>fill.type</p:attrName>
                                        </p:attrNameLst>
                                      </p:cBhvr>
                                      <p:to>
                                        <p:strVal val="solid"/>
                                      </p:to>
                                    </p:set>
                                  </p:childTnLst>
                                </p:cTn>
                              </p:par>
                              <p:par>
                                <p:cTn id="88" presetID="24" presetClass="emph" presetSubtype="0" repeatCount="indefinite" fill="hold" grpId="1" nodeType="withEffect">
                                  <p:stCondLst>
                                    <p:cond delay="0"/>
                                  </p:stCondLst>
                                  <p:childTnLst>
                                    <p:animClr clrSpc="hsl">
                                      <p:cBhvr override="childStyle">
                                        <p:cTn id="89" dur="1000" fill="hold"/>
                                        <p:tgtEl>
                                          <p:spTgt spid="81"/>
                                        </p:tgtEl>
                                        <p:attrNameLst>
                                          <p:attrName>style.color</p:attrName>
                                        </p:attrNameLst>
                                      </p:cBhvr>
                                      <p:by>
                                        <p:hsl h="0" s="-12549" l="-25098"/>
                                      </p:by>
                                    </p:animClr>
                                    <p:animClr clrSpc="hsl">
                                      <p:cBhvr>
                                        <p:cTn id="90" dur="1000" fill="hold"/>
                                        <p:tgtEl>
                                          <p:spTgt spid="81"/>
                                        </p:tgtEl>
                                        <p:attrNameLst>
                                          <p:attrName>fillcolor</p:attrName>
                                        </p:attrNameLst>
                                      </p:cBhvr>
                                      <p:by>
                                        <p:hsl h="0" s="-12549" l="-25098"/>
                                      </p:by>
                                    </p:animClr>
                                    <p:animClr clrSpc="hsl">
                                      <p:cBhvr>
                                        <p:cTn id="91" dur="1000" fill="hold"/>
                                        <p:tgtEl>
                                          <p:spTgt spid="81"/>
                                        </p:tgtEl>
                                        <p:attrNameLst>
                                          <p:attrName>stroke.color</p:attrName>
                                        </p:attrNameLst>
                                      </p:cBhvr>
                                      <p:by>
                                        <p:hsl h="0" s="-12549" l="-25098"/>
                                      </p:by>
                                    </p:animClr>
                                    <p:set>
                                      <p:cBhvr>
                                        <p:cTn id="92" dur="1000" fill="hold"/>
                                        <p:tgtEl>
                                          <p:spTgt spid="81"/>
                                        </p:tgtEl>
                                        <p:attrNameLst>
                                          <p:attrName>fill.type</p:attrName>
                                        </p:attrNameLst>
                                      </p:cBhvr>
                                      <p:to>
                                        <p:strVal val="solid"/>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2000"/>
                                        <p:tgtEl>
                                          <p:spTgt spid="75"/>
                                        </p:tgtEl>
                                      </p:cBhvr>
                                    </p:animEffect>
                                    <p:set>
                                      <p:cBhvr>
                                        <p:cTn id="97" dur="1" fill="hold">
                                          <p:stCondLst>
                                            <p:cond delay="1999"/>
                                          </p:stCondLst>
                                        </p:cTn>
                                        <p:tgtEl>
                                          <p:spTgt spid="75"/>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44">
                                            <p:txEl>
                                              <p:pRg st="0" end="0"/>
                                            </p:txEl>
                                          </p:spTgt>
                                        </p:tgtEl>
                                      </p:cBhvr>
                                    </p:animEffect>
                                    <p:set>
                                      <p:cBhvr>
                                        <p:cTn id="100" dur="1" fill="hold">
                                          <p:stCondLst>
                                            <p:cond delay="1999"/>
                                          </p:stCondLst>
                                        </p:cTn>
                                        <p:tgtEl>
                                          <p:spTgt spid="44">
                                            <p:txEl>
                                              <p:pRg st="0" end="0"/>
                                            </p:txEl>
                                          </p:spTgt>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44">
                                            <p:txEl>
                                              <p:pRg st="1" end="1"/>
                                            </p:txEl>
                                          </p:spTgt>
                                        </p:tgtEl>
                                      </p:cBhvr>
                                    </p:animEffect>
                                    <p:set>
                                      <p:cBhvr>
                                        <p:cTn id="103" dur="1" fill="hold">
                                          <p:stCondLst>
                                            <p:cond delay="1999"/>
                                          </p:stCondLst>
                                        </p:cTn>
                                        <p:tgtEl>
                                          <p:spTgt spid="44">
                                            <p:txEl>
                                              <p:pRg st="1" end="1"/>
                                            </p:txEl>
                                          </p:spTgt>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2000"/>
                                        <p:tgtEl>
                                          <p:spTgt spid="80"/>
                                        </p:tgtEl>
                                      </p:cBhvr>
                                    </p:animEffect>
                                    <p:set>
                                      <p:cBhvr>
                                        <p:cTn id="106" dur="1" fill="hold">
                                          <p:stCondLst>
                                            <p:cond delay="1999"/>
                                          </p:stCondLst>
                                        </p:cTn>
                                        <p:tgtEl>
                                          <p:spTgt spid="8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2000"/>
                                        <p:tgtEl>
                                          <p:spTgt spid="69"/>
                                        </p:tgtEl>
                                      </p:cBhvr>
                                    </p:animEffect>
                                    <p:set>
                                      <p:cBhvr>
                                        <p:cTn id="109" dur="1" fill="hold">
                                          <p:stCondLst>
                                            <p:cond delay="1999"/>
                                          </p:stCondLst>
                                        </p:cTn>
                                        <p:tgtEl>
                                          <p:spTgt spid="69"/>
                                        </p:tgtEl>
                                        <p:attrNameLst>
                                          <p:attrName>style.visibility</p:attrName>
                                        </p:attrNameLst>
                                      </p:cBhvr>
                                      <p:to>
                                        <p:strVal val="hidden"/>
                                      </p:to>
                                    </p:set>
                                  </p:childTnLst>
                                </p:cTn>
                              </p:par>
                              <p:par>
                                <p:cTn id="110" presetID="10" presetClass="exit" presetSubtype="0" fill="hold" grpId="2" nodeType="withEffect">
                                  <p:stCondLst>
                                    <p:cond delay="0"/>
                                  </p:stCondLst>
                                  <p:childTnLst>
                                    <p:animEffect transition="out" filter="fade">
                                      <p:cBhvr>
                                        <p:cTn id="111" dur="2000"/>
                                        <p:tgtEl>
                                          <p:spTgt spid="77"/>
                                        </p:tgtEl>
                                      </p:cBhvr>
                                    </p:animEffect>
                                    <p:set>
                                      <p:cBhvr>
                                        <p:cTn id="112" dur="1" fill="hold">
                                          <p:stCondLst>
                                            <p:cond delay="1999"/>
                                          </p:stCondLst>
                                        </p:cTn>
                                        <p:tgtEl>
                                          <p:spTgt spid="77"/>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2000"/>
                                        <p:tgtEl>
                                          <p:spTgt spid="78"/>
                                        </p:tgtEl>
                                      </p:cBhvr>
                                    </p:animEffect>
                                    <p:set>
                                      <p:cBhvr>
                                        <p:cTn id="115" dur="1" fill="hold">
                                          <p:stCondLst>
                                            <p:cond delay="1999"/>
                                          </p:stCondLst>
                                        </p:cTn>
                                        <p:tgtEl>
                                          <p:spTgt spid="78"/>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2000"/>
                                        <p:tgtEl>
                                          <p:spTgt spid="79"/>
                                        </p:tgtEl>
                                      </p:cBhvr>
                                    </p:animEffect>
                                    <p:set>
                                      <p:cBhvr>
                                        <p:cTn id="118" dur="1" fill="hold">
                                          <p:stCondLst>
                                            <p:cond delay="1999"/>
                                          </p:stCondLst>
                                        </p:cTn>
                                        <p:tgtEl>
                                          <p:spTgt spid="79"/>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2000"/>
                                        <p:tgtEl>
                                          <p:spTgt spid="63"/>
                                        </p:tgtEl>
                                      </p:cBhvr>
                                    </p:animEffect>
                                    <p:set>
                                      <p:cBhvr>
                                        <p:cTn id="121" dur="1" fill="hold">
                                          <p:stCondLst>
                                            <p:cond delay="1999"/>
                                          </p:stCondLst>
                                        </p:cTn>
                                        <p:tgtEl>
                                          <p:spTgt spid="63"/>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2000"/>
                                        <p:tgtEl>
                                          <p:spTgt spid="57"/>
                                        </p:tgtEl>
                                      </p:cBhvr>
                                    </p:animEffect>
                                    <p:set>
                                      <p:cBhvr>
                                        <p:cTn id="124" dur="1" fill="hold">
                                          <p:stCondLst>
                                            <p:cond delay="1999"/>
                                          </p:stCondLst>
                                        </p:cTn>
                                        <p:tgtEl>
                                          <p:spTgt spid="57"/>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2000"/>
                                        <p:tgtEl>
                                          <p:spTgt spid="81"/>
                                        </p:tgtEl>
                                      </p:cBhvr>
                                    </p:animEffect>
                                    <p:set>
                                      <p:cBhvr>
                                        <p:cTn id="127" dur="1" fill="hold">
                                          <p:stCondLst>
                                            <p:cond delay="1999"/>
                                          </p:stCondLst>
                                        </p:cTn>
                                        <p:tgtEl>
                                          <p:spTgt spid="81"/>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2000"/>
                                        <p:tgtEl>
                                          <p:spTgt spid="82"/>
                                        </p:tgtEl>
                                      </p:cBhvr>
                                    </p:animEffect>
                                    <p:set>
                                      <p:cBhvr>
                                        <p:cTn id="130" dur="1" fill="hold">
                                          <p:stCondLst>
                                            <p:cond delay="1999"/>
                                          </p:stCondLst>
                                        </p:cTn>
                                        <p:tgtEl>
                                          <p:spTgt spid="82"/>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2000"/>
                                        <p:tgtEl>
                                          <p:spTgt spid="76"/>
                                        </p:tgtEl>
                                      </p:cBhvr>
                                    </p:animEffect>
                                    <p:set>
                                      <p:cBhvr>
                                        <p:cTn id="133" dur="1" fill="hold">
                                          <p:stCondLst>
                                            <p:cond delay="1999"/>
                                          </p:stCondLst>
                                        </p:cTn>
                                        <p:tgtEl>
                                          <p:spTgt spid="76"/>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2000"/>
                                        <p:tgtEl>
                                          <p:spTgt spid="48"/>
                                        </p:tgtEl>
                                      </p:cBhvr>
                                    </p:animEffect>
                                    <p:set>
                                      <p:cBhvr>
                                        <p:cTn id="136" dur="1" fill="hold">
                                          <p:stCondLst>
                                            <p:cond delay="1999"/>
                                          </p:stCondLst>
                                        </p:cTn>
                                        <p:tgtEl>
                                          <p:spTgt spid="48"/>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2000"/>
                                        <p:tgtEl>
                                          <p:spTgt spid="8"/>
                                        </p:tgtEl>
                                      </p:cBhvr>
                                    </p:animEffect>
                                    <p:set>
                                      <p:cBhvr>
                                        <p:cTn id="139"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44" grpId="0" uiExpand="1" build="p"/>
      <p:bldP spid="44" grpId="1" build="p"/>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P spid="82" grpId="0" animBg="1"/>
      <p:bldP spid="82" grpId="1" animBg="1"/>
      <p:bldP spid="82" grpId="2"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Analysis &amp; “Reference” file </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#2:</a:t>
            </a:r>
            <a:endParaRPr lang="en-CA" dirty="0"/>
          </a:p>
        </p:txBody>
      </p:sp>
      <p:sp>
        <p:nvSpPr>
          <p:cNvPr id="13" name="Content Placeholder 12"/>
          <p:cNvSpPr>
            <a:spLocks noGrp="1"/>
          </p:cNvSpPr>
          <p:nvPr>
            <p:ph sz="quarter" idx="12"/>
          </p:nvPr>
        </p:nvSpPr>
        <p:spPr>
          <a:xfrm>
            <a:off x="642939" y="1071563"/>
            <a:ext cx="3071805" cy="3375422"/>
          </a:xfrm>
        </p:spPr>
        <p:txBody>
          <a:bodyPr/>
          <a:lstStyle/>
          <a:p>
            <a:pPr marL="342900" lvl="1" indent="-342900"/>
            <a:r>
              <a:rPr lang="en-US" dirty="0" smtClean="0"/>
              <a:t>Check file for 96 kHz by loading Rule into downstream Decider</a:t>
            </a:r>
            <a:endParaRPr lang="en-US" b="1" dirty="0" smtClean="0"/>
          </a:p>
          <a:p>
            <a:endParaRPr lang="en-US" dirty="0"/>
          </a:p>
        </p:txBody>
      </p:sp>
      <p:pic>
        <p:nvPicPr>
          <p:cNvPr id="5" name="Picture 2" descr="W:\Robs BUs\My Pictures\Cube-Tec Images\Dobbin Stuff\Job Designer\Grid.gif"/>
          <p:cNvPicPr>
            <a:picLocks noChangeAspect="1" noChangeArrowheads="1"/>
          </p:cNvPicPr>
          <p:nvPr/>
        </p:nvPicPr>
        <p:blipFill>
          <a:blip r:embed="rId3" cstate="print"/>
          <a:srcRect l="21597"/>
          <a:stretch>
            <a:fillRect/>
          </a:stretch>
        </p:blipFill>
        <p:spPr bwMode="auto">
          <a:xfrm>
            <a:off x="3684288" y="1071552"/>
            <a:ext cx="4816802" cy="3364018"/>
          </a:xfrm>
          <a:prstGeom prst="rect">
            <a:avLst/>
          </a:prstGeom>
          <a:noFill/>
        </p:spPr>
      </p:pic>
      <p:grpSp>
        <p:nvGrpSpPr>
          <p:cNvPr id="4" name="Group 13"/>
          <p:cNvGrpSpPr/>
          <p:nvPr/>
        </p:nvGrpSpPr>
        <p:grpSpPr>
          <a:xfrm>
            <a:off x="4857752" y="1062024"/>
            <a:ext cx="1958985" cy="3367113"/>
            <a:chOff x="4857752" y="1062024"/>
            <a:chExt cx="1958985" cy="3367113"/>
          </a:xfrm>
        </p:grpSpPr>
        <p:pic>
          <p:nvPicPr>
            <p:cNvPr id="7" name="Picture 4" descr="W:\Robs BUs\My Pictures\Cube-Tec Images\Dobbin Stuff\Plug-ins\End.png"/>
            <p:cNvPicPr>
              <a:picLocks noChangeAspect="1" noChangeArrowheads="1"/>
            </p:cNvPicPr>
            <p:nvPr/>
          </p:nvPicPr>
          <p:blipFill>
            <a:blip r:embed="rId4" cstate="print"/>
            <a:srcRect/>
            <a:stretch>
              <a:fillRect/>
            </a:stretch>
          </p:blipFill>
          <p:spPr bwMode="auto">
            <a:xfrm>
              <a:off x="6286512" y="3286130"/>
              <a:ext cx="530225" cy="419100"/>
            </a:xfrm>
            <a:prstGeom prst="rect">
              <a:avLst/>
            </a:prstGeom>
            <a:noFill/>
          </p:spPr>
        </p:pic>
        <p:pic>
          <p:nvPicPr>
            <p:cNvPr id="103428" name="Picture 4" descr="W:\Robs BUs\My Pictures\Cube-Tec Images\Dobbin Stuff\Plug-ins\Switch.png"/>
            <p:cNvPicPr>
              <a:picLocks noChangeAspect="1" noChangeArrowheads="1"/>
            </p:cNvPicPr>
            <p:nvPr/>
          </p:nvPicPr>
          <p:blipFill>
            <a:blip r:embed="rId5" cstate="print"/>
            <a:srcRect/>
            <a:stretch>
              <a:fillRect/>
            </a:stretch>
          </p:blipFill>
          <p:spPr bwMode="auto">
            <a:xfrm>
              <a:off x="4857752" y="2643188"/>
              <a:ext cx="760413" cy="795337"/>
            </a:xfrm>
            <a:prstGeom prst="rect">
              <a:avLst/>
            </a:prstGeom>
            <a:noFill/>
          </p:spPr>
        </p:pic>
        <p:pic>
          <p:nvPicPr>
            <p:cNvPr id="103430" name="Picture 6" descr="W:\Robs BUs\My Pictures\Cube-Tec Images\Dobbin Stuff\Plug-ins\Decider.png"/>
            <p:cNvPicPr>
              <a:picLocks noChangeAspect="1" noChangeArrowheads="1"/>
            </p:cNvPicPr>
            <p:nvPr/>
          </p:nvPicPr>
          <p:blipFill>
            <a:blip r:embed="rId6" cstate="print"/>
            <a:srcRect/>
            <a:stretch>
              <a:fillRect/>
            </a:stretch>
          </p:blipFill>
          <p:spPr bwMode="auto">
            <a:xfrm>
              <a:off x="5643570" y="1785932"/>
              <a:ext cx="1093787" cy="461962"/>
            </a:xfrm>
            <a:prstGeom prst="rect">
              <a:avLst/>
            </a:prstGeom>
            <a:noFill/>
          </p:spPr>
        </p:pic>
        <p:cxnSp>
          <p:nvCxnSpPr>
            <p:cNvPr id="19" name="Elbow Connector 18"/>
            <p:cNvCxnSpPr>
              <a:stCxn id="103430" idx="2"/>
              <a:endCxn id="103428" idx="0"/>
            </p:cNvCxnSpPr>
            <p:nvPr/>
          </p:nvCxnSpPr>
          <p:spPr>
            <a:xfrm rot="5400000">
              <a:off x="5516565" y="1969289"/>
              <a:ext cx="395294" cy="952505"/>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03430" idx="1"/>
              <a:endCxn id="103428" idx="1"/>
            </p:cNvCxnSpPr>
            <p:nvPr/>
          </p:nvCxnSpPr>
          <p:spPr>
            <a:xfrm rot="10800000" flipV="1">
              <a:off x="4857752" y="2016913"/>
              <a:ext cx="785818" cy="1023944"/>
            </a:xfrm>
            <a:prstGeom prst="bentConnector3">
              <a:avLst>
                <a:gd name="adj1" fmla="val 129091"/>
              </a:avLst>
            </a:prstGeom>
            <a:ln>
              <a:solidFill>
                <a:srgbClr val="00C032"/>
              </a:solidFill>
            </a:ln>
          </p:spPr>
          <p:style>
            <a:lnRef idx="2">
              <a:schemeClr val="accent1"/>
            </a:lnRef>
            <a:fillRef idx="0">
              <a:schemeClr val="accent1"/>
            </a:fillRef>
            <a:effectRef idx="1">
              <a:schemeClr val="accent1"/>
            </a:effectRef>
            <a:fontRef idx="minor">
              <a:schemeClr val="tx1"/>
            </a:fontRef>
          </p:style>
        </p:cxnSp>
        <p:cxnSp>
          <p:nvCxnSpPr>
            <p:cNvPr id="24" name="Shape 23"/>
            <p:cNvCxnSpPr>
              <a:stCxn id="103428" idx="3"/>
              <a:endCxn id="7" idx="0"/>
            </p:cNvCxnSpPr>
            <p:nvPr/>
          </p:nvCxnSpPr>
          <p:spPr>
            <a:xfrm>
              <a:off x="5618165" y="3040857"/>
              <a:ext cx="933460" cy="245273"/>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03428" idx="2"/>
            </p:cNvCxnSpPr>
            <p:nvPr/>
          </p:nvCxnSpPr>
          <p:spPr>
            <a:xfrm rot="16200000" flipH="1">
              <a:off x="5231210" y="3445273"/>
              <a:ext cx="990613" cy="977115"/>
            </a:xfrm>
            <a:prstGeom prst="bentConnector3">
              <a:avLst>
                <a:gd name="adj1" fmla="val 5930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Elbow Connector 30"/>
            <p:cNvCxnSpPr>
              <a:endCxn id="103430" idx="0"/>
            </p:cNvCxnSpPr>
            <p:nvPr/>
          </p:nvCxnSpPr>
          <p:spPr>
            <a:xfrm rot="16200000" flipH="1">
              <a:off x="5330429" y="925897"/>
              <a:ext cx="723908" cy="99616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5914808" y="1879141"/>
            <a:ext cx="575799" cy="230832"/>
          </a:xfrm>
          <a:prstGeom prst="rect">
            <a:avLst/>
          </a:prstGeom>
          <a:solidFill>
            <a:srgbClr val="B4B4B4"/>
          </a:solidFill>
        </p:spPr>
        <p:txBody>
          <a:bodyPr wrap="none" rtlCol="0">
            <a:spAutoFit/>
          </a:bodyPr>
          <a:lstStyle/>
          <a:p>
            <a:r>
              <a:rPr lang="en-US" sz="900" dirty="0" smtClean="0"/>
              <a:t>96kHz?</a:t>
            </a:r>
            <a:endParaRPr lang="en-US" sz="900" dirty="0"/>
          </a:p>
        </p:txBody>
      </p:sp>
      <p:sp>
        <p:nvSpPr>
          <p:cNvPr id="16" name="Rounded Rectangular Callout 15"/>
          <p:cNvSpPr/>
          <p:nvPr/>
        </p:nvSpPr>
        <p:spPr>
          <a:xfrm>
            <a:off x="6786578" y="2357436"/>
            <a:ext cx="1214446" cy="714380"/>
          </a:xfrm>
          <a:prstGeom prst="wedgeRoundRectCallout">
            <a:avLst>
              <a:gd name="adj1" fmla="val -47205"/>
              <a:gd name="adj2" fmla="val 85620"/>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Test Fails:  </a:t>
            </a:r>
            <a:r>
              <a:rPr lang="en-US" sz="1200" dirty="0" smtClean="0">
                <a:solidFill>
                  <a:schemeClr val="tx1"/>
                </a:solidFill>
              </a:rPr>
              <a:t>Media &amp; report moved here:</a:t>
            </a:r>
            <a:endParaRPr lang="en-US" sz="1200" dirty="0">
              <a:solidFill>
                <a:schemeClr val="tx1"/>
              </a:solidFill>
            </a:endParaRPr>
          </a:p>
        </p:txBody>
      </p:sp>
      <p:sp>
        <p:nvSpPr>
          <p:cNvPr id="17" name="Rounded Rectangular Callout 16"/>
          <p:cNvSpPr/>
          <p:nvPr/>
        </p:nvSpPr>
        <p:spPr>
          <a:xfrm>
            <a:off x="7143768" y="3357568"/>
            <a:ext cx="1214446" cy="714380"/>
          </a:xfrm>
          <a:prstGeom prst="wedgeRoundRectCallout">
            <a:avLst>
              <a:gd name="adj1" fmla="val -114133"/>
              <a:gd name="adj2" fmla="val 86636"/>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Test Passes:  </a:t>
            </a:r>
            <a:r>
              <a:rPr lang="en-US" sz="1200" dirty="0" smtClean="0">
                <a:solidFill>
                  <a:schemeClr val="tx1"/>
                </a:solidFill>
              </a:rPr>
              <a:t>Workflow continues…</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par>
                                <p:cTn id="25" presetID="10" presetClass="exit" presetSubtype="0" fill="hold" grpId="1" nodeType="withEffect">
                                  <p:stCondLst>
                                    <p:cond delay="0"/>
                                  </p:stCondLst>
                                  <p:childTnLst>
                                    <p:animEffect transition="out" filter="fade">
                                      <p:cBhvr>
                                        <p:cTn id="26" dur="2000"/>
                                        <p:tgtEl>
                                          <p:spTgt spid="16"/>
                                        </p:tgtEl>
                                      </p:cBhvr>
                                    </p:animEffect>
                                    <p:set>
                                      <p:cBhvr>
                                        <p:cTn id="2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Analysis &amp; “Reference” file </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#2:</a:t>
            </a:r>
            <a:endParaRPr lang="en-CA" dirty="0"/>
          </a:p>
        </p:txBody>
      </p:sp>
      <p:sp>
        <p:nvSpPr>
          <p:cNvPr id="13" name="Content Placeholder 12"/>
          <p:cNvSpPr>
            <a:spLocks noGrp="1"/>
          </p:cNvSpPr>
          <p:nvPr>
            <p:ph sz="quarter" idx="12"/>
          </p:nvPr>
        </p:nvSpPr>
        <p:spPr>
          <a:xfrm>
            <a:off x="642939" y="1071563"/>
            <a:ext cx="3071805" cy="3375422"/>
          </a:xfrm>
        </p:spPr>
        <p:txBody>
          <a:bodyPr/>
          <a:lstStyle/>
          <a:p>
            <a:pPr marL="342900" lvl="1" indent="-342900"/>
            <a:r>
              <a:rPr lang="en-US" dirty="0" smtClean="0"/>
              <a:t>Check file for mono/stereo by loading Rule into downstream Decider</a:t>
            </a:r>
            <a:endParaRPr lang="en-US" b="1" dirty="0" smtClean="0"/>
          </a:p>
          <a:p>
            <a:endParaRPr lang="en-US" dirty="0"/>
          </a:p>
        </p:txBody>
      </p:sp>
      <p:pic>
        <p:nvPicPr>
          <p:cNvPr id="5" name="Picture 2" descr="W:\Robs BUs\My Pictures\Cube-Tec Images\Dobbin Stuff\Job Designer\Grid.gif"/>
          <p:cNvPicPr>
            <a:picLocks noChangeAspect="1" noChangeArrowheads="1"/>
          </p:cNvPicPr>
          <p:nvPr/>
        </p:nvPicPr>
        <p:blipFill>
          <a:blip r:embed="rId3" cstate="print"/>
          <a:srcRect l="21597"/>
          <a:stretch>
            <a:fillRect/>
          </a:stretch>
        </p:blipFill>
        <p:spPr bwMode="auto">
          <a:xfrm>
            <a:off x="3684288" y="1071552"/>
            <a:ext cx="4816802" cy="3364018"/>
          </a:xfrm>
          <a:prstGeom prst="rect">
            <a:avLst/>
          </a:prstGeom>
          <a:noFill/>
        </p:spPr>
      </p:pic>
      <p:grpSp>
        <p:nvGrpSpPr>
          <p:cNvPr id="4" name="Group 13"/>
          <p:cNvGrpSpPr/>
          <p:nvPr/>
        </p:nvGrpSpPr>
        <p:grpSpPr>
          <a:xfrm>
            <a:off x="4857752" y="1062024"/>
            <a:ext cx="1958985" cy="3367113"/>
            <a:chOff x="4857752" y="1062024"/>
            <a:chExt cx="1958985" cy="3367113"/>
          </a:xfrm>
        </p:grpSpPr>
        <p:pic>
          <p:nvPicPr>
            <p:cNvPr id="7" name="Picture 4" descr="W:\Robs BUs\My Pictures\Cube-Tec Images\Dobbin Stuff\Plug-ins\End.png"/>
            <p:cNvPicPr>
              <a:picLocks noChangeAspect="1" noChangeArrowheads="1"/>
            </p:cNvPicPr>
            <p:nvPr/>
          </p:nvPicPr>
          <p:blipFill>
            <a:blip r:embed="rId4" cstate="print"/>
            <a:srcRect/>
            <a:stretch>
              <a:fillRect/>
            </a:stretch>
          </p:blipFill>
          <p:spPr bwMode="auto">
            <a:xfrm>
              <a:off x="6286512" y="3286130"/>
              <a:ext cx="530225" cy="419100"/>
            </a:xfrm>
            <a:prstGeom prst="rect">
              <a:avLst/>
            </a:prstGeom>
            <a:noFill/>
          </p:spPr>
        </p:pic>
        <p:pic>
          <p:nvPicPr>
            <p:cNvPr id="103428" name="Picture 4" descr="W:\Robs BUs\My Pictures\Cube-Tec Images\Dobbin Stuff\Plug-ins\Switch.png"/>
            <p:cNvPicPr>
              <a:picLocks noChangeAspect="1" noChangeArrowheads="1"/>
            </p:cNvPicPr>
            <p:nvPr/>
          </p:nvPicPr>
          <p:blipFill>
            <a:blip r:embed="rId5" cstate="print"/>
            <a:srcRect/>
            <a:stretch>
              <a:fillRect/>
            </a:stretch>
          </p:blipFill>
          <p:spPr bwMode="auto">
            <a:xfrm>
              <a:off x="4857752" y="2643188"/>
              <a:ext cx="760413" cy="795337"/>
            </a:xfrm>
            <a:prstGeom prst="rect">
              <a:avLst/>
            </a:prstGeom>
            <a:noFill/>
          </p:spPr>
        </p:pic>
        <p:pic>
          <p:nvPicPr>
            <p:cNvPr id="103430" name="Picture 6" descr="W:\Robs BUs\My Pictures\Cube-Tec Images\Dobbin Stuff\Plug-ins\Decider.png"/>
            <p:cNvPicPr>
              <a:picLocks noChangeAspect="1" noChangeArrowheads="1"/>
            </p:cNvPicPr>
            <p:nvPr/>
          </p:nvPicPr>
          <p:blipFill>
            <a:blip r:embed="rId6" cstate="print"/>
            <a:srcRect/>
            <a:stretch>
              <a:fillRect/>
            </a:stretch>
          </p:blipFill>
          <p:spPr bwMode="auto">
            <a:xfrm>
              <a:off x="5643570" y="1785932"/>
              <a:ext cx="1093787" cy="461962"/>
            </a:xfrm>
            <a:prstGeom prst="rect">
              <a:avLst/>
            </a:prstGeom>
            <a:noFill/>
          </p:spPr>
        </p:pic>
        <p:cxnSp>
          <p:nvCxnSpPr>
            <p:cNvPr id="19" name="Elbow Connector 18"/>
            <p:cNvCxnSpPr>
              <a:stCxn id="103430" idx="2"/>
              <a:endCxn id="103428" idx="0"/>
            </p:cNvCxnSpPr>
            <p:nvPr/>
          </p:nvCxnSpPr>
          <p:spPr>
            <a:xfrm rot="5400000">
              <a:off x="5516565" y="1969289"/>
              <a:ext cx="395294" cy="952505"/>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2" name="Elbow Connector 21"/>
            <p:cNvCxnSpPr>
              <a:stCxn id="103430" idx="1"/>
              <a:endCxn id="103428" idx="1"/>
            </p:cNvCxnSpPr>
            <p:nvPr/>
          </p:nvCxnSpPr>
          <p:spPr>
            <a:xfrm rot="10800000" flipV="1">
              <a:off x="4857752" y="2016913"/>
              <a:ext cx="785818" cy="1023944"/>
            </a:xfrm>
            <a:prstGeom prst="bentConnector3">
              <a:avLst>
                <a:gd name="adj1" fmla="val 129091"/>
              </a:avLst>
            </a:prstGeom>
            <a:ln>
              <a:solidFill>
                <a:srgbClr val="00C032"/>
              </a:solidFill>
            </a:ln>
          </p:spPr>
          <p:style>
            <a:lnRef idx="2">
              <a:schemeClr val="accent1"/>
            </a:lnRef>
            <a:fillRef idx="0">
              <a:schemeClr val="accent1"/>
            </a:fillRef>
            <a:effectRef idx="1">
              <a:schemeClr val="accent1"/>
            </a:effectRef>
            <a:fontRef idx="minor">
              <a:schemeClr val="tx1"/>
            </a:fontRef>
          </p:style>
        </p:cxnSp>
        <p:cxnSp>
          <p:nvCxnSpPr>
            <p:cNvPr id="24" name="Shape 23"/>
            <p:cNvCxnSpPr>
              <a:stCxn id="103428" idx="3"/>
              <a:endCxn id="7" idx="0"/>
            </p:cNvCxnSpPr>
            <p:nvPr/>
          </p:nvCxnSpPr>
          <p:spPr>
            <a:xfrm>
              <a:off x="5618165" y="3040857"/>
              <a:ext cx="933460" cy="245273"/>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0" name="Elbow Connector 29"/>
            <p:cNvCxnSpPr>
              <a:stCxn id="103428" idx="2"/>
            </p:cNvCxnSpPr>
            <p:nvPr/>
          </p:nvCxnSpPr>
          <p:spPr>
            <a:xfrm rot="16200000" flipH="1">
              <a:off x="5231210" y="3445273"/>
              <a:ext cx="990613" cy="977115"/>
            </a:xfrm>
            <a:prstGeom prst="bentConnector3">
              <a:avLst>
                <a:gd name="adj1" fmla="val 59302"/>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1" name="Elbow Connector 30"/>
            <p:cNvCxnSpPr>
              <a:endCxn id="103430" idx="0"/>
            </p:cNvCxnSpPr>
            <p:nvPr/>
          </p:nvCxnSpPr>
          <p:spPr>
            <a:xfrm rot="16200000" flipH="1">
              <a:off x="5330429" y="925897"/>
              <a:ext cx="723908" cy="99616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5914808" y="1879141"/>
            <a:ext cx="537327" cy="230832"/>
          </a:xfrm>
          <a:prstGeom prst="rect">
            <a:avLst/>
          </a:prstGeom>
          <a:solidFill>
            <a:srgbClr val="B4B4B4"/>
          </a:solidFill>
        </p:spPr>
        <p:txBody>
          <a:bodyPr wrap="none" rtlCol="0">
            <a:spAutoFit/>
          </a:bodyPr>
          <a:lstStyle/>
          <a:p>
            <a:r>
              <a:rPr lang="en-US" sz="900" dirty="0" smtClean="0"/>
              <a:t>Mono?</a:t>
            </a:r>
            <a:endParaRPr lang="en-US" sz="900" dirty="0"/>
          </a:p>
        </p:txBody>
      </p:sp>
      <p:sp>
        <p:nvSpPr>
          <p:cNvPr id="16" name="Rounded Rectangular Callout 15"/>
          <p:cNvSpPr/>
          <p:nvPr/>
        </p:nvSpPr>
        <p:spPr>
          <a:xfrm>
            <a:off x="6786578" y="2357436"/>
            <a:ext cx="1214446" cy="714380"/>
          </a:xfrm>
          <a:prstGeom prst="wedgeRoundRectCallout">
            <a:avLst>
              <a:gd name="adj1" fmla="val -47205"/>
              <a:gd name="adj2" fmla="val 85620"/>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Test Fails:  </a:t>
            </a:r>
            <a:r>
              <a:rPr lang="en-US" sz="1200" dirty="0" smtClean="0">
                <a:solidFill>
                  <a:schemeClr val="tx1"/>
                </a:solidFill>
              </a:rPr>
              <a:t>Media &amp; report moved here:</a:t>
            </a:r>
            <a:endParaRPr lang="en-US" sz="1200" dirty="0">
              <a:solidFill>
                <a:schemeClr val="tx1"/>
              </a:solidFill>
            </a:endParaRPr>
          </a:p>
        </p:txBody>
      </p:sp>
      <p:sp>
        <p:nvSpPr>
          <p:cNvPr id="17" name="Rounded Rectangular Callout 16"/>
          <p:cNvSpPr/>
          <p:nvPr/>
        </p:nvSpPr>
        <p:spPr>
          <a:xfrm>
            <a:off x="7143768" y="3357568"/>
            <a:ext cx="1214446" cy="714380"/>
          </a:xfrm>
          <a:prstGeom prst="wedgeRoundRectCallout">
            <a:avLst>
              <a:gd name="adj1" fmla="val -114133"/>
              <a:gd name="adj2" fmla="val 86636"/>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Test Passes:  </a:t>
            </a:r>
            <a:r>
              <a:rPr lang="en-US" sz="1200" dirty="0" smtClean="0">
                <a:solidFill>
                  <a:schemeClr val="tx1"/>
                </a:solidFill>
              </a:rPr>
              <a:t>Workflow continues…</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000"/>
                                        <p:tgtEl>
                                          <p:spTgt spid="17"/>
                                        </p:tgtEl>
                                      </p:cBhvr>
                                    </p:animEffect>
                                  </p:childTnLst>
                                </p:cTn>
                              </p:par>
                              <p:par>
                                <p:cTn id="25" presetID="10" presetClass="exit" presetSubtype="0" fill="hold" grpId="1" nodeType="withEffect">
                                  <p:stCondLst>
                                    <p:cond delay="0"/>
                                  </p:stCondLst>
                                  <p:childTnLst>
                                    <p:animEffect transition="out" filter="fade">
                                      <p:cBhvr>
                                        <p:cTn id="26" dur="2000"/>
                                        <p:tgtEl>
                                          <p:spTgt spid="16"/>
                                        </p:tgtEl>
                                      </p:cBhvr>
                                    </p:animEffect>
                                    <p:set>
                                      <p:cBhvr>
                                        <p:cTn id="27"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Analysis &amp; “Reference” file </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#2:</a:t>
            </a:r>
            <a:endParaRPr lang="en-CA" dirty="0"/>
          </a:p>
        </p:txBody>
      </p:sp>
      <p:sp>
        <p:nvSpPr>
          <p:cNvPr id="13" name="Content Placeholder 12"/>
          <p:cNvSpPr>
            <a:spLocks noGrp="1"/>
          </p:cNvSpPr>
          <p:nvPr>
            <p:ph sz="quarter" idx="12"/>
          </p:nvPr>
        </p:nvSpPr>
        <p:spPr>
          <a:xfrm>
            <a:off x="642939" y="1071563"/>
            <a:ext cx="3071805" cy="3375422"/>
          </a:xfrm>
        </p:spPr>
        <p:txBody>
          <a:bodyPr/>
          <a:lstStyle/>
          <a:p>
            <a:r>
              <a:rPr lang="en-US" dirty="0" smtClean="0"/>
              <a:t>Check Audio Quality Parameters</a:t>
            </a:r>
          </a:p>
          <a:p>
            <a:r>
              <a:rPr lang="en-US" dirty="0" smtClean="0"/>
              <a:t>Check Loudness Report</a:t>
            </a:r>
            <a:endParaRPr lang="en-US" dirty="0"/>
          </a:p>
        </p:txBody>
      </p:sp>
      <p:pic>
        <p:nvPicPr>
          <p:cNvPr id="5" name="Picture 2" descr="W:\Robs BUs\My Pictures\Cube-Tec Images\Dobbin Stuff\Job Designer\Grid.gif"/>
          <p:cNvPicPr>
            <a:picLocks noChangeAspect="1" noChangeArrowheads="1"/>
          </p:cNvPicPr>
          <p:nvPr/>
        </p:nvPicPr>
        <p:blipFill>
          <a:blip r:embed="rId3" cstate="print"/>
          <a:srcRect l="21597"/>
          <a:stretch>
            <a:fillRect/>
          </a:stretch>
        </p:blipFill>
        <p:spPr bwMode="auto">
          <a:xfrm>
            <a:off x="3684288" y="1071552"/>
            <a:ext cx="4816802" cy="3364018"/>
          </a:xfrm>
          <a:prstGeom prst="rect">
            <a:avLst/>
          </a:prstGeom>
          <a:noFill/>
        </p:spPr>
      </p:pic>
      <p:pic>
        <p:nvPicPr>
          <p:cNvPr id="7" name="Picture 4" descr="W:\Robs BUs\My Pictures\Cube-Tec Images\Dobbin Stuff\Plug-ins\End.png"/>
          <p:cNvPicPr>
            <a:picLocks noChangeAspect="1" noChangeArrowheads="1"/>
          </p:cNvPicPr>
          <p:nvPr/>
        </p:nvPicPr>
        <p:blipFill>
          <a:blip r:embed="rId4" cstate="print"/>
          <a:srcRect/>
          <a:stretch>
            <a:fillRect/>
          </a:stretch>
        </p:blipFill>
        <p:spPr bwMode="auto">
          <a:xfrm>
            <a:off x="5929322" y="3571882"/>
            <a:ext cx="530225" cy="419100"/>
          </a:xfrm>
          <a:prstGeom prst="rect">
            <a:avLst/>
          </a:prstGeom>
          <a:noFill/>
        </p:spPr>
      </p:pic>
      <p:cxnSp>
        <p:nvCxnSpPr>
          <p:cNvPr id="31" name="Elbow Connector 30"/>
          <p:cNvCxnSpPr>
            <a:endCxn id="17" idx="0"/>
          </p:cNvCxnSpPr>
          <p:nvPr/>
        </p:nvCxnSpPr>
        <p:spPr>
          <a:xfrm rot="16200000" flipH="1">
            <a:off x="5294710" y="968873"/>
            <a:ext cx="795346" cy="99616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42" name="Rounded Rectangular Callout 41"/>
          <p:cNvSpPr/>
          <p:nvPr/>
        </p:nvSpPr>
        <p:spPr>
          <a:xfrm>
            <a:off x="6786578" y="1186532"/>
            <a:ext cx="1643074" cy="956590"/>
          </a:xfrm>
          <a:prstGeom prst="wedgeRoundRectCallout">
            <a:avLst>
              <a:gd name="adj1" fmla="val -50165"/>
              <a:gd name="adj2" fmla="val 61214"/>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Lef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smtClean="0">
                <a:solidFill>
                  <a:schemeClr val="tx1"/>
                </a:solidFill>
              </a:rPr>
              <a:t>Audio-File Inspector:  </a:t>
            </a:r>
            <a:r>
              <a:rPr lang="en-US" sz="1200" dirty="0" smtClean="0">
                <a:solidFill>
                  <a:schemeClr val="tx1"/>
                </a:solidFill>
              </a:rPr>
              <a:t>Audio quality analysis performed here.  Report created.</a:t>
            </a:r>
            <a:endParaRPr lang="en-US" sz="1200" dirty="0">
              <a:solidFill>
                <a:schemeClr val="tx1"/>
              </a:solidFill>
            </a:endParaRPr>
          </a:p>
        </p:txBody>
      </p:sp>
      <p:pic>
        <p:nvPicPr>
          <p:cNvPr id="17" name="Picture 2" descr="W:\Robs BUs\My Pictures\Cube-Tec Images\Dobbin Stuff\Plug-ins\AFI.png"/>
          <p:cNvPicPr>
            <a:picLocks noChangeAspect="1" noChangeArrowheads="1"/>
          </p:cNvPicPr>
          <p:nvPr/>
        </p:nvPicPr>
        <p:blipFill>
          <a:blip r:embed="rId5" cstate="print"/>
          <a:srcRect/>
          <a:stretch>
            <a:fillRect/>
          </a:stretch>
        </p:blipFill>
        <p:spPr bwMode="auto">
          <a:xfrm>
            <a:off x="5643570" y="1864627"/>
            <a:ext cx="1093788" cy="461963"/>
          </a:xfrm>
          <a:prstGeom prst="rect">
            <a:avLst/>
          </a:prstGeom>
          <a:noFill/>
        </p:spPr>
      </p:pic>
      <p:pic>
        <p:nvPicPr>
          <p:cNvPr id="20" name="Picture 7" descr="W:\Robs BUs\My Pictures\Cube-Tec Images\Dobbin Stuff\Plug-ins\Loud-Assim.png"/>
          <p:cNvPicPr>
            <a:picLocks noChangeAspect="1" noChangeArrowheads="1"/>
          </p:cNvPicPr>
          <p:nvPr/>
        </p:nvPicPr>
        <p:blipFill>
          <a:blip r:embed="rId6" cstate="print"/>
          <a:srcRect/>
          <a:stretch>
            <a:fillRect/>
          </a:stretch>
        </p:blipFill>
        <p:spPr bwMode="auto">
          <a:xfrm>
            <a:off x="5643570" y="2714626"/>
            <a:ext cx="1093788" cy="461962"/>
          </a:xfrm>
          <a:prstGeom prst="rect">
            <a:avLst/>
          </a:prstGeom>
          <a:noFill/>
        </p:spPr>
      </p:pic>
      <p:cxnSp>
        <p:nvCxnSpPr>
          <p:cNvPr id="26" name="Straight Connector 25"/>
          <p:cNvCxnSpPr>
            <a:stCxn id="17" idx="2"/>
            <a:endCxn id="20" idx="0"/>
          </p:cNvCxnSpPr>
          <p:nvPr/>
        </p:nvCxnSpPr>
        <p:spPr>
          <a:xfrm rot="5400000">
            <a:off x="5996446" y="2520608"/>
            <a:ext cx="388036"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20" idx="2"/>
            <a:endCxn id="7" idx="0"/>
          </p:cNvCxnSpPr>
          <p:nvPr/>
        </p:nvCxnSpPr>
        <p:spPr>
          <a:xfrm rot="16200000" flipH="1">
            <a:off x="5994802" y="3372249"/>
            <a:ext cx="395294" cy="3971"/>
          </a:xfrm>
          <a:prstGeom prst="bentConnector3">
            <a:avLst>
              <a:gd name="adj1" fmla="val 50000"/>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7" name="Rounded Rectangular Callout 56"/>
          <p:cNvSpPr/>
          <p:nvPr/>
        </p:nvSpPr>
        <p:spPr>
          <a:xfrm>
            <a:off x="3857620" y="1928808"/>
            <a:ext cx="1571636" cy="1000132"/>
          </a:xfrm>
          <a:prstGeom prst="wedgeRoundRectCallout">
            <a:avLst>
              <a:gd name="adj1" fmla="val 54398"/>
              <a:gd name="adj2" fmla="val 60803"/>
              <a:gd name="adj3" fmla="val 16667"/>
            </a:avLst>
          </a:prstGeom>
          <a:gradFill flip="none" rotWithShape="1">
            <a:gsLst>
              <a:gs pos="0">
                <a:srgbClr val="FDDFC7"/>
              </a:gs>
              <a:gs pos="50000">
                <a:srgbClr val="FDEADA"/>
              </a:gs>
              <a:gs pos="100000">
                <a:srgbClr val="F6F5F4"/>
              </a:gs>
            </a:gsLst>
            <a:lin ang="2700000" scaled="1"/>
            <a:tileRect/>
          </a:gradFill>
          <a:ln w="25400">
            <a:solidFill>
              <a:schemeClr val="accent6">
                <a:lumMod val="20000"/>
                <a:lumOff val="80000"/>
              </a:schemeClr>
            </a:solidFill>
          </a:ln>
          <a:effectLst>
            <a:outerShdw blurRad="101600" sx="105000" sy="105000" algn="ctr" rotWithShape="0">
              <a:prstClr val="black">
                <a:alpha val="30000"/>
              </a:prstClr>
            </a:outerShdw>
          </a:effectLst>
          <a:scene3d>
            <a:camera prst="perspectiveRight"/>
            <a:lightRig rig="threePt" dir="t"/>
          </a:scene3d>
          <a:sp3d contourW="12700" prstMaterial="metal">
            <a:bevelT w="44450" prst="coolSlant"/>
            <a:bevelB w="444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1200" b="1" dirty="0">
                <a:solidFill>
                  <a:schemeClr val="tx1"/>
                </a:solidFill>
              </a:rPr>
              <a:t>Loudness Report:  </a:t>
            </a:r>
            <a:r>
              <a:rPr lang="en-US" sz="1200" dirty="0" smtClean="0">
                <a:solidFill>
                  <a:schemeClr val="tx1"/>
                </a:solidFill>
              </a:rPr>
              <a:t>Loudness analysis performed here.  Report created.</a:t>
            </a:r>
            <a:endParaRPr 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20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childTnLst>
                                </p:cTn>
                              </p:par>
                              <p:par>
                                <p:cTn id="19" presetID="10" presetClass="exit" presetSubtype="0" fill="hold" grpId="1" nodeType="withEffect">
                                  <p:stCondLst>
                                    <p:cond delay="0"/>
                                  </p:stCondLst>
                                  <p:childTnLst>
                                    <p:animEffect transition="out" filter="fade">
                                      <p:cBhvr>
                                        <p:cTn id="20" dur="2000"/>
                                        <p:tgtEl>
                                          <p:spTgt spid="42"/>
                                        </p:tgtEl>
                                      </p:cBhvr>
                                    </p:animEffect>
                                    <p:set>
                                      <p:cBhvr>
                                        <p:cTn id="21" dur="1" fill="hold">
                                          <p:stCondLst>
                                            <p:cond delay="1999"/>
                                          </p:stCondLst>
                                        </p:cTn>
                                        <p:tgtEl>
                                          <p:spTgt spid="42"/>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1000"/>
                                        <p:tgtEl>
                                          <p:spTgt spid="57"/>
                                        </p:tgtEl>
                                      </p:cBhvr>
                                    </p:animEffect>
                                    <p:set>
                                      <p:cBhvr>
                                        <p:cTn id="24" dur="1" fill="hold">
                                          <p:stCondLst>
                                            <p:cond delay="9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57" grpId="0" animBg="1"/>
      <p:bldP spid="5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CA" dirty="0" smtClean="0"/>
              <a:t>National Archives – Quality Analysis &amp; “Reference” file </a:t>
            </a:r>
            <a:endParaRPr lang="en-CA" dirty="0"/>
          </a:p>
        </p:txBody>
      </p:sp>
      <p:sp>
        <p:nvSpPr>
          <p:cNvPr id="3" name="Subtitle 2"/>
          <p:cNvSpPr>
            <a:spLocks noGrp="1"/>
          </p:cNvSpPr>
          <p:nvPr>
            <p:ph type="subTitle" idx="1"/>
          </p:nvPr>
        </p:nvSpPr>
        <p:spPr/>
        <p:txBody>
          <a:bodyPr rtlCol="0">
            <a:normAutofit fontScale="92500" lnSpcReduction="20000"/>
          </a:bodyPr>
          <a:lstStyle/>
          <a:p>
            <a:pPr fontAlgn="auto">
              <a:spcAft>
                <a:spcPts val="0"/>
              </a:spcAft>
              <a:defRPr/>
            </a:pPr>
            <a:r>
              <a:rPr lang="en-CA" dirty="0" smtClean="0"/>
              <a:t>Case Study #3:</a:t>
            </a:r>
            <a:endParaRPr lang="en-CA" dirty="0"/>
          </a:p>
        </p:txBody>
      </p:sp>
      <p:sp>
        <p:nvSpPr>
          <p:cNvPr id="13" name="Content Placeholder 12"/>
          <p:cNvSpPr>
            <a:spLocks noGrp="1"/>
          </p:cNvSpPr>
          <p:nvPr>
            <p:ph sz="quarter" idx="12"/>
          </p:nvPr>
        </p:nvSpPr>
        <p:spPr>
          <a:xfrm>
            <a:off x="642939" y="1071562"/>
            <a:ext cx="3071805" cy="3500451"/>
          </a:xfrm>
        </p:spPr>
        <p:txBody>
          <a:bodyPr>
            <a:normAutofit/>
          </a:bodyPr>
          <a:lstStyle/>
          <a:p>
            <a:r>
              <a:rPr lang="en-US" sz="1600" dirty="0" smtClean="0"/>
              <a:t>A watch folder stores 24/96 intermediate files from production workflows</a:t>
            </a:r>
          </a:p>
          <a:p>
            <a:r>
              <a:rPr lang="en-US" sz="1600" dirty="0" smtClean="0"/>
              <a:t>Dobbin creates reference files prepared for CD-R creation – 16/44.1 kHz</a:t>
            </a:r>
          </a:p>
          <a:p>
            <a:r>
              <a:rPr lang="en-US" sz="1600" dirty="0" smtClean="0"/>
              <a:t>Step 1: Peak normalize audio files to 0 </a:t>
            </a:r>
            <a:r>
              <a:rPr lang="en-US" sz="1600" dirty="0" err="1" smtClean="0"/>
              <a:t>dBFS</a:t>
            </a:r>
            <a:endParaRPr lang="en-US" sz="1600" dirty="0" smtClean="0"/>
          </a:p>
          <a:p>
            <a:r>
              <a:rPr lang="en-US" sz="1600" dirty="0" smtClean="0"/>
              <a:t>Step 2: Re-Sample of 96 to 44.1 kHz Fs</a:t>
            </a:r>
          </a:p>
          <a:p>
            <a:r>
              <a:rPr lang="en-US" sz="1600" dirty="0" smtClean="0"/>
              <a:t>Step 3: Re-Dither when converting from 24 to 16 bit.</a:t>
            </a:r>
            <a:endParaRPr lang="en-US" sz="1600" dirty="0"/>
          </a:p>
        </p:txBody>
      </p:sp>
      <p:pic>
        <p:nvPicPr>
          <p:cNvPr id="5" name="Picture 2" descr="W:\Robs BUs\My Pictures\Cube-Tec Images\Dobbin Stuff\Job Designer\Grid.gif"/>
          <p:cNvPicPr>
            <a:picLocks noChangeAspect="1" noChangeArrowheads="1"/>
          </p:cNvPicPr>
          <p:nvPr/>
        </p:nvPicPr>
        <p:blipFill>
          <a:blip r:embed="rId3" cstate="print"/>
          <a:srcRect l="21597"/>
          <a:stretch>
            <a:fillRect/>
          </a:stretch>
        </p:blipFill>
        <p:spPr bwMode="auto">
          <a:xfrm>
            <a:off x="3684288" y="1071552"/>
            <a:ext cx="4816802" cy="3364018"/>
          </a:xfrm>
          <a:prstGeom prst="rect">
            <a:avLst/>
          </a:prstGeom>
          <a:noFill/>
        </p:spPr>
      </p:pic>
      <p:pic>
        <p:nvPicPr>
          <p:cNvPr id="6" name="Picture 3" descr="W:\Robs BUs\My Pictures\Cube-Tec Images\Dobbin Stuff\Plug-ins\Start.png"/>
          <p:cNvPicPr>
            <a:picLocks noChangeAspect="1" noChangeArrowheads="1"/>
          </p:cNvPicPr>
          <p:nvPr/>
        </p:nvPicPr>
        <p:blipFill>
          <a:blip r:embed="rId4" cstate="print"/>
          <a:srcRect/>
          <a:stretch>
            <a:fillRect/>
          </a:stretch>
        </p:blipFill>
        <p:spPr bwMode="auto">
          <a:xfrm>
            <a:off x="3857620" y="1214428"/>
            <a:ext cx="530225" cy="419100"/>
          </a:xfrm>
          <a:prstGeom prst="rect">
            <a:avLst/>
          </a:prstGeom>
          <a:noFill/>
        </p:spPr>
      </p:pic>
      <p:pic>
        <p:nvPicPr>
          <p:cNvPr id="7" name="Picture 4" descr="W:\Robs BUs\My Pictures\Cube-Tec Images\Dobbin Stuff\Plug-ins\End.png"/>
          <p:cNvPicPr>
            <a:picLocks noChangeAspect="1" noChangeArrowheads="1"/>
          </p:cNvPicPr>
          <p:nvPr/>
        </p:nvPicPr>
        <p:blipFill>
          <a:blip r:embed="rId5" cstate="print"/>
          <a:srcRect/>
          <a:stretch>
            <a:fillRect/>
          </a:stretch>
        </p:blipFill>
        <p:spPr bwMode="auto">
          <a:xfrm>
            <a:off x="7572396" y="3786196"/>
            <a:ext cx="530225" cy="419100"/>
          </a:xfrm>
          <a:prstGeom prst="rect">
            <a:avLst/>
          </a:prstGeom>
          <a:noFill/>
        </p:spPr>
      </p:pic>
      <p:cxnSp>
        <p:nvCxnSpPr>
          <p:cNvPr id="16" name="Shape 15"/>
          <p:cNvCxnSpPr>
            <a:stCxn id="6" idx="3"/>
            <a:endCxn id="111618" idx="0"/>
          </p:cNvCxnSpPr>
          <p:nvPr/>
        </p:nvCxnSpPr>
        <p:spPr>
          <a:xfrm>
            <a:off x="4387845" y="1423978"/>
            <a:ext cx="1088239" cy="290516"/>
          </a:xfrm>
          <a:prstGeom prst="bentConnector2">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11618" name="Picture 2" descr="W:\Robs BUs\My Pictures\Cube-Tec Images\Dobbin Stuff\Plug-ins\Normalizer.png"/>
          <p:cNvPicPr>
            <a:picLocks noChangeAspect="1" noChangeArrowheads="1"/>
          </p:cNvPicPr>
          <p:nvPr/>
        </p:nvPicPr>
        <p:blipFill>
          <a:blip r:embed="rId6" cstate="print"/>
          <a:srcRect/>
          <a:stretch>
            <a:fillRect/>
          </a:stretch>
        </p:blipFill>
        <p:spPr bwMode="auto">
          <a:xfrm>
            <a:off x="4929190" y="1714494"/>
            <a:ext cx="1093787" cy="461962"/>
          </a:xfrm>
          <a:prstGeom prst="rect">
            <a:avLst/>
          </a:prstGeom>
          <a:noFill/>
        </p:spPr>
      </p:pic>
      <p:pic>
        <p:nvPicPr>
          <p:cNvPr id="111619" name="Picture 3" descr="W:\Robs BUs\My Pictures\Cube-Tec Images\Dobbin Stuff\Plug-ins\Resampler.png"/>
          <p:cNvPicPr>
            <a:picLocks noChangeAspect="1" noChangeArrowheads="1"/>
          </p:cNvPicPr>
          <p:nvPr/>
        </p:nvPicPr>
        <p:blipFill>
          <a:blip r:embed="rId7" cstate="print"/>
          <a:srcRect/>
          <a:stretch>
            <a:fillRect/>
          </a:stretch>
        </p:blipFill>
        <p:spPr bwMode="auto">
          <a:xfrm>
            <a:off x="4929190" y="2571750"/>
            <a:ext cx="1093787" cy="461962"/>
          </a:xfrm>
          <a:prstGeom prst="rect">
            <a:avLst/>
          </a:prstGeom>
          <a:noFill/>
        </p:spPr>
      </p:pic>
      <p:pic>
        <p:nvPicPr>
          <p:cNvPr id="111620" name="Picture 4" descr="W:\Robs BUs\My Pictures\Cube-Tec Images\Dobbin Stuff\Plug-ins\ReDither.png"/>
          <p:cNvPicPr>
            <a:picLocks noChangeAspect="1" noChangeArrowheads="1"/>
          </p:cNvPicPr>
          <p:nvPr/>
        </p:nvPicPr>
        <p:blipFill>
          <a:blip r:embed="rId8" cstate="print"/>
          <a:srcRect/>
          <a:stretch>
            <a:fillRect/>
          </a:stretch>
        </p:blipFill>
        <p:spPr bwMode="auto">
          <a:xfrm>
            <a:off x="4929190" y="3429006"/>
            <a:ext cx="1093788" cy="461963"/>
          </a:xfrm>
          <a:prstGeom prst="rect">
            <a:avLst/>
          </a:prstGeom>
          <a:noFill/>
        </p:spPr>
      </p:pic>
      <p:cxnSp>
        <p:nvCxnSpPr>
          <p:cNvPr id="26" name="Shape 25"/>
          <p:cNvCxnSpPr>
            <a:stCxn id="111620" idx="2"/>
            <a:endCxn id="7" idx="0"/>
          </p:cNvCxnSpPr>
          <p:nvPr/>
        </p:nvCxnSpPr>
        <p:spPr>
          <a:xfrm rot="5400000" flipH="1" flipV="1">
            <a:off x="6604409" y="2657870"/>
            <a:ext cx="104773" cy="2361425"/>
          </a:xfrm>
          <a:prstGeom prst="bentConnector5">
            <a:avLst>
              <a:gd name="adj1" fmla="val -218186"/>
              <a:gd name="adj2" fmla="val 55966"/>
              <a:gd name="adj3" fmla="val 318186"/>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11618" idx="2"/>
            <a:endCxn id="111619" idx="0"/>
          </p:cNvCxnSpPr>
          <p:nvPr/>
        </p:nvCxnSpPr>
        <p:spPr>
          <a:xfrm rot="5400000">
            <a:off x="5278437" y="2374103"/>
            <a:ext cx="39529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11619" idx="2"/>
            <a:endCxn id="111620" idx="0"/>
          </p:cNvCxnSpPr>
          <p:nvPr/>
        </p:nvCxnSpPr>
        <p:spPr>
          <a:xfrm rot="5400000">
            <a:off x="5278437" y="3231359"/>
            <a:ext cx="395294"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fade">
                                      <p:cBhvr>
                                        <p:cTn id="11" dur="2000"/>
                                        <p:tgtEl>
                                          <p:spTgt spid="1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2000"/>
                                        <p:tgtEl>
                                          <p:spTgt spid="13">
                                            <p:txEl>
                                              <p:pRg st="2" end="2"/>
                                            </p:txEl>
                                          </p:spTgt>
                                        </p:tgtEl>
                                      </p:cBhvr>
                                    </p:animEffect>
                                  </p:childTnLst>
                                </p:cTn>
                              </p:par>
                              <p:par>
                                <p:cTn id="17" presetID="6" presetClass="emph" presetSubtype="0" accel="50000" decel="50000" autoRev="1" fill="hold" nodeType="withEffect">
                                  <p:stCondLst>
                                    <p:cond delay="0"/>
                                  </p:stCondLst>
                                  <p:childTnLst>
                                    <p:animScale>
                                      <p:cBhvr>
                                        <p:cTn id="18" dur="2000" fill="hold"/>
                                        <p:tgtEl>
                                          <p:spTgt spid="111618"/>
                                        </p:tgtEl>
                                      </p:cBhvr>
                                      <p:by x="125000" y="12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Effect transition="in" filter="fade">
                                      <p:cBhvr>
                                        <p:cTn id="23" dur="2000"/>
                                        <p:tgtEl>
                                          <p:spTgt spid="13">
                                            <p:txEl>
                                              <p:pRg st="3" end="3"/>
                                            </p:txEl>
                                          </p:spTgt>
                                        </p:tgtEl>
                                      </p:cBhvr>
                                    </p:animEffect>
                                  </p:childTnLst>
                                </p:cTn>
                              </p:par>
                              <p:par>
                                <p:cTn id="24" presetID="6" presetClass="emph" presetSubtype="0" accel="50000" decel="50000" autoRev="1" fill="hold" nodeType="withEffect">
                                  <p:stCondLst>
                                    <p:cond delay="0"/>
                                  </p:stCondLst>
                                  <p:childTnLst>
                                    <p:animScale>
                                      <p:cBhvr>
                                        <p:cTn id="25" dur="2000" fill="hold"/>
                                        <p:tgtEl>
                                          <p:spTgt spid="111619"/>
                                        </p:tgtEl>
                                      </p:cBhvr>
                                      <p:by x="125000" y="125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fade">
                                      <p:cBhvr>
                                        <p:cTn id="30" dur="2000"/>
                                        <p:tgtEl>
                                          <p:spTgt spid="13">
                                            <p:txEl>
                                              <p:pRg st="4" end="4"/>
                                            </p:txEl>
                                          </p:spTgt>
                                        </p:tgtEl>
                                      </p:cBhvr>
                                    </p:animEffect>
                                  </p:childTnLst>
                                </p:cTn>
                              </p:par>
                              <p:par>
                                <p:cTn id="31" presetID="6" presetClass="emph" presetSubtype="0" accel="50000" decel="50000" autoRev="1" fill="hold" nodeType="withEffect">
                                  <p:stCondLst>
                                    <p:cond delay="0"/>
                                  </p:stCondLst>
                                  <p:childTnLst>
                                    <p:animScale>
                                      <p:cBhvr>
                                        <p:cTn id="32" dur="2000" fill="hold"/>
                                        <p:tgtEl>
                                          <p:spTgt spid="111620"/>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50542" y="4433202"/>
            <a:ext cx="2213363" cy="584775"/>
          </a:xfrm>
          <a:prstGeom prst="rect">
            <a:avLst/>
          </a:prstGeom>
          <a:noFill/>
          <a:effectLst>
            <a:outerShdw blurRad="76200" dir="18900000" sy="23000" kx="-1200000" algn="bl" rotWithShape="0">
              <a:prstClr val="black">
                <a:alpha val="20000"/>
              </a:prstClr>
            </a:outerShdw>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CA" sz="1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0007" dist="200025" dir="15000000" sy="30000" kx="-1800000" algn="bl" rotWithShape="0">
                    <a:prstClr val="black">
                      <a:alpha val="32000"/>
                    </a:prstClr>
                  </a:outerShdw>
                </a:effectLst>
                <a:latin typeface="+mn-lt"/>
              </a:rPr>
              <a:t>Rob Poretti</a:t>
            </a:r>
          </a:p>
          <a:p>
            <a:pPr fontAlgn="auto">
              <a:spcBef>
                <a:spcPts val="0"/>
              </a:spcBef>
              <a:spcAft>
                <a:spcPts val="0"/>
              </a:spcAft>
              <a:defRPr/>
            </a:pPr>
            <a:r>
              <a:rPr lang="en-CA" sz="1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60007" dist="200025" dir="15000000" sy="30000" kx="-1800000" algn="bl" rotWithShape="0">
                    <a:prstClr val="black">
                      <a:alpha val="32000"/>
                    </a:prstClr>
                  </a:outerShdw>
                </a:effectLst>
                <a:latin typeface="+mn-lt"/>
              </a:rPr>
              <a:t>Cube-Tec North America</a:t>
            </a:r>
          </a:p>
        </p:txBody>
      </p:sp>
      <p:sp>
        <p:nvSpPr>
          <p:cNvPr id="5" name="TextBox 4"/>
          <p:cNvSpPr txBox="1"/>
          <p:nvPr/>
        </p:nvSpPr>
        <p:spPr>
          <a:xfrm>
            <a:off x="2160618" y="3357568"/>
            <a:ext cx="5271187" cy="1107996"/>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CA"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0000" endA="300" endPos="50000" dist="29997" dir="5400000" sy="-100000" algn="bl" rotWithShape="0"/>
                </a:effectLst>
                <a:latin typeface="Arial Black" pitchFamily="34" charset="0"/>
              </a:rPr>
              <a:t>Thank-you!</a:t>
            </a:r>
          </a:p>
        </p:txBody>
      </p:sp>
      <p:sp>
        <p:nvSpPr>
          <p:cNvPr id="10" name="Title 9"/>
          <p:cNvSpPr>
            <a:spLocks noGrp="1"/>
          </p:cNvSpPr>
          <p:nvPr>
            <p:ph type="ctrTitle"/>
          </p:nvPr>
        </p:nvSpPr>
        <p:spPr/>
        <p:txBody>
          <a:bodyPr>
            <a:normAutofit fontScale="90000"/>
          </a:bodyPr>
          <a:lstStyle/>
          <a:p>
            <a:r>
              <a:rPr lang="en-US" dirty="0" smtClean="0"/>
              <a:t>  </a:t>
            </a:r>
            <a:endParaRPr lang="en-CA" dirty="0"/>
          </a:p>
        </p:txBody>
      </p:sp>
      <p:sp>
        <p:nvSpPr>
          <p:cNvPr id="11" name="Subtitle 10"/>
          <p:cNvSpPr>
            <a:spLocks noGrp="1"/>
          </p:cNvSpPr>
          <p:nvPr>
            <p:ph type="subTitle" idx="1"/>
          </p:nvPr>
        </p:nvSpPr>
        <p:spPr/>
        <p:txBody>
          <a:bodyPr>
            <a:normAutofit fontScale="92500" lnSpcReduction="20000"/>
          </a:bodyPr>
          <a:lstStyle/>
          <a:p>
            <a:r>
              <a:rPr lang="en-US" dirty="0" smtClean="0"/>
              <a:t>  </a:t>
            </a:r>
            <a:endParaRPr lang="en-CA" dirty="0"/>
          </a:p>
        </p:txBody>
      </p:sp>
      <p:sp>
        <p:nvSpPr>
          <p:cNvPr id="8" name="TextBox 7"/>
          <p:cNvSpPr txBox="1"/>
          <p:nvPr/>
        </p:nvSpPr>
        <p:spPr>
          <a:xfrm>
            <a:off x="3571868" y="714362"/>
            <a:ext cx="1857388" cy="3939540"/>
          </a:xfrm>
          <a:prstGeom prst="rect">
            <a:avLst/>
          </a:prstGeom>
          <a:noFill/>
          <a:effectLst>
            <a:outerShdw blurRad="127000" dist="241300" dir="5400000" sx="19000" sy="19000" algn="ctr" rotWithShape="0">
              <a:srgbClr val="000000">
                <a:alpha val="43137"/>
              </a:srgbClr>
            </a:outerShdw>
          </a:effectLst>
          <a:scene3d>
            <a:camera prst="orthographicFront"/>
            <a:lightRig rig="soft" dir="tl"/>
          </a:scene3d>
          <a:sp3d prstMaterial="dkEdge">
            <a:bevelT w="152400" h="152400"/>
            <a:bevelB w="152400" h="152400"/>
          </a:sp3d>
        </p:spPr>
        <p:txBody>
          <a:bodyPr>
            <a:spAutoFit/>
            <a:scene3d>
              <a:camera prst="orthographicFront"/>
              <a:lightRig rig="soft" dir="tl"/>
            </a:scene3d>
            <a:sp3d extrusionH="57150" prstMaterial="metal">
              <a:bevelT w="190500" h="25400" prst="coolSlant"/>
              <a:contourClr>
                <a:schemeClr val="accent6">
                  <a:lumMod val="75000"/>
                </a:schemeClr>
              </a:contourClr>
            </a:sp3d>
          </a:bodyPr>
          <a:lstStyle/>
          <a:p>
            <a:pPr fontAlgn="auto">
              <a:spcBef>
                <a:spcPts val="0"/>
              </a:spcBef>
              <a:spcAft>
                <a:spcPts val="0"/>
              </a:spcAft>
              <a:defRPr/>
            </a:pPr>
            <a:r>
              <a:rPr lang="en-US" sz="2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latin typeface="Jokerman" pitchFamily="82" charset="0"/>
              </a:rPr>
              <a:t>?</a:t>
            </a:r>
            <a:endParaRPr lang="en-CA" sz="25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01600">
                  <a:schemeClr val="accent6">
                    <a:satMod val="175000"/>
                    <a:alpha val="40000"/>
                  </a:schemeClr>
                </a:glow>
                <a:outerShdw blurRad="80000" dist="40000" dir="5040000" algn="tl">
                  <a:srgbClr val="000000">
                    <a:alpha val="30000"/>
                  </a:srgbClr>
                </a:outerShdw>
              </a:effectLst>
              <a:latin typeface="Jokerman" pitchFamily="82" charset="0"/>
            </a:endParaRPr>
          </a:p>
        </p:txBody>
      </p:sp>
      <p:sp>
        <p:nvSpPr>
          <p:cNvPr id="6" name="TextBox 5"/>
          <p:cNvSpPr txBox="1"/>
          <p:nvPr/>
        </p:nvSpPr>
        <p:spPr>
          <a:xfrm>
            <a:off x="2065968" y="1928809"/>
            <a:ext cx="5077800" cy="584775"/>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sz="3200" b="1" spc="3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n-lt"/>
              </a:rPr>
              <a:t>r.poretti@cube-tec.com</a:t>
            </a:r>
            <a:endParaRPr lang="en-CA" sz="3200" b="1" spc="3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139700">
                  <a:schemeClr val="accent6">
                    <a:satMod val="175000"/>
                    <a:alpha val="40000"/>
                  </a:schemeClr>
                </a:glow>
                <a:outerShdw blurRad="80000" dist="40000" dir="5040000" algn="tl">
                  <a:srgbClr val="000000">
                    <a:alpha val="30000"/>
                  </a:srgbClr>
                </a:outerShdw>
              </a:effectLst>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41" presetClass="entr" presetSubtype="0" fill="hold" nodeType="withEffect">
                                  <p:stCondLst>
                                    <p:cond delay="300"/>
                                  </p:stCondLst>
                                  <p:iterate type="lt">
                                    <p:tmPct val="10000"/>
                                  </p:iterate>
                                  <p:childTnLst>
                                    <p:set>
                                      <p:cBhvr>
                                        <p:cTn id="9" dur="1" fill="hold">
                                          <p:stCondLst>
                                            <p:cond delay="0"/>
                                          </p:stCondLst>
                                        </p:cTn>
                                        <p:tgtEl>
                                          <p:spTgt spid="9"/>
                                        </p:tgtEl>
                                        <p:attrNameLst>
                                          <p:attrName>style.visibility</p:attrName>
                                        </p:attrNameLst>
                                      </p:cBhvr>
                                      <p:to>
                                        <p:strVal val="visible"/>
                                      </p:to>
                                    </p:set>
                                    <p:anim calcmode="lin" valueType="num">
                                      <p:cBhvr>
                                        <p:cTn id="10" dur="30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1" dur="3000" fill="hold"/>
                                        <p:tgtEl>
                                          <p:spTgt spid="9"/>
                                        </p:tgtEl>
                                        <p:attrNameLst>
                                          <p:attrName>ppt_y</p:attrName>
                                        </p:attrNameLst>
                                      </p:cBhvr>
                                      <p:tavLst>
                                        <p:tav tm="0">
                                          <p:val>
                                            <p:strVal val="#ppt_y"/>
                                          </p:val>
                                        </p:tav>
                                        <p:tav tm="100000">
                                          <p:val>
                                            <p:strVal val="#ppt_y"/>
                                          </p:val>
                                        </p:tav>
                                      </p:tavLst>
                                    </p:anim>
                                    <p:anim calcmode="lin" valueType="num">
                                      <p:cBhvr>
                                        <p:cTn id="12" dur="30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3" dur="30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3000" tmFilter="0,0; .5, 1; 1, 1"/>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0" fill="hold"/>
                                        <p:tgtEl>
                                          <p:spTgt spid="8"/>
                                        </p:tgtEl>
                                        <p:attrNameLst>
                                          <p:attrName>ppt_w</p:attrName>
                                        </p:attrNameLst>
                                      </p:cBhvr>
                                      <p:tavLst>
                                        <p:tav tm="0">
                                          <p:val>
                                            <p:fltVal val="0"/>
                                          </p:val>
                                        </p:tav>
                                        <p:tav tm="100000">
                                          <p:val>
                                            <p:strVal val="#ppt_w"/>
                                          </p:val>
                                        </p:tav>
                                      </p:tavLst>
                                    </p:anim>
                                    <p:anim calcmode="lin" valueType="num">
                                      <p:cBhvr>
                                        <p:cTn id="20" dur="5000" fill="hold"/>
                                        <p:tgtEl>
                                          <p:spTgt spid="8"/>
                                        </p:tgtEl>
                                        <p:attrNameLst>
                                          <p:attrName>ppt_h</p:attrName>
                                        </p:attrNameLst>
                                      </p:cBhvr>
                                      <p:tavLst>
                                        <p:tav tm="0">
                                          <p:val>
                                            <p:fltVal val="0"/>
                                          </p:val>
                                        </p:tav>
                                        <p:tav tm="100000">
                                          <p:val>
                                            <p:strVal val="#ppt_h"/>
                                          </p:val>
                                        </p:tav>
                                      </p:tavLst>
                                    </p:anim>
                                    <p:animEffect transition="in" filter="fade">
                                      <p:cBhvr>
                                        <p:cTn id="21" dur="5000"/>
                                        <p:tgtEl>
                                          <p:spTgt spid="8"/>
                                        </p:tgtEl>
                                      </p:cBhvr>
                                    </p:animEffect>
                                  </p:childTnLst>
                                </p:cTn>
                              </p:par>
                            </p:childTnLst>
                          </p:cTn>
                        </p:par>
                        <p:par>
                          <p:cTn id="22" fill="hold">
                            <p:stCondLst>
                              <p:cond delay="5000"/>
                            </p:stCondLst>
                            <p:childTnLst>
                              <p:par>
                                <p:cTn id="23" presetID="2" presetClass="entr" presetSubtype="4"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par>
                          <p:cTn id="39" fill="hold">
                            <p:stCondLst>
                              <p:cond delay="1000"/>
                            </p:stCondLst>
                            <p:childTnLst>
                              <p:par>
                                <p:cTn id="40" presetID="9" presetClass="emph" presetSubtype="0" nodeType="afterEffect">
                                  <p:stCondLst>
                                    <p:cond delay="0"/>
                                  </p:stCondLst>
                                  <p:childTnLst>
                                    <p:set>
                                      <p:cBhvr rctx="PPT">
                                        <p:cTn id="41" dur="indefinite"/>
                                        <p:tgtEl>
                                          <p:spTgt spid="8"/>
                                        </p:tgtEl>
                                        <p:attrNameLst>
                                          <p:attrName>style.opacity</p:attrName>
                                        </p:attrNameLst>
                                      </p:cBhvr>
                                      <p:to>
                                        <p:strVal val="0.35"/>
                                      </p:to>
                                    </p:set>
                                    <p:animEffect filter="image" prLst="opacity: 0.35">
                                      <p:cBhvr rctx="IE">
                                        <p:cTn id="42"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rtlCol="0">
            <a:normAutofit fontScale="90000"/>
          </a:bodyPr>
          <a:lstStyle/>
          <a:p>
            <a:pPr fontAlgn="auto">
              <a:spcAft>
                <a:spcPts val="0"/>
              </a:spcAft>
              <a:defRPr/>
            </a:pPr>
            <a:r>
              <a:rPr lang="en-US" dirty="0" smtClean="0"/>
              <a:t>QUADRIGA</a:t>
            </a:r>
            <a:endParaRPr lang="en-CA"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pic>
        <p:nvPicPr>
          <p:cNvPr id="12" name="Picture 2"/>
          <p:cNvPicPr>
            <a:picLocks noChangeArrowheads="1"/>
          </p:cNvPicPr>
          <p:nvPr/>
        </p:nvPicPr>
        <p:blipFill>
          <a:blip r:embed="rId3" cstate="print"/>
          <a:srcRect/>
          <a:stretch>
            <a:fillRect/>
          </a:stretch>
        </p:blipFill>
        <p:spPr bwMode="auto">
          <a:xfrm>
            <a:off x="2357422" y="1571636"/>
            <a:ext cx="4572000" cy="2571750"/>
          </a:xfrm>
          <a:prstGeom prst="rect">
            <a:avLst/>
          </a:prstGeom>
          <a:noFill/>
          <a:ln w="9525">
            <a:noFill/>
            <a:miter lim="800000"/>
            <a:headEnd/>
            <a:tailEnd/>
          </a:ln>
          <a:effectLst>
            <a:glow rad="101600">
              <a:schemeClr val="accent1">
                <a:satMod val="175000"/>
                <a:alpha val="40000"/>
              </a:schemeClr>
            </a:glow>
            <a:reflection blurRad="6350" stA="50000" endA="275" endPos="40000" dist="101600" dir="5400000" sy="-100000" algn="bl" rotWithShape="0"/>
          </a:effectLst>
          <a:scene3d>
            <a:camera prst="orthographicFront"/>
            <a:lightRig rig="threePt" dir="t"/>
          </a:scene3d>
          <a:sp3d>
            <a:bevelT/>
          </a:sp3d>
        </p:spPr>
      </p:pic>
    </p:spTree>
  </p:cSld>
  <p:clrMapOvr>
    <a:masterClrMapping/>
  </p:clrMapOvr>
  <p:transition spd="slow"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QUADRIGA</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642939" y="1071563"/>
            <a:ext cx="3643309" cy="3429000"/>
          </a:xfrm>
        </p:spPr>
        <p:txBody>
          <a:bodyPr>
            <a:normAutofit/>
          </a:bodyPr>
          <a:lstStyle/>
          <a:p>
            <a:r>
              <a:rPr lang="en-US" sz="1600" dirty="0" smtClean="0"/>
              <a:t>Efficient, purpose-built ingest system.</a:t>
            </a:r>
          </a:p>
          <a:p>
            <a:r>
              <a:rPr lang="en-US" sz="1600" dirty="0" smtClean="0"/>
              <a:t>One workstation can provide up to </a:t>
            </a:r>
            <a:r>
              <a:rPr lang="en-US" sz="1600" b="1" i="1" dirty="0" smtClean="0"/>
              <a:t>eight parallel ingest streams </a:t>
            </a:r>
            <a:r>
              <a:rPr lang="en-US" sz="1600" dirty="0" smtClean="0"/>
              <a:t>simultaneously.</a:t>
            </a:r>
          </a:p>
          <a:p>
            <a:r>
              <a:rPr lang="en-US" sz="1600" dirty="0" smtClean="0"/>
              <a:t>Audio stream supervision and complete quality analysis.</a:t>
            </a:r>
          </a:p>
          <a:p>
            <a:r>
              <a:rPr lang="en-US" sz="1600" dirty="0" smtClean="0"/>
              <a:t>Sophisticated transport and monitoring systems built for various legacy formats</a:t>
            </a:r>
          </a:p>
          <a:p>
            <a:r>
              <a:rPr lang="en-US" sz="1600" dirty="0" smtClean="0"/>
              <a:t>Integrated workflows with Cube-Workflows and Dobbin.</a:t>
            </a:r>
          </a:p>
        </p:txBody>
      </p:sp>
      <p:pic>
        <p:nvPicPr>
          <p:cNvPr id="8" name="Picture 2" descr="D:\PP Files\Cube-Tec\Powerpoint\Images\JobManager.jpg"/>
          <p:cNvPicPr>
            <a:picLocks noChangeAspect="1" noChangeArrowheads="1"/>
          </p:cNvPicPr>
          <p:nvPr/>
        </p:nvPicPr>
        <p:blipFill>
          <a:blip r:embed="rId3" cstate="print"/>
          <a:stretch>
            <a:fillRect/>
          </a:stretch>
        </p:blipFill>
        <p:spPr bwMode="auto">
          <a:xfrm>
            <a:off x="3929058" y="1500180"/>
            <a:ext cx="4357718" cy="2678925"/>
          </a:xfrm>
          <a:prstGeom prst="rect">
            <a:avLst/>
          </a:prstGeom>
          <a:noFill/>
          <a:effectLst>
            <a:reflection blurRad="6350" stA="50000" endA="275" endPos="40000" dist="101600" dir="5400000" sy="-100000" algn="bl" rotWithShape="0"/>
            <a:softEdge rad="12700"/>
          </a:effectLst>
          <a:scene3d>
            <a:camera prst="perspectiveLeft" fov="4800000">
              <a:rot lat="0" lon="1200001" rev="0"/>
            </a:camera>
            <a:lightRig rig="threePt" dir="t"/>
          </a:scene3d>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2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20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20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20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QUADRIGA: Hyper-Efficient Ingest</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1428751" y="1119677"/>
            <a:ext cx="7143777" cy="3375422"/>
          </a:xfrm>
        </p:spPr>
        <p:txBody>
          <a:bodyPr>
            <a:noAutofit/>
          </a:bodyPr>
          <a:lstStyle/>
          <a:p>
            <a:pPr>
              <a:lnSpc>
                <a:spcPts val="1400"/>
              </a:lnSpc>
              <a:buNone/>
            </a:pPr>
            <a:r>
              <a:rPr lang="en-US" sz="1400" b="1" dirty="0" smtClean="0"/>
              <a:t>Multi-Machine Recording</a:t>
            </a:r>
          </a:p>
          <a:p>
            <a:pPr lvl="1">
              <a:lnSpc>
                <a:spcPts val="1400"/>
              </a:lnSpc>
            </a:pPr>
            <a:r>
              <a:rPr lang="en-US" sz="1400" dirty="0" smtClean="0"/>
              <a:t>Supports parallel ingest of up to eight streams simultaneously.  Integrated monitoring and transport system for all eight devices regardless of type…</a:t>
            </a:r>
          </a:p>
          <a:p>
            <a:pPr>
              <a:lnSpc>
                <a:spcPts val="1400"/>
              </a:lnSpc>
              <a:buFont typeface="Wingdings" pitchFamily="2" charset="2"/>
              <a:buNone/>
            </a:pPr>
            <a:r>
              <a:rPr lang="en-US" sz="1400" b="1" dirty="0" smtClean="0"/>
              <a:t>Multi-Speed Recording</a:t>
            </a:r>
          </a:p>
          <a:p>
            <a:pPr lvl="1">
              <a:lnSpc>
                <a:spcPts val="1400"/>
              </a:lnSpc>
            </a:pPr>
            <a:r>
              <a:rPr lang="en-US" sz="1400" dirty="0" smtClean="0"/>
              <a:t>Speeds from ½x to 4x with accurate playback equalization and pitch correction for proper real-time monitoring and automatic metadata for post-processing correction.  </a:t>
            </a:r>
          </a:p>
          <a:p>
            <a:pPr>
              <a:lnSpc>
                <a:spcPts val="1400"/>
              </a:lnSpc>
              <a:buFont typeface="Wingdings" pitchFamily="2" charset="2"/>
              <a:buNone/>
            </a:pPr>
            <a:r>
              <a:rPr lang="en-US" sz="1400" b="1" dirty="0" smtClean="0"/>
              <a:t>Multi-Channel Recording</a:t>
            </a:r>
          </a:p>
          <a:p>
            <a:pPr lvl="1">
              <a:lnSpc>
                <a:spcPts val="1400"/>
              </a:lnSpc>
            </a:pPr>
            <a:r>
              <a:rPr lang="en-US" sz="1400" dirty="0" smtClean="0"/>
              <a:t>Ingest mono, stereo or multi-channel sources up to 8 tracks with appropriate monitoring functions and analysis displays.</a:t>
            </a:r>
          </a:p>
          <a:p>
            <a:pPr>
              <a:lnSpc>
                <a:spcPts val="1400"/>
              </a:lnSpc>
              <a:buFont typeface="Wingdings" pitchFamily="2" charset="2"/>
              <a:buNone/>
            </a:pPr>
            <a:r>
              <a:rPr lang="en-US" sz="1400" b="1" dirty="0" smtClean="0"/>
              <a:t>Dual-Direction</a:t>
            </a:r>
          </a:p>
          <a:p>
            <a:pPr lvl="1">
              <a:lnSpc>
                <a:spcPts val="1400"/>
              </a:lnSpc>
            </a:pPr>
            <a:r>
              <a:rPr lang="en-US" sz="1400" dirty="0" smtClean="0"/>
              <a:t>Ingest ½ track mono or ¼ track stereo open reel and compact cassette formats in one pass with real-time, reverse-corrected monitoring during capture.</a:t>
            </a:r>
          </a:p>
          <a:p>
            <a:pPr>
              <a:lnSpc>
                <a:spcPts val="1400"/>
              </a:lnSpc>
              <a:buFont typeface="Wingdings" pitchFamily="2" charset="2"/>
              <a:buNone/>
            </a:pPr>
            <a:r>
              <a:rPr lang="en-US" sz="1400" b="1" dirty="0" smtClean="0"/>
              <a:t>Multi-format</a:t>
            </a:r>
          </a:p>
          <a:p>
            <a:pPr lvl="1">
              <a:lnSpc>
                <a:spcPts val="1400"/>
              </a:lnSpc>
            </a:pPr>
            <a:r>
              <a:rPr lang="en-US" sz="1400" dirty="0" smtClean="0"/>
              <a:t>Ingest up to 192 kHz/24 bit recordings and store as WAVE, RF64 or in the EBU standard BWF or MBWF formats.  QUADRIGA can dynamically switch between formats on the fly.</a:t>
            </a:r>
          </a:p>
        </p:txBody>
      </p:sp>
      <p:pic>
        <p:nvPicPr>
          <p:cNvPr id="5122" name="Picture 2"/>
          <p:cNvPicPr>
            <a:picLocks noChangeAspect="1" noChangeArrowheads="1"/>
          </p:cNvPicPr>
          <p:nvPr/>
        </p:nvPicPr>
        <p:blipFill>
          <a:blip r:embed="rId3" cstate="print"/>
          <a:srcRect/>
          <a:stretch>
            <a:fillRect/>
          </a:stretch>
        </p:blipFill>
        <p:spPr bwMode="auto">
          <a:xfrm>
            <a:off x="714376" y="2391935"/>
            <a:ext cx="589193" cy="58919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14376" y="3025252"/>
            <a:ext cx="589193" cy="589193"/>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714376" y="1768243"/>
            <a:ext cx="589193" cy="589193"/>
          </a:xfrm>
          <a:prstGeom prst="rect">
            <a:avLst/>
          </a:prstGeom>
          <a:noFill/>
          <a:ln w="9525">
            <a:noFill/>
            <a:miter lim="800000"/>
            <a:headEnd/>
            <a:tailEnd/>
          </a:ln>
        </p:spPr>
      </p:pic>
      <p:pic>
        <p:nvPicPr>
          <p:cNvPr id="3074" name="Picture 2" descr="D:\My Pictures\Cube-Tec\QUADRIGA Stuff\images\system_integration.gif"/>
          <p:cNvPicPr>
            <a:picLocks noChangeAspect="1" noChangeArrowheads="1"/>
          </p:cNvPicPr>
          <p:nvPr/>
        </p:nvPicPr>
        <p:blipFill>
          <a:blip r:embed="rId6" cstate="print"/>
          <a:srcRect/>
          <a:stretch>
            <a:fillRect/>
          </a:stretch>
        </p:blipFill>
        <p:spPr bwMode="auto">
          <a:xfrm>
            <a:off x="738189" y="3643320"/>
            <a:ext cx="589193" cy="589193"/>
          </a:xfrm>
          <a:prstGeom prst="rect">
            <a:avLst/>
          </a:prstGeom>
          <a:noFill/>
          <a:ln w="9525">
            <a:noFill/>
            <a:miter lim="800000"/>
            <a:headEnd/>
            <a:tailEnd/>
          </a:ln>
        </p:spPr>
      </p:pic>
      <p:pic>
        <p:nvPicPr>
          <p:cNvPr id="9" name="Picture 4"/>
          <p:cNvPicPr>
            <a:picLocks noChangeAspect="1" noChangeArrowheads="1"/>
          </p:cNvPicPr>
          <p:nvPr/>
        </p:nvPicPr>
        <p:blipFill>
          <a:blip r:embed="rId7" cstate="print"/>
          <a:stretch>
            <a:fillRect/>
          </a:stretch>
        </p:blipFill>
        <p:spPr bwMode="auto">
          <a:xfrm>
            <a:off x="714376" y="1143000"/>
            <a:ext cx="589193" cy="5891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20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20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2000"/>
                                        <p:tgtEl>
                                          <p:spTgt spid="5124"/>
                                        </p:tgtEl>
                                      </p:cBhvr>
                                    </p:animEffect>
                                  </p:childTnLst>
                                </p:cTn>
                              </p:par>
                              <p:par>
                                <p:cTn id="25" presetID="24" presetClass="emph" presetSubtype="0" fill="hold" nodeType="withEffect">
                                  <p:stCondLst>
                                    <p:cond delay="0"/>
                                  </p:stCondLst>
                                  <p:childTnLst>
                                    <p:animClr clrSpc="hsl" dir="cw">
                                      <p:cBhvr override="childStyle">
                                        <p:cTn id="26" dur="500" fill="hold"/>
                                        <p:tgtEl>
                                          <p:spTgt spid="7">
                                            <p:txEl>
                                              <p:pRg st="0" end="0"/>
                                            </p:txEl>
                                          </p:spTgt>
                                        </p:tgtEl>
                                        <p:attrNameLst>
                                          <p:attrName>style.color</p:attrName>
                                        </p:attrNameLst>
                                      </p:cBhvr>
                                      <p:by>
                                        <p:hsl h="0" s="-12549" l="-25098"/>
                                      </p:by>
                                    </p:animClr>
                                    <p:animClr clrSpc="hsl" dir="cw">
                                      <p:cBhvr>
                                        <p:cTn id="27" dur="500" fill="hold"/>
                                        <p:tgtEl>
                                          <p:spTgt spid="7">
                                            <p:txEl>
                                              <p:pRg st="0" end="0"/>
                                            </p:txEl>
                                          </p:spTgt>
                                        </p:tgtEl>
                                        <p:attrNameLst>
                                          <p:attrName>fillcolor</p:attrName>
                                        </p:attrNameLst>
                                      </p:cBhvr>
                                      <p:by>
                                        <p:hsl h="0" s="-12549" l="-25098"/>
                                      </p:by>
                                    </p:animClr>
                                    <p:animClr clrSpc="hsl" dir="cw">
                                      <p:cBhvr>
                                        <p:cTn id="28" dur="500" fill="hold"/>
                                        <p:tgtEl>
                                          <p:spTgt spid="7">
                                            <p:txEl>
                                              <p:pRg st="0" end="0"/>
                                            </p:txEl>
                                          </p:spTgt>
                                        </p:tgtEl>
                                        <p:attrNameLst>
                                          <p:attrName>stroke.color</p:attrName>
                                        </p:attrNameLst>
                                      </p:cBhvr>
                                      <p:by>
                                        <p:hsl h="0" s="-12549" l="-25098"/>
                                      </p:by>
                                    </p:animClr>
                                    <p:set>
                                      <p:cBhvr>
                                        <p:cTn id="29" dur="500" fill="hold"/>
                                        <p:tgtEl>
                                          <p:spTgt spid="7">
                                            <p:txEl>
                                              <p:pRg st="0" end="0"/>
                                            </p:txEl>
                                          </p:spTgt>
                                        </p:tgtEl>
                                        <p:attrNameLst>
                                          <p:attrName>fill.type</p:attrName>
                                        </p:attrNameLst>
                                      </p:cBhvr>
                                      <p:to>
                                        <p:strVal val="solid"/>
                                      </p:to>
                                    </p:set>
                                  </p:childTnLst>
                                </p:cTn>
                              </p:par>
                              <p:par>
                                <p:cTn id="30" presetID="24" presetClass="emph" presetSubtype="0" fill="hold" nodeType="withEffect">
                                  <p:stCondLst>
                                    <p:cond delay="0"/>
                                  </p:stCondLst>
                                  <p:childTnLst>
                                    <p:animClr clrSpc="hsl" dir="cw">
                                      <p:cBhvr override="childStyle">
                                        <p:cTn id="31" dur="500" fill="hold"/>
                                        <p:tgtEl>
                                          <p:spTgt spid="7">
                                            <p:txEl>
                                              <p:pRg st="1" end="1"/>
                                            </p:txEl>
                                          </p:spTgt>
                                        </p:tgtEl>
                                        <p:attrNameLst>
                                          <p:attrName>style.color</p:attrName>
                                        </p:attrNameLst>
                                      </p:cBhvr>
                                      <p:by>
                                        <p:hsl h="0" s="-12549" l="-25098"/>
                                      </p:by>
                                    </p:animClr>
                                    <p:animClr clrSpc="hsl" dir="cw">
                                      <p:cBhvr>
                                        <p:cTn id="32" dur="500" fill="hold"/>
                                        <p:tgtEl>
                                          <p:spTgt spid="7">
                                            <p:txEl>
                                              <p:pRg st="1" end="1"/>
                                            </p:txEl>
                                          </p:spTgt>
                                        </p:tgtEl>
                                        <p:attrNameLst>
                                          <p:attrName>fillcolor</p:attrName>
                                        </p:attrNameLst>
                                      </p:cBhvr>
                                      <p:by>
                                        <p:hsl h="0" s="-12549" l="-25098"/>
                                      </p:by>
                                    </p:animClr>
                                    <p:animClr clrSpc="hsl" dir="cw">
                                      <p:cBhvr>
                                        <p:cTn id="33" dur="500" fill="hold"/>
                                        <p:tgtEl>
                                          <p:spTgt spid="7">
                                            <p:txEl>
                                              <p:pRg st="1" end="1"/>
                                            </p:txEl>
                                          </p:spTgt>
                                        </p:tgtEl>
                                        <p:attrNameLst>
                                          <p:attrName>stroke.color</p:attrName>
                                        </p:attrNameLst>
                                      </p:cBhvr>
                                      <p:by>
                                        <p:hsl h="0" s="-12549" l="-25098"/>
                                      </p:by>
                                    </p:animClr>
                                    <p:set>
                                      <p:cBhvr>
                                        <p:cTn id="34" dur="500" fill="hold"/>
                                        <p:tgtEl>
                                          <p:spTgt spid="7">
                                            <p:txEl>
                                              <p:pRg st="1" end="1"/>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2000"/>
                                        <p:tgtEl>
                                          <p:spTgt spid="7">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2000"/>
                                        <p:tgtEl>
                                          <p:spTgt spid="7">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fade">
                                      <p:cBhvr>
                                        <p:cTn id="45" dur="2000"/>
                                        <p:tgtEl>
                                          <p:spTgt spid="5122"/>
                                        </p:tgtEl>
                                      </p:cBhvr>
                                    </p:animEffect>
                                  </p:childTnLst>
                                </p:cTn>
                              </p:par>
                              <p:par>
                                <p:cTn id="46" presetID="24" presetClass="emph" presetSubtype="0" fill="hold" nodeType="withEffect">
                                  <p:stCondLst>
                                    <p:cond delay="0"/>
                                  </p:stCondLst>
                                  <p:childTnLst>
                                    <p:animClr clrSpc="hsl" dir="cw">
                                      <p:cBhvr override="childStyle">
                                        <p:cTn id="47" dur="500" fill="hold"/>
                                        <p:tgtEl>
                                          <p:spTgt spid="7">
                                            <p:txEl>
                                              <p:pRg st="2" end="2"/>
                                            </p:txEl>
                                          </p:spTgt>
                                        </p:tgtEl>
                                        <p:attrNameLst>
                                          <p:attrName>style.color</p:attrName>
                                        </p:attrNameLst>
                                      </p:cBhvr>
                                      <p:by>
                                        <p:hsl h="0" s="-12549" l="-25098"/>
                                      </p:by>
                                    </p:animClr>
                                    <p:animClr clrSpc="hsl" dir="cw">
                                      <p:cBhvr>
                                        <p:cTn id="48" dur="500" fill="hold"/>
                                        <p:tgtEl>
                                          <p:spTgt spid="7">
                                            <p:txEl>
                                              <p:pRg st="2" end="2"/>
                                            </p:txEl>
                                          </p:spTgt>
                                        </p:tgtEl>
                                        <p:attrNameLst>
                                          <p:attrName>fillcolor</p:attrName>
                                        </p:attrNameLst>
                                      </p:cBhvr>
                                      <p:by>
                                        <p:hsl h="0" s="-12549" l="-25098"/>
                                      </p:by>
                                    </p:animClr>
                                    <p:animClr clrSpc="hsl" dir="cw">
                                      <p:cBhvr>
                                        <p:cTn id="49" dur="500" fill="hold"/>
                                        <p:tgtEl>
                                          <p:spTgt spid="7">
                                            <p:txEl>
                                              <p:pRg st="2" end="2"/>
                                            </p:txEl>
                                          </p:spTgt>
                                        </p:tgtEl>
                                        <p:attrNameLst>
                                          <p:attrName>stroke.color</p:attrName>
                                        </p:attrNameLst>
                                      </p:cBhvr>
                                      <p:by>
                                        <p:hsl h="0" s="-12549" l="-25098"/>
                                      </p:by>
                                    </p:animClr>
                                    <p:set>
                                      <p:cBhvr>
                                        <p:cTn id="50" dur="500" fill="hold"/>
                                        <p:tgtEl>
                                          <p:spTgt spid="7">
                                            <p:txEl>
                                              <p:pRg st="2" end="2"/>
                                            </p:txEl>
                                          </p:spTgt>
                                        </p:tgtEl>
                                        <p:attrNameLst>
                                          <p:attrName>fill.type</p:attrName>
                                        </p:attrNameLst>
                                      </p:cBhvr>
                                      <p:to>
                                        <p:strVal val="solid"/>
                                      </p:to>
                                    </p:set>
                                  </p:childTnLst>
                                </p:cTn>
                              </p:par>
                              <p:par>
                                <p:cTn id="51" presetID="24" presetClass="emph" presetSubtype="0" fill="hold" nodeType="withEffect">
                                  <p:stCondLst>
                                    <p:cond delay="0"/>
                                  </p:stCondLst>
                                  <p:childTnLst>
                                    <p:animClr clrSpc="hsl" dir="cw">
                                      <p:cBhvr override="childStyle">
                                        <p:cTn id="52" dur="500" fill="hold"/>
                                        <p:tgtEl>
                                          <p:spTgt spid="7">
                                            <p:txEl>
                                              <p:pRg st="3" end="3"/>
                                            </p:txEl>
                                          </p:spTgt>
                                        </p:tgtEl>
                                        <p:attrNameLst>
                                          <p:attrName>style.color</p:attrName>
                                        </p:attrNameLst>
                                      </p:cBhvr>
                                      <p:by>
                                        <p:hsl h="0" s="-12549" l="-25098"/>
                                      </p:by>
                                    </p:animClr>
                                    <p:animClr clrSpc="hsl" dir="cw">
                                      <p:cBhvr>
                                        <p:cTn id="53" dur="500" fill="hold"/>
                                        <p:tgtEl>
                                          <p:spTgt spid="7">
                                            <p:txEl>
                                              <p:pRg st="3" end="3"/>
                                            </p:txEl>
                                          </p:spTgt>
                                        </p:tgtEl>
                                        <p:attrNameLst>
                                          <p:attrName>fillcolor</p:attrName>
                                        </p:attrNameLst>
                                      </p:cBhvr>
                                      <p:by>
                                        <p:hsl h="0" s="-12549" l="-25098"/>
                                      </p:by>
                                    </p:animClr>
                                    <p:animClr clrSpc="hsl" dir="cw">
                                      <p:cBhvr>
                                        <p:cTn id="54" dur="500" fill="hold"/>
                                        <p:tgtEl>
                                          <p:spTgt spid="7">
                                            <p:txEl>
                                              <p:pRg st="3" end="3"/>
                                            </p:txEl>
                                          </p:spTgt>
                                        </p:tgtEl>
                                        <p:attrNameLst>
                                          <p:attrName>stroke.color</p:attrName>
                                        </p:attrNameLst>
                                      </p:cBhvr>
                                      <p:by>
                                        <p:hsl h="0" s="-12549" l="-25098"/>
                                      </p:by>
                                    </p:animClr>
                                    <p:set>
                                      <p:cBhvr>
                                        <p:cTn id="55" dur="500" fill="hold"/>
                                        <p:tgtEl>
                                          <p:spTgt spid="7">
                                            <p:txEl>
                                              <p:pRg st="3" end="3"/>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6" end="6"/>
                                            </p:txEl>
                                          </p:spTgt>
                                        </p:tgtEl>
                                        <p:attrNameLst>
                                          <p:attrName>style.visibility</p:attrName>
                                        </p:attrNameLst>
                                      </p:cBhvr>
                                      <p:to>
                                        <p:strVal val="visible"/>
                                      </p:to>
                                    </p:set>
                                    <p:animEffect transition="in" filter="fade">
                                      <p:cBhvr>
                                        <p:cTn id="60" dur="2000"/>
                                        <p:tgtEl>
                                          <p:spTgt spid="7">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fade">
                                      <p:cBhvr>
                                        <p:cTn id="63" dur="2000"/>
                                        <p:tgtEl>
                                          <p:spTgt spid="7">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123"/>
                                        </p:tgtEl>
                                        <p:attrNameLst>
                                          <p:attrName>style.visibility</p:attrName>
                                        </p:attrNameLst>
                                      </p:cBhvr>
                                      <p:to>
                                        <p:strVal val="visible"/>
                                      </p:to>
                                    </p:set>
                                    <p:animEffect transition="in" filter="fade">
                                      <p:cBhvr>
                                        <p:cTn id="66" dur="2000"/>
                                        <p:tgtEl>
                                          <p:spTgt spid="5123"/>
                                        </p:tgtEl>
                                      </p:cBhvr>
                                    </p:animEffect>
                                  </p:childTnLst>
                                </p:cTn>
                              </p:par>
                              <p:par>
                                <p:cTn id="67" presetID="24" presetClass="emph" presetSubtype="0" fill="hold" nodeType="withEffect">
                                  <p:stCondLst>
                                    <p:cond delay="0"/>
                                  </p:stCondLst>
                                  <p:childTnLst>
                                    <p:animClr clrSpc="hsl" dir="cw">
                                      <p:cBhvr override="childStyle">
                                        <p:cTn id="68" dur="500" fill="hold"/>
                                        <p:tgtEl>
                                          <p:spTgt spid="7">
                                            <p:txEl>
                                              <p:pRg st="4" end="4"/>
                                            </p:txEl>
                                          </p:spTgt>
                                        </p:tgtEl>
                                        <p:attrNameLst>
                                          <p:attrName>style.color</p:attrName>
                                        </p:attrNameLst>
                                      </p:cBhvr>
                                      <p:by>
                                        <p:hsl h="0" s="-12549" l="-25098"/>
                                      </p:by>
                                    </p:animClr>
                                    <p:animClr clrSpc="hsl" dir="cw">
                                      <p:cBhvr>
                                        <p:cTn id="69" dur="500" fill="hold"/>
                                        <p:tgtEl>
                                          <p:spTgt spid="7">
                                            <p:txEl>
                                              <p:pRg st="4" end="4"/>
                                            </p:txEl>
                                          </p:spTgt>
                                        </p:tgtEl>
                                        <p:attrNameLst>
                                          <p:attrName>fillcolor</p:attrName>
                                        </p:attrNameLst>
                                      </p:cBhvr>
                                      <p:by>
                                        <p:hsl h="0" s="-12549" l="-25098"/>
                                      </p:by>
                                    </p:animClr>
                                    <p:animClr clrSpc="hsl" dir="cw">
                                      <p:cBhvr>
                                        <p:cTn id="70" dur="500" fill="hold"/>
                                        <p:tgtEl>
                                          <p:spTgt spid="7">
                                            <p:txEl>
                                              <p:pRg st="4" end="4"/>
                                            </p:txEl>
                                          </p:spTgt>
                                        </p:tgtEl>
                                        <p:attrNameLst>
                                          <p:attrName>stroke.color</p:attrName>
                                        </p:attrNameLst>
                                      </p:cBhvr>
                                      <p:by>
                                        <p:hsl h="0" s="-12549" l="-25098"/>
                                      </p:by>
                                    </p:animClr>
                                    <p:set>
                                      <p:cBhvr>
                                        <p:cTn id="71" dur="500" fill="hold"/>
                                        <p:tgtEl>
                                          <p:spTgt spid="7">
                                            <p:txEl>
                                              <p:pRg st="4" end="4"/>
                                            </p:txEl>
                                          </p:spTgt>
                                        </p:tgtEl>
                                        <p:attrNameLst>
                                          <p:attrName>fill.type</p:attrName>
                                        </p:attrNameLst>
                                      </p:cBhvr>
                                      <p:to>
                                        <p:strVal val="solid"/>
                                      </p:to>
                                    </p:set>
                                  </p:childTnLst>
                                </p:cTn>
                              </p:par>
                              <p:par>
                                <p:cTn id="72" presetID="24" presetClass="emph" presetSubtype="0" fill="hold" nodeType="withEffect">
                                  <p:stCondLst>
                                    <p:cond delay="0"/>
                                  </p:stCondLst>
                                  <p:childTnLst>
                                    <p:animClr clrSpc="hsl" dir="cw">
                                      <p:cBhvr override="childStyle">
                                        <p:cTn id="73" dur="500" fill="hold"/>
                                        <p:tgtEl>
                                          <p:spTgt spid="7">
                                            <p:txEl>
                                              <p:pRg st="5" end="5"/>
                                            </p:txEl>
                                          </p:spTgt>
                                        </p:tgtEl>
                                        <p:attrNameLst>
                                          <p:attrName>style.color</p:attrName>
                                        </p:attrNameLst>
                                      </p:cBhvr>
                                      <p:by>
                                        <p:hsl h="0" s="-12549" l="-25098"/>
                                      </p:by>
                                    </p:animClr>
                                    <p:animClr clrSpc="hsl" dir="cw">
                                      <p:cBhvr>
                                        <p:cTn id="74" dur="500" fill="hold"/>
                                        <p:tgtEl>
                                          <p:spTgt spid="7">
                                            <p:txEl>
                                              <p:pRg st="5" end="5"/>
                                            </p:txEl>
                                          </p:spTgt>
                                        </p:tgtEl>
                                        <p:attrNameLst>
                                          <p:attrName>fillcolor</p:attrName>
                                        </p:attrNameLst>
                                      </p:cBhvr>
                                      <p:by>
                                        <p:hsl h="0" s="-12549" l="-25098"/>
                                      </p:by>
                                    </p:animClr>
                                    <p:animClr clrSpc="hsl" dir="cw">
                                      <p:cBhvr>
                                        <p:cTn id="75" dur="500" fill="hold"/>
                                        <p:tgtEl>
                                          <p:spTgt spid="7">
                                            <p:txEl>
                                              <p:pRg st="5" end="5"/>
                                            </p:txEl>
                                          </p:spTgt>
                                        </p:tgtEl>
                                        <p:attrNameLst>
                                          <p:attrName>stroke.color</p:attrName>
                                        </p:attrNameLst>
                                      </p:cBhvr>
                                      <p:by>
                                        <p:hsl h="0" s="-12549" l="-25098"/>
                                      </p:by>
                                    </p:animClr>
                                    <p:set>
                                      <p:cBhvr>
                                        <p:cTn id="76" dur="500" fill="hold"/>
                                        <p:tgtEl>
                                          <p:spTgt spid="7">
                                            <p:txEl>
                                              <p:pRg st="5" end="5"/>
                                            </p:txEl>
                                          </p:spTgt>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xEl>
                                              <p:pRg st="8" end="8"/>
                                            </p:txEl>
                                          </p:spTgt>
                                        </p:tgtEl>
                                        <p:attrNameLst>
                                          <p:attrName>style.visibility</p:attrName>
                                        </p:attrNameLst>
                                      </p:cBhvr>
                                      <p:to>
                                        <p:strVal val="visible"/>
                                      </p:to>
                                    </p:set>
                                    <p:animEffect transition="in" filter="fade">
                                      <p:cBhvr>
                                        <p:cTn id="81" dur="2000"/>
                                        <p:tgtEl>
                                          <p:spTgt spid="7">
                                            <p:txEl>
                                              <p:pRg st="8" end="8"/>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7">
                                            <p:txEl>
                                              <p:pRg st="9" end="9"/>
                                            </p:txEl>
                                          </p:spTgt>
                                        </p:tgtEl>
                                        <p:attrNameLst>
                                          <p:attrName>style.visibility</p:attrName>
                                        </p:attrNameLst>
                                      </p:cBhvr>
                                      <p:to>
                                        <p:strVal val="visible"/>
                                      </p:to>
                                    </p:set>
                                    <p:animEffect transition="in" filter="fade">
                                      <p:cBhvr>
                                        <p:cTn id="84" dur="2000"/>
                                        <p:tgtEl>
                                          <p:spTgt spid="7">
                                            <p:txEl>
                                              <p:pRg st="9" end="9"/>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3074"/>
                                        </p:tgtEl>
                                        <p:attrNameLst>
                                          <p:attrName>style.visibility</p:attrName>
                                        </p:attrNameLst>
                                      </p:cBhvr>
                                      <p:to>
                                        <p:strVal val="visible"/>
                                      </p:to>
                                    </p:set>
                                    <p:animEffect transition="in" filter="fade">
                                      <p:cBhvr>
                                        <p:cTn id="87" dur="2000"/>
                                        <p:tgtEl>
                                          <p:spTgt spid="3074"/>
                                        </p:tgtEl>
                                      </p:cBhvr>
                                    </p:animEffect>
                                  </p:childTnLst>
                                </p:cTn>
                              </p:par>
                              <p:par>
                                <p:cTn id="88" presetID="24" presetClass="emph" presetSubtype="0" fill="hold" nodeType="withEffect">
                                  <p:stCondLst>
                                    <p:cond delay="0"/>
                                  </p:stCondLst>
                                  <p:childTnLst>
                                    <p:animClr clrSpc="hsl" dir="cw">
                                      <p:cBhvr override="childStyle">
                                        <p:cTn id="89" dur="500" fill="hold"/>
                                        <p:tgtEl>
                                          <p:spTgt spid="7">
                                            <p:txEl>
                                              <p:pRg st="6" end="6"/>
                                            </p:txEl>
                                          </p:spTgt>
                                        </p:tgtEl>
                                        <p:attrNameLst>
                                          <p:attrName>style.color</p:attrName>
                                        </p:attrNameLst>
                                      </p:cBhvr>
                                      <p:by>
                                        <p:hsl h="0" s="-12549" l="-25098"/>
                                      </p:by>
                                    </p:animClr>
                                    <p:animClr clrSpc="hsl" dir="cw">
                                      <p:cBhvr>
                                        <p:cTn id="90" dur="500" fill="hold"/>
                                        <p:tgtEl>
                                          <p:spTgt spid="7">
                                            <p:txEl>
                                              <p:pRg st="6" end="6"/>
                                            </p:txEl>
                                          </p:spTgt>
                                        </p:tgtEl>
                                        <p:attrNameLst>
                                          <p:attrName>fillcolor</p:attrName>
                                        </p:attrNameLst>
                                      </p:cBhvr>
                                      <p:by>
                                        <p:hsl h="0" s="-12549" l="-25098"/>
                                      </p:by>
                                    </p:animClr>
                                    <p:animClr clrSpc="hsl" dir="cw">
                                      <p:cBhvr>
                                        <p:cTn id="91" dur="500" fill="hold"/>
                                        <p:tgtEl>
                                          <p:spTgt spid="7">
                                            <p:txEl>
                                              <p:pRg st="6" end="6"/>
                                            </p:txEl>
                                          </p:spTgt>
                                        </p:tgtEl>
                                        <p:attrNameLst>
                                          <p:attrName>stroke.color</p:attrName>
                                        </p:attrNameLst>
                                      </p:cBhvr>
                                      <p:by>
                                        <p:hsl h="0" s="-12549" l="-25098"/>
                                      </p:by>
                                    </p:animClr>
                                    <p:set>
                                      <p:cBhvr>
                                        <p:cTn id="92" dur="500" fill="hold"/>
                                        <p:tgtEl>
                                          <p:spTgt spid="7">
                                            <p:txEl>
                                              <p:pRg st="6" end="6"/>
                                            </p:txEl>
                                          </p:spTgt>
                                        </p:tgtEl>
                                        <p:attrNameLst>
                                          <p:attrName>fill.type</p:attrName>
                                        </p:attrNameLst>
                                      </p:cBhvr>
                                      <p:to>
                                        <p:strVal val="solid"/>
                                      </p:to>
                                    </p:set>
                                  </p:childTnLst>
                                </p:cTn>
                              </p:par>
                              <p:par>
                                <p:cTn id="93" presetID="24" presetClass="emph" presetSubtype="0" fill="hold" nodeType="withEffect">
                                  <p:stCondLst>
                                    <p:cond delay="0"/>
                                  </p:stCondLst>
                                  <p:childTnLst>
                                    <p:animClr clrSpc="hsl" dir="cw">
                                      <p:cBhvr override="childStyle">
                                        <p:cTn id="94" dur="500" fill="hold"/>
                                        <p:tgtEl>
                                          <p:spTgt spid="7">
                                            <p:txEl>
                                              <p:pRg st="7" end="7"/>
                                            </p:txEl>
                                          </p:spTgt>
                                        </p:tgtEl>
                                        <p:attrNameLst>
                                          <p:attrName>style.color</p:attrName>
                                        </p:attrNameLst>
                                      </p:cBhvr>
                                      <p:by>
                                        <p:hsl h="0" s="-12549" l="-25098"/>
                                      </p:by>
                                    </p:animClr>
                                    <p:animClr clrSpc="hsl" dir="cw">
                                      <p:cBhvr>
                                        <p:cTn id="95" dur="500" fill="hold"/>
                                        <p:tgtEl>
                                          <p:spTgt spid="7">
                                            <p:txEl>
                                              <p:pRg st="7" end="7"/>
                                            </p:txEl>
                                          </p:spTgt>
                                        </p:tgtEl>
                                        <p:attrNameLst>
                                          <p:attrName>fillcolor</p:attrName>
                                        </p:attrNameLst>
                                      </p:cBhvr>
                                      <p:by>
                                        <p:hsl h="0" s="-12549" l="-25098"/>
                                      </p:by>
                                    </p:animClr>
                                    <p:animClr clrSpc="hsl" dir="cw">
                                      <p:cBhvr>
                                        <p:cTn id="96" dur="500" fill="hold"/>
                                        <p:tgtEl>
                                          <p:spTgt spid="7">
                                            <p:txEl>
                                              <p:pRg st="7" end="7"/>
                                            </p:txEl>
                                          </p:spTgt>
                                        </p:tgtEl>
                                        <p:attrNameLst>
                                          <p:attrName>stroke.color</p:attrName>
                                        </p:attrNameLst>
                                      </p:cBhvr>
                                      <p:by>
                                        <p:hsl h="0" s="-12549" l="-25098"/>
                                      </p:by>
                                    </p:animClr>
                                    <p:set>
                                      <p:cBhvr>
                                        <p:cTn id="97" dur="500" fill="hold"/>
                                        <p:tgtEl>
                                          <p:spTgt spid="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QUADRIGA: Hyper-Efficient Ingest</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sp>
        <p:nvSpPr>
          <p:cNvPr id="7" name="Content Placeholder 6"/>
          <p:cNvSpPr>
            <a:spLocks noGrp="1"/>
          </p:cNvSpPr>
          <p:nvPr>
            <p:ph sz="quarter" idx="12"/>
          </p:nvPr>
        </p:nvSpPr>
        <p:spPr>
          <a:xfrm>
            <a:off x="1428751" y="1119677"/>
            <a:ext cx="7143777" cy="3375422"/>
          </a:xfrm>
        </p:spPr>
        <p:txBody>
          <a:bodyPr>
            <a:noAutofit/>
          </a:bodyPr>
          <a:lstStyle/>
          <a:p>
            <a:pPr>
              <a:lnSpc>
                <a:spcPts val="1400"/>
              </a:lnSpc>
              <a:buNone/>
            </a:pPr>
            <a:r>
              <a:rPr lang="en-US" sz="1400" b="1" dirty="0" smtClean="0"/>
              <a:t>Observation</a:t>
            </a:r>
          </a:p>
          <a:p>
            <a:pPr lvl="1">
              <a:lnSpc>
                <a:spcPts val="1400"/>
              </a:lnSpc>
            </a:pPr>
            <a:r>
              <a:rPr lang="en-US" sz="1400" dirty="0" smtClean="0"/>
              <a:t>Automatic error detection and real-time audio analysis of errors originating in the analog and digital domain.  </a:t>
            </a:r>
          </a:p>
          <a:p>
            <a:pPr>
              <a:lnSpc>
                <a:spcPts val="1400"/>
              </a:lnSpc>
              <a:buFont typeface="Wingdings" pitchFamily="2" charset="2"/>
              <a:buNone/>
            </a:pPr>
            <a:r>
              <a:rPr lang="en-US" sz="1400" b="1" dirty="0" smtClean="0"/>
              <a:t>Integration</a:t>
            </a:r>
          </a:p>
          <a:p>
            <a:pPr lvl="1">
              <a:lnSpc>
                <a:spcPts val="1400"/>
              </a:lnSpc>
            </a:pPr>
            <a:r>
              <a:rPr lang="en-US" sz="1400" dirty="0" smtClean="0"/>
              <a:t>Employs standard interfaces like ODBC, SQL and XML via web-services, to connect to asset management or database systems as well as Cube-Workflow and Dobbin.  </a:t>
            </a:r>
          </a:p>
          <a:p>
            <a:pPr>
              <a:lnSpc>
                <a:spcPts val="1400"/>
              </a:lnSpc>
              <a:buFont typeface="Wingdings" pitchFamily="2" charset="2"/>
              <a:buNone/>
            </a:pPr>
            <a:r>
              <a:rPr lang="en-US" sz="1400" b="1" dirty="0" smtClean="0"/>
              <a:t>File Security</a:t>
            </a:r>
          </a:p>
          <a:p>
            <a:pPr lvl="1">
              <a:lnSpc>
                <a:spcPts val="1400"/>
              </a:lnSpc>
            </a:pPr>
            <a:r>
              <a:rPr lang="en-US" sz="1400" dirty="0" smtClean="0"/>
              <a:t>Guarantees audio file integrity and metadata integrity separately.  Supports file based checksums like MD5 and SHA-1.</a:t>
            </a:r>
          </a:p>
          <a:p>
            <a:pPr>
              <a:lnSpc>
                <a:spcPts val="1400"/>
              </a:lnSpc>
              <a:buFont typeface="Wingdings" pitchFamily="2" charset="2"/>
              <a:buNone/>
            </a:pPr>
            <a:r>
              <a:rPr lang="en-US" sz="1400" b="1" dirty="0" smtClean="0"/>
              <a:t>Automated Reports and Self Logging</a:t>
            </a:r>
          </a:p>
          <a:p>
            <a:pPr lvl="1">
              <a:lnSpc>
                <a:spcPts val="1400"/>
              </a:lnSpc>
            </a:pPr>
            <a:r>
              <a:rPr lang="en-US" sz="1400" dirty="0" smtClean="0"/>
              <a:t>BWF Coding History is automatically maintained throughout ingest and preservation lifecycles.  Quality analysis reports are automatically generated at ingest.</a:t>
            </a:r>
          </a:p>
          <a:p>
            <a:pPr>
              <a:lnSpc>
                <a:spcPts val="1400"/>
              </a:lnSpc>
              <a:buFont typeface="Wingdings" pitchFamily="2" charset="2"/>
              <a:buNone/>
            </a:pPr>
            <a:r>
              <a:rPr lang="en-US" sz="1400" b="1" dirty="0" smtClean="0"/>
              <a:t>Scalable</a:t>
            </a:r>
          </a:p>
          <a:p>
            <a:pPr lvl="1">
              <a:lnSpc>
                <a:spcPts val="1400"/>
              </a:lnSpc>
            </a:pPr>
            <a:r>
              <a:rPr lang="en-US" sz="1400" dirty="0" smtClean="0"/>
              <a:t>Provides a ”single-box” solution or can grow to a “preservation factory”, completely integrated with third party systems.</a:t>
            </a:r>
          </a:p>
        </p:txBody>
      </p:sp>
      <p:pic>
        <p:nvPicPr>
          <p:cNvPr id="5122" name="Picture 2"/>
          <p:cNvPicPr>
            <a:picLocks noChangeAspect="1" noChangeArrowheads="1"/>
          </p:cNvPicPr>
          <p:nvPr/>
        </p:nvPicPr>
        <p:blipFill>
          <a:blip r:embed="rId3" cstate="print"/>
          <a:stretch>
            <a:fillRect/>
          </a:stretch>
        </p:blipFill>
        <p:spPr bwMode="auto">
          <a:xfrm>
            <a:off x="714376" y="2391935"/>
            <a:ext cx="589193" cy="589193"/>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tretch>
            <a:fillRect/>
          </a:stretch>
        </p:blipFill>
        <p:spPr bwMode="auto">
          <a:xfrm>
            <a:off x="714376" y="3025252"/>
            <a:ext cx="589193" cy="589193"/>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tretch>
            <a:fillRect/>
          </a:stretch>
        </p:blipFill>
        <p:spPr bwMode="auto">
          <a:xfrm>
            <a:off x="714376" y="1768243"/>
            <a:ext cx="589193" cy="589193"/>
          </a:xfrm>
          <a:prstGeom prst="rect">
            <a:avLst/>
          </a:prstGeom>
          <a:noFill/>
          <a:ln w="9525">
            <a:noFill/>
            <a:miter lim="800000"/>
            <a:headEnd/>
            <a:tailEnd/>
          </a:ln>
        </p:spPr>
      </p:pic>
      <p:pic>
        <p:nvPicPr>
          <p:cNvPr id="3074" name="Picture 2" descr="D:\My Pictures\Cube-Tec\QUADRIGA Stuff\images\system_integration.gif"/>
          <p:cNvPicPr>
            <a:picLocks noChangeAspect="1" noChangeArrowheads="1"/>
          </p:cNvPicPr>
          <p:nvPr/>
        </p:nvPicPr>
        <p:blipFill>
          <a:blip r:embed="rId6" cstate="print"/>
          <a:stretch>
            <a:fillRect/>
          </a:stretch>
        </p:blipFill>
        <p:spPr bwMode="auto">
          <a:xfrm>
            <a:off x="738189" y="3643320"/>
            <a:ext cx="589193" cy="589193"/>
          </a:xfrm>
          <a:prstGeom prst="rect">
            <a:avLst/>
          </a:prstGeom>
          <a:noFill/>
          <a:ln w="9525">
            <a:noFill/>
            <a:miter lim="800000"/>
            <a:headEnd/>
            <a:tailEnd/>
          </a:ln>
        </p:spPr>
      </p:pic>
      <p:pic>
        <p:nvPicPr>
          <p:cNvPr id="9" name="Picture 4"/>
          <p:cNvPicPr>
            <a:picLocks noChangeAspect="1" noChangeArrowheads="1"/>
          </p:cNvPicPr>
          <p:nvPr/>
        </p:nvPicPr>
        <p:blipFill>
          <a:blip r:embed="rId7" cstate="print"/>
          <a:stretch>
            <a:fillRect/>
          </a:stretch>
        </p:blipFill>
        <p:spPr bwMode="auto">
          <a:xfrm>
            <a:off x="714376" y="1143000"/>
            <a:ext cx="589193" cy="5891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2000"/>
                                        <p:tgtEl>
                                          <p:spTgt spid="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20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20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2000"/>
                                        <p:tgtEl>
                                          <p:spTgt spid="5124"/>
                                        </p:tgtEl>
                                      </p:cBhvr>
                                    </p:animEffect>
                                  </p:childTnLst>
                                </p:cTn>
                              </p:par>
                              <p:par>
                                <p:cTn id="25" presetID="24" presetClass="emph" presetSubtype="0" fill="hold" nodeType="withEffect">
                                  <p:stCondLst>
                                    <p:cond delay="0"/>
                                  </p:stCondLst>
                                  <p:childTnLst>
                                    <p:animClr clrSpc="hsl" dir="cw">
                                      <p:cBhvr override="childStyle">
                                        <p:cTn id="26" dur="500" fill="hold"/>
                                        <p:tgtEl>
                                          <p:spTgt spid="7">
                                            <p:txEl>
                                              <p:pRg st="0" end="0"/>
                                            </p:txEl>
                                          </p:spTgt>
                                        </p:tgtEl>
                                        <p:attrNameLst>
                                          <p:attrName>style.color</p:attrName>
                                        </p:attrNameLst>
                                      </p:cBhvr>
                                      <p:by>
                                        <p:hsl h="0" s="-12549" l="-25098"/>
                                      </p:by>
                                    </p:animClr>
                                    <p:animClr clrSpc="hsl" dir="cw">
                                      <p:cBhvr>
                                        <p:cTn id="27" dur="500" fill="hold"/>
                                        <p:tgtEl>
                                          <p:spTgt spid="7">
                                            <p:txEl>
                                              <p:pRg st="0" end="0"/>
                                            </p:txEl>
                                          </p:spTgt>
                                        </p:tgtEl>
                                        <p:attrNameLst>
                                          <p:attrName>fillcolor</p:attrName>
                                        </p:attrNameLst>
                                      </p:cBhvr>
                                      <p:by>
                                        <p:hsl h="0" s="-12549" l="-25098"/>
                                      </p:by>
                                    </p:animClr>
                                    <p:animClr clrSpc="hsl" dir="cw">
                                      <p:cBhvr>
                                        <p:cTn id="28" dur="500" fill="hold"/>
                                        <p:tgtEl>
                                          <p:spTgt spid="7">
                                            <p:txEl>
                                              <p:pRg st="0" end="0"/>
                                            </p:txEl>
                                          </p:spTgt>
                                        </p:tgtEl>
                                        <p:attrNameLst>
                                          <p:attrName>stroke.color</p:attrName>
                                        </p:attrNameLst>
                                      </p:cBhvr>
                                      <p:by>
                                        <p:hsl h="0" s="-12549" l="-25098"/>
                                      </p:by>
                                    </p:animClr>
                                    <p:set>
                                      <p:cBhvr>
                                        <p:cTn id="29" dur="500" fill="hold"/>
                                        <p:tgtEl>
                                          <p:spTgt spid="7">
                                            <p:txEl>
                                              <p:pRg st="0" end="0"/>
                                            </p:txEl>
                                          </p:spTgt>
                                        </p:tgtEl>
                                        <p:attrNameLst>
                                          <p:attrName>fill.type</p:attrName>
                                        </p:attrNameLst>
                                      </p:cBhvr>
                                      <p:to>
                                        <p:strVal val="solid"/>
                                      </p:to>
                                    </p:set>
                                  </p:childTnLst>
                                </p:cTn>
                              </p:par>
                              <p:par>
                                <p:cTn id="30" presetID="24" presetClass="emph" presetSubtype="0" fill="hold" nodeType="withEffect">
                                  <p:stCondLst>
                                    <p:cond delay="0"/>
                                  </p:stCondLst>
                                  <p:childTnLst>
                                    <p:animClr clrSpc="hsl" dir="cw">
                                      <p:cBhvr override="childStyle">
                                        <p:cTn id="31" dur="500" fill="hold"/>
                                        <p:tgtEl>
                                          <p:spTgt spid="7">
                                            <p:txEl>
                                              <p:pRg st="1" end="1"/>
                                            </p:txEl>
                                          </p:spTgt>
                                        </p:tgtEl>
                                        <p:attrNameLst>
                                          <p:attrName>style.color</p:attrName>
                                        </p:attrNameLst>
                                      </p:cBhvr>
                                      <p:by>
                                        <p:hsl h="0" s="-12549" l="-25098"/>
                                      </p:by>
                                    </p:animClr>
                                    <p:animClr clrSpc="hsl" dir="cw">
                                      <p:cBhvr>
                                        <p:cTn id="32" dur="500" fill="hold"/>
                                        <p:tgtEl>
                                          <p:spTgt spid="7">
                                            <p:txEl>
                                              <p:pRg st="1" end="1"/>
                                            </p:txEl>
                                          </p:spTgt>
                                        </p:tgtEl>
                                        <p:attrNameLst>
                                          <p:attrName>fillcolor</p:attrName>
                                        </p:attrNameLst>
                                      </p:cBhvr>
                                      <p:by>
                                        <p:hsl h="0" s="-12549" l="-25098"/>
                                      </p:by>
                                    </p:animClr>
                                    <p:animClr clrSpc="hsl" dir="cw">
                                      <p:cBhvr>
                                        <p:cTn id="33" dur="500" fill="hold"/>
                                        <p:tgtEl>
                                          <p:spTgt spid="7">
                                            <p:txEl>
                                              <p:pRg st="1" end="1"/>
                                            </p:txEl>
                                          </p:spTgt>
                                        </p:tgtEl>
                                        <p:attrNameLst>
                                          <p:attrName>stroke.color</p:attrName>
                                        </p:attrNameLst>
                                      </p:cBhvr>
                                      <p:by>
                                        <p:hsl h="0" s="-12549" l="-25098"/>
                                      </p:by>
                                    </p:animClr>
                                    <p:set>
                                      <p:cBhvr>
                                        <p:cTn id="34" dur="500" fill="hold"/>
                                        <p:tgtEl>
                                          <p:spTgt spid="7">
                                            <p:txEl>
                                              <p:pRg st="1" end="1"/>
                                            </p:txEl>
                                          </p:spTgt>
                                        </p:tgtEl>
                                        <p:attrNameLst>
                                          <p:attrName>fill.type</p:attrName>
                                        </p:attrNameLst>
                                      </p:cBhvr>
                                      <p:to>
                                        <p:strVal val="solid"/>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2000"/>
                                        <p:tgtEl>
                                          <p:spTgt spid="7">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Effect transition="in" filter="fade">
                                      <p:cBhvr>
                                        <p:cTn id="42" dur="2000"/>
                                        <p:tgtEl>
                                          <p:spTgt spid="7">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122"/>
                                        </p:tgtEl>
                                        <p:attrNameLst>
                                          <p:attrName>style.visibility</p:attrName>
                                        </p:attrNameLst>
                                      </p:cBhvr>
                                      <p:to>
                                        <p:strVal val="visible"/>
                                      </p:to>
                                    </p:set>
                                    <p:animEffect transition="in" filter="fade">
                                      <p:cBhvr>
                                        <p:cTn id="45" dur="2000"/>
                                        <p:tgtEl>
                                          <p:spTgt spid="5122"/>
                                        </p:tgtEl>
                                      </p:cBhvr>
                                    </p:animEffect>
                                  </p:childTnLst>
                                </p:cTn>
                              </p:par>
                              <p:par>
                                <p:cTn id="46" presetID="24" presetClass="emph" presetSubtype="0" fill="hold" nodeType="withEffect">
                                  <p:stCondLst>
                                    <p:cond delay="0"/>
                                  </p:stCondLst>
                                  <p:childTnLst>
                                    <p:animClr clrSpc="hsl" dir="cw">
                                      <p:cBhvr override="childStyle">
                                        <p:cTn id="47" dur="500" fill="hold"/>
                                        <p:tgtEl>
                                          <p:spTgt spid="7">
                                            <p:txEl>
                                              <p:pRg st="2" end="2"/>
                                            </p:txEl>
                                          </p:spTgt>
                                        </p:tgtEl>
                                        <p:attrNameLst>
                                          <p:attrName>style.color</p:attrName>
                                        </p:attrNameLst>
                                      </p:cBhvr>
                                      <p:by>
                                        <p:hsl h="0" s="-12549" l="-25098"/>
                                      </p:by>
                                    </p:animClr>
                                    <p:animClr clrSpc="hsl" dir="cw">
                                      <p:cBhvr>
                                        <p:cTn id="48" dur="500" fill="hold"/>
                                        <p:tgtEl>
                                          <p:spTgt spid="7">
                                            <p:txEl>
                                              <p:pRg st="2" end="2"/>
                                            </p:txEl>
                                          </p:spTgt>
                                        </p:tgtEl>
                                        <p:attrNameLst>
                                          <p:attrName>fillcolor</p:attrName>
                                        </p:attrNameLst>
                                      </p:cBhvr>
                                      <p:by>
                                        <p:hsl h="0" s="-12549" l="-25098"/>
                                      </p:by>
                                    </p:animClr>
                                    <p:animClr clrSpc="hsl" dir="cw">
                                      <p:cBhvr>
                                        <p:cTn id="49" dur="500" fill="hold"/>
                                        <p:tgtEl>
                                          <p:spTgt spid="7">
                                            <p:txEl>
                                              <p:pRg st="2" end="2"/>
                                            </p:txEl>
                                          </p:spTgt>
                                        </p:tgtEl>
                                        <p:attrNameLst>
                                          <p:attrName>stroke.color</p:attrName>
                                        </p:attrNameLst>
                                      </p:cBhvr>
                                      <p:by>
                                        <p:hsl h="0" s="-12549" l="-25098"/>
                                      </p:by>
                                    </p:animClr>
                                    <p:set>
                                      <p:cBhvr>
                                        <p:cTn id="50" dur="500" fill="hold"/>
                                        <p:tgtEl>
                                          <p:spTgt spid="7">
                                            <p:txEl>
                                              <p:pRg st="2" end="2"/>
                                            </p:txEl>
                                          </p:spTgt>
                                        </p:tgtEl>
                                        <p:attrNameLst>
                                          <p:attrName>fill.type</p:attrName>
                                        </p:attrNameLst>
                                      </p:cBhvr>
                                      <p:to>
                                        <p:strVal val="solid"/>
                                      </p:to>
                                    </p:set>
                                  </p:childTnLst>
                                </p:cTn>
                              </p:par>
                              <p:par>
                                <p:cTn id="51" presetID="24" presetClass="emph" presetSubtype="0" fill="hold" nodeType="withEffect">
                                  <p:stCondLst>
                                    <p:cond delay="0"/>
                                  </p:stCondLst>
                                  <p:childTnLst>
                                    <p:animClr clrSpc="hsl" dir="cw">
                                      <p:cBhvr override="childStyle">
                                        <p:cTn id="52" dur="500" fill="hold"/>
                                        <p:tgtEl>
                                          <p:spTgt spid="7">
                                            <p:txEl>
                                              <p:pRg st="3" end="3"/>
                                            </p:txEl>
                                          </p:spTgt>
                                        </p:tgtEl>
                                        <p:attrNameLst>
                                          <p:attrName>style.color</p:attrName>
                                        </p:attrNameLst>
                                      </p:cBhvr>
                                      <p:by>
                                        <p:hsl h="0" s="-12549" l="-25098"/>
                                      </p:by>
                                    </p:animClr>
                                    <p:animClr clrSpc="hsl" dir="cw">
                                      <p:cBhvr>
                                        <p:cTn id="53" dur="500" fill="hold"/>
                                        <p:tgtEl>
                                          <p:spTgt spid="7">
                                            <p:txEl>
                                              <p:pRg st="3" end="3"/>
                                            </p:txEl>
                                          </p:spTgt>
                                        </p:tgtEl>
                                        <p:attrNameLst>
                                          <p:attrName>fillcolor</p:attrName>
                                        </p:attrNameLst>
                                      </p:cBhvr>
                                      <p:by>
                                        <p:hsl h="0" s="-12549" l="-25098"/>
                                      </p:by>
                                    </p:animClr>
                                    <p:animClr clrSpc="hsl" dir="cw">
                                      <p:cBhvr>
                                        <p:cTn id="54" dur="500" fill="hold"/>
                                        <p:tgtEl>
                                          <p:spTgt spid="7">
                                            <p:txEl>
                                              <p:pRg st="3" end="3"/>
                                            </p:txEl>
                                          </p:spTgt>
                                        </p:tgtEl>
                                        <p:attrNameLst>
                                          <p:attrName>stroke.color</p:attrName>
                                        </p:attrNameLst>
                                      </p:cBhvr>
                                      <p:by>
                                        <p:hsl h="0" s="-12549" l="-25098"/>
                                      </p:by>
                                    </p:animClr>
                                    <p:set>
                                      <p:cBhvr>
                                        <p:cTn id="55" dur="500" fill="hold"/>
                                        <p:tgtEl>
                                          <p:spTgt spid="7">
                                            <p:txEl>
                                              <p:pRg st="3" end="3"/>
                                            </p:txEl>
                                          </p:spTgt>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xEl>
                                              <p:pRg st="6" end="6"/>
                                            </p:txEl>
                                          </p:spTgt>
                                        </p:tgtEl>
                                        <p:attrNameLst>
                                          <p:attrName>style.visibility</p:attrName>
                                        </p:attrNameLst>
                                      </p:cBhvr>
                                      <p:to>
                                        <p:strVal val="visible"/>
                                      </p:to>
                                    </p:set>
                                    <p:animEffect transition="in" filter="fade">
                                      <p:cBhvr>
                                        <p:cTn id="60" dur="2000"/>
                                        <p:tgtEl>
                                          <p:spTgt spid="7">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xEl>
                                              <p:pRg st="7" end="7"/>
                                            </p:txEl>
                                          </p:spTgt>
                                        </p:tgtEl>
                                        <p:attrNameLst>
                                          <p:attrName>style.visibility</p:attrName>
                                        </p:attrNameLst>
                                      </p:cBhvr>
                                      <p:to>
                                        <p:strVal val="visible"/>
                                      </p:to>
                                    </p:set>
                                    <p:animEffect transition="in" filter="fade">
                                      <p:cBhvr>
                                        <p:cTn id="63" dur="2000"/>
                                        <p:tgtEl>
                                          <p:spTgt spid="7">
                                            <p:txEl>
                                              <p:pRg st="7" end="7"/>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5123"/>
                                        </p:tgtEl>
                                        <p:attrNameLst>
                                          <p:attrName>style.visibility</p:attrName>
                                        </p:attrNameLst>
                                      </p:cBhvr>
                                      <p:to>
                                        <p:strVal val="visible"/>
                                      </p:to>
                                    </p:set>
                                    <p:animEffect transition="in" filter="fade">
                                      <p:cBhvr>
                                        <p:cTn id="66" dur="2000"/>
                                        <p:tgtEl>
                                          <p:spTgt spid="5123"/>
                                        </p:tgtEl>
                                      </p:cBhvr>
                                    </p:animEffect>
                                  </p:childTnLst>
                                </p:cTn>
                              </p:par>
                              <p:par>
                                <p:cTn id="67" presetID="24" presetClass="emph" presetSubtype="0" fill="hold" nodeType="withEffect">
                                  <p:stCondLst>
                                    <p:cond delay="0"/>
                                  </p:stCondLst>
                                  <p:childTnLst>
                                    <p:animClr clrSpc="hsl" dir="cw">
                                      <p:cBhvr override="childStyle">
                                        <p:cTn id="68" dur="500" fill="hold"/>
                                        <p:tgtEl>
                                          <p:spTgt spid="7">
                                            <p:txEl>
                                              <p:pRg st="4" end="4"/>
                                            </p:txEl>
                                          </p:spTgt>
                                        </p:tgtEl>
                                        <p:attrNameLst>
                                          <p:attrName>style.color</p:attrName>
                                        </p:attrNameLst>
                                      </p:cBhvr>
                                      <p:by>
                                        <p:hsl h="0" s="-12549" l="-25098"/>
                                      </p:by>
                                    </p:animClr>
                                    <p:animClr clrSpc="hsl" dir="cw">
                                      <p:cBhvr>
                                        <p:cTn id="69" dur="500" fill="hold"/>
                                        <p:tgtEl>
                                          <p:spTgt spid="7">
                                            <p:txEl>
                                              <p:pRg st="4" end="4"/>
                                            </p:txEl>
                                          </p:spTgt>
                                        </p:tgtEl>
                                        <p:attrNameLst>
                                          <p:attrName>fillcolor</p:attrName>
                                        </p:attrNameLst>
                                      </p:cBhvr>
                                      <p:by>
                                        <p:hsl h="0" s="-12549" l="-25098"/>
                                      </p:by>
                                    </p:animClr>
                                    <p:animClr clrSpc="hsl" dir="cw">
                                      <p:cBhvr>
                                        <p:cTn id="70" dur="500" fill="hold"/>
                                        <p:tgtEl>
                                          <p:spTgt spid="7">
                                            <p:txEl>
                                              <p:pRg st="4" end="4"/>
                                            </p:txEl>
                                          </p:spTgt>
                                        </p:tgtEl>
                                        <p:attrNameLst>
                                          <p:attrName>stroke.color</p:attrName>
                                        </p:attrNameLst>
                                      </p:cBhvr>
                                      <p:by>
                                        <p:hsl h="0" s="-12549" l="-25098"/>
                                      </p:by>
                                    </p:animClr>
                                    <p:set>
                                      <p:cBhvr>
                                        <p:cTn id="71" dur="500" fill="hold"/>
                                        <p:tgtEl>
                                          <p:spTgt spid="7">
                                            <p:txEl>
                                              <p:pRg st="4" end="4"/>
                                            </p:txEl>
                                          </p:spTgt>
                                        </p:tgtEl>
                                        <p:attrNameLst>
                                          <p:attrName>fill.type</p:attrName>
                                        </p:attrNameLst>
                                      </p:cBhvr>
                                      <p:to>
                                        <p:strVal val="solid"/>
                                      </p:to>
                                    </p:set>
                                  </p:childTnLst>
                                </p:cTn>
                              </p:par>
                              <p:par>
                                <p:cTn id="72" presetID="24" presetClass="emph" presetSubtype="0" fill="hold" nodeType="withEffect">
                                  <p:stCondLst>
                                    <p:cond delay="0"/>
                                  </p:stCondLst>
                                  <p:childTnLst>
                                    <p:animClr clrSpc="hsl" dir="cw">
                                      <p:cBhvr override="childStyle">
                                        <p:cTn id="73" dur="500" fill="hold"/>
                                        <p:tgtEl>
                                          <p:spTgt spid="7">
                                            <p:txEl>
                                              <p:pRg st="5" end="5"/>
                                            </p:txEl>
                                          </p:spTgt>
                                        </p:tgtEl>
                                        <p:attrNameLst>
                                          <p:attrName>style.color</p:attrName>
                                        </p:attrNameLst>
                                      </p:cBhvr>
                                      <p:by>
                                        <p:hsl h="0" s="-12549" l="-25098"/>
                                      </p:by>
                                    </p:animClr>
                                    <p:animClr clrSpc="hsl" dir="cw">
                                      <p:cBhvr>
                                        <p:cTn id="74" dur="500" fill="hold"/>
                                        <p:tgtEl>
                                          <p:spTgt spid="7">
                                            <p:txEl>
                                              <p:pRg st="5" end="5"/>
                                            </p:txEl>
                                          </p:spTgt>
                                        </p:tgtEl>
                                        <p:attrNameLst>
                                          <p:attrName>fillcolor</p:attrName>
                                        </p:attrNameLst>
                                      </p:cBhvr>
                                      <p:by>
                                        <p:hsl h="0" s="-12549" l="-25098"/>
                                      </p:by>
                                    </p:animClr>
                                    <p:animClr clrSpc="hsl" dir="cw">
                                      <p:cBhvr>
                                        <p:cTn id="75" dur="500" fill="hold"/>
                                        <p:tgtEl>
                                          <p:spTgt spid="7">
                                            <p:txEl>
                                              <p:pRg st="5" end="5"/>
                                            </p:txEl>
                                          </p:spTgt>
                                        </p:tgtEl>
                                        <p:attrNameLst>
                                          <p:attrName>stroke.color</p:attrName>
                                        </p:attrNameLst>
                                      </p:cBhvr>
                                      <p:by>
                                        <p:hsl h="0" s="-12549" l="-25098"/>
                                      </p:by>
                                    </p:animClr>
                                    <p:set>
                                      <p:cBhvr>
                                        <p:cTn id="76" dur="500" fill="hold"/>
                                        <p:tgtEl>
                                          <p:spTgt spid="7">
                                            <p:txEl>
                                              <p:pRg st="5" end="5"/>
                                            </p:txEl>
                                          </p:spTgt>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7">
                                            <p:txEl>
                                              <p:pRg st="8" end="8"/>
                                            </p:txEl>
                                          </p:spTgt>
                                        </p:tgtEl>
                                        <p:attrNameLst>
                                          <p:attrName>style.visibility</p:attrName>
                                        </p:attrNameLst>
                                      </p:cBhvr>
                                      <p:to>
                                        <p:strVal val="visible"/>
                                      </p:to>
                                    </p:set>
                                    <p:animEffect transition="in" filter="fade">
                                      <p:cBhvr>
                                        <p:cTn id="81" dur="2000"/>
                                        <p:tgtEl>
                                          <p:spTgt spid="7">
                                            <p:txEl>
                                              <p:pRg st="8" end="8"/>
                                            </p:txEl>
                                          </p:spTgt>
                                        </p:tgtEl>
                                      </p:cBhvr>
                                    </p:animEffect>
                                  </p:childTnLst>
                                </p:cTn>
                              </p:par>
                              <p:par>
                                <p:cTn id="82" presetID="10" presetClass="entr" presetSubtype="0" fill="hold" nodeType="withEffect">
                                  <p:stCondLst>
                                    <p:cond delay="0"/>
                                  </p:stCondLst>
                                  <p:childTnLst>
                                    <p:set>
                                      <p:cBhvr>
                                        <p:cTn id="83" dur="1" fill="hold">
                                          <p:stCondLst>
                                            <p:cond delay="0"/>
                                          </p:stCondLst>
                                        </p:cTn>
                                        <p:tgtEl>
                                          <p:spTgt spid="7">
                                            <p:txEl>
                                              <p:pRg st="9" end="9"/>
                                            </p:txEl>
                                          </p:spTgt>
                                        </p:tgtEl>
                                        <p:attrNameLst>
                                          <p:attrName>style.visibility</p:attrName>
                                        </p:attrNameLst>
                                      </p:cBhvr>
                                      <p:to>
                                        <p:strVal val="visible"/>
                                      </p:to>
                                    </p:set>
                                    <p:animEffect transition="in" filter="fade">
                                      <p:cBhvr>
                                        <p:cTn id="84" dur="2000"/>
                                        <p:tgtEl>
                                          <p:spTgt spid="7">
                                            <p:txEl>
                                              <p:pRg st="9" end="9"/>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3074"/>
                                        </p:tgtEl>
                                        <p:attrNameLst>
                                          <p:attrName>style.visibility</p:attrName>
                                        </p:attrNameLst>
                                      </p:cBhvr>
                                      <p:to>
                                        <p:strVal val="visible"/>
                                      </p:to>
                                    </p:set>
                                    <p:animEffect transition="in" filter="fade">
                                      <p:cBhvr>
                                        <p:cTn id="87" dur="2000"/>
                                        <p:tgtEl>
                                          <p:spTgt spid="3074"/>
                                        </p:tgtEl>
                                      </p:cBhvr>
                                    </p:animEffect>
                                  </p:childTnLst>
                                </p:cTn>
                              </p:par>
                              <p:par>
                                <p:cTn id="88" presetID="24" presetClass="emph" presetSubtype="0" fill="hold" nodeType="withEffect">
                                  <p:stCondLst>
                                    <p:cond delay="0"/>
                                  </p:stCondLst>
                                  <p:childTnLst>
                                    <p:animClr clrSpc="hsl" dir="cw">
                                      <p:cBhvr override="childStyle">
                                        <p:cTn id="89" dur="500" fill="hold"/>
                                        <p:tgtEl>
                                          <p:spTgt spid="7">
                                            <p:txEl>
                                              <p:pRg st="6" end="6"/>
                                            </p:txEl>
                                          </p:spTgt>
                                        </p:tgtEl>
                                        <p:attrNameLst>
                                          <p:attrName>style.color</p:attrName>
                                        </p:attrNameLst>
                                      </p:cBhvr>
                                      <p:by>
                                        <p:hsl h="0" s="-12549" l="-25098"/>
                                      </p:by>
                                    </p:animClr>
                                    <p:animClr clrSpc="hsl" dir="cw">
                                      <p:cBhvr>
                                        <p:cTn id="90" dur="500" fill="hold"/>
                                        <p:tgtEl>
                                          <p:spTgt spid="7">
                                            <p:txEl>
                                              <p:pRg st="6" end="6"/>
                                            </p:txEl>
                                          </p:spTgt>
                                        </p:tgtEl>
                                        <p:attrNameLst>
                                          <p:attrName>fillcolor</p:attrName>
                                        </p:attrNameLst>
                                      </p:cBhvr>
                                      <p:by>
                                        <p:hsl h="0" s="-12549" l="-25098"/>
                                      </p:by>
                                    </p:animClr>
                                    <p:animClr clrSpc="hsl" dir="cw">
                                      <p:cBhvr>
                                        <p:cTn id="91" dur="500" fill="hold"/>
                                        <p:tgtEl>
                                          <p:spTgt spid="7">
                                            <p:txEl>
                                              <p:pRg st="6" end="6"/>
                                            </p:txEl>
                                          </p:spTgt>
                                        </p:tgtEl>
                                        <p:attrNameLst>
                                          <p:attrName>stroke.color</p:attrName>
                                        </p:attrNameLst>
                                      </p:cBhvr>
                                      <p:by>
                                        <p:hsl h="0" s="-12549" l="-25098"/>
                                      </p:by>
                                    </p:animClr>
                                    <p:set>
                                      <p:cBhvr>
                                        <p:cTn id="92" dur="500" fill="hold"/>
                                        <p:tgtEl>
                                          <p:spTgt spid="7">
                                            <p:txEl>
                                              <p:pRg st="6" end="6"/>
                                            </p:txEl>
                                          </p:spTgt>
                                        </p:tgtEl>
                                        <p:attrNameLst>
                                          <p:attrName>fill.type</p:attrName>
                                        </p:attrNameLst>
                                      </p:cBhvr>
                                      <p:to>
                                        <p:strVal val="solid"/>
                                      </p:to>
                                    </p:set>
                                  </p:childTnLst>
                                </p:cTn>
                              </p:par>
                              <p:par>
                                <p:cTn id="93" presetID="24" presetClass="emph" presetSubtype="0" fill="hold" nodeType="withEffect">
                                  <p:stCondLst>
                                    <p:cond delay="0"/>
                                  </p:stCondLst>
                                  <p:childTnLst>
                                    <p:animClr clrSpc="hsl" dir="cw">
                                      <p:cBhvr override="childStyle">
                                        <p:cTn id="94" dur="500" fill="hold"/>
                                        <p:tgtEl>
                                          <p:spTgt spid="7">
                                            <p:txEl>
                                              <p:pRg st="7" end="7"/>
                                            </p:txEl>
                                          </p:spTgt>
                                        </p:tgtEl>
                                        <p:attrNameLst>
                                          <p:attrName>style.color</p:attrName>
                                        </p:attrNameLst>
                                      </p:cBhvr>
                                      <p:by>
                                        <p:hsl h="0" s="-12549" l="-25098"/>
                                      </p:by>
                                    </p:animClr>
                                    <p:animClr clrSpc="hsl" dir="cw">
                                      <p:cBhvr>
                                        <p:cTn id="95" dur="500" fill="hold"/>
                                        <p:tgtEl>
                                          <p:spTgt spid="7">
                                            <p:txEl>
                                              <p:pRg st="7" end="7"/>
                                            </p:txEl>
                                          </p:spTgt>
                                        </p:tgtEl>
                                        <p:attrNameLst>
                                          <p:attrName>fillcolor</p:attrName>
                                        </p:attrNameLst>
                                      </p:cBhvr>
                                      <p:by>
                                        <p:hsl h="0" s="-12549" l="-25098"/>
                                      </p:by>
                                    </p:animClr>
                                    <p:animClr clrSpc="hsl" dir="cw">
                                      <p:cBhvr>
                                        <p:cTn id="96" dur="500" fill="hold"/>
                                        <p:tgtEl>
                                          <p:spTgt spid="7">
                                            <p:txEl>
                                              <p:pRg st="7" end="7"/>
                                            </p:txEl>
                                          </p:spTgt>
                                        </p:tgtEl>
                                        <p:attrNameLst>
                                          <p:attrName>stroke.color</p:attrName>
                                        </p:attrNameLst>
                                      </p:cBhvr>
                                      <p:by>
                                        <p:hsl h="0" s="-12549" l="-25098"/>
                                      </p:by>
                                    </p:animClr>
                                    <p:set>
                                      <p:cBhvr>
                                        <p:cTn id="97" dur="500" fill="hold"/>
                                        <p:tgtEl>
                                          <p:spTgt spid="7">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ack.png"/>
          <p:cNvPicPr>
            <a:picLocks noChangeAspect="1"/>
          </p:cNvPicPr>
          <p:nvPr/>
        </p:nvPicPr>
        <p:blipFill>
          <a:blip r:embed="rId4" cstate="print"/>
          <a:srcRect/>
          <a:stretch>
            <a:fillRect/>
          </a:stretch>
        </p:blipFill>
        <p:spPr bwMode="auto">
          <a:xfrm>
            <a:off x="5392319" y="3438224"/>
            <a:ext cx="2894457" cy="743998"/>
          </a:xfrm>
          <a:prstGeom prst="rect">
            <a:avLst/>
          </a:prstGeom>
          <a:noFill/>
          <a:ln w="9525">
            <a:noFill/>
            <a:miter lim="800000"/>
            <a:headEnd/>
            <a:tailEnd/>
          </a:ln>
        </p:spPr>
      </p:pic>
      <p:pic>
        <p:nvPicPr>
          <p:cNvPr id="18" name="Picture 17" descr="Front.png"/>
          <p:cNvPicPr>
            <a:picLocks noChangeAspect="1"/>
          </p:cNvPicPr>
          <p:nvPr/>
        </p:nvPicPr>
        <p:blipFill>
          <a:blip r:embed="rId5" cstate="print"/>
          <a:srcRect/>
          <a:stretch>
            <a:fillRect/>
          </a:stretch>
        </p:blipFill>
        <p:spPr bwMode="auto">
          <a:xfrm>
            <a:off x="5461663" y="3526430"/>
            <a:ext cx="3110865" cy="569595"/>
          </a:xfrm>
          <a:prstGeom prst="rect">
            <a:avLst/>
          </a:prstGeom>
          <a:noFill/>
          <a:ln w="9525">
            <a:noFill/>
            <a:miter lim="800000"/>
            <a:headEnd/>
            <a:tailEnd/>
          </a:ln>
        </p:spPr>
      </p:pic>
      <p:sp>
        <p:nvSpPr>
          <p:cNvPr id="5" name="Title 4"/>
          <p:cNvSpPr>
            <a:spLocks noGrp="1"/>
          </p:cNvSpPr>
          <p:nvPr>
            <p:ph type="ctrTitle"/>
          </p:nvPr>
        </p:nvSpPr>
        <p:spPr/>
        <p:txBody>
          <a:bodyPr rtlCol="0">
            <a:normAutofit fontScale="90000"/>
          </a:bodyPr>
          <a:lstStyle/>
          <a:p>
            <a:pPr fontAlgn="auto">
              <a:spcAft>
                <a:spcPts val="0"/>
              </a:spcAft>
              <a:defRPr/>
            </a:pPr>
            <a:r>
              <a:rPr lang="en-US" dirty="0" smtClean="0"/>
              <a:t>System Connection</a:t>
            </a:r>
            <a:endParaRPr lang="en-US" dirty="0"/>
          </a:p>
        </p:txBody>
      </p:sp>
      <p:sp>
        <p:nvSpPr>
          <p:cNvPr id="6" name="Subtitle 5"/>
          <p:cNvSpPr>
            <a:spLocks noGrp="1"/>
          </p:cNvSpPr>
          <p:nvPr>
            <p:ph type="subTitle" idx="1"/>
          </p:nvPr>
        </p:nvSpPr>
        <p:spPr/>
        <p:txBody>
          <a:bodyPr rtlCol="0">
            <a:normAutofit fontScale="92500" lnSpcReduction="20000"/>
          </a:bodyPr>
          <a:lstStyle/>
          <a:p>
            <a:pPr fontAlgn="auto">
              <a:spcAft>
                <a:spcPts val="0"/>
              </a:spcAft>
              <a:defRPr/>
            </a:pPr>
            <a:r>
              <a:rPr lang="en-US" dirty="0" smtClean="0"/>
              <a:t>Dobbin Case Studies:</a:t>
            </a:r>
          </a:p>
        </p:txBody>
      </p:sp>
      <p:pic>
        <p:nvPicPr>
          <p:cNvPr id="14" name="Content Placeholder 13" descr="Dell-Workstation.png"/>
          <p:cNvPicPr>
            <a:picLocks noGrp="1" noChangeAspect="1"/>
          </p:cNvPicPr>
          <p:nvPr>
            <p:ph sz="quarter" idx="12"/>
          </p:nvPr>
        </p:nvPicPr>
        <p:blipFill>
          <a:blip r:embed="rId6" cstate="print"/>
          <a:srcRect/>
          <a:stretch>
            <a:fillRect/>
          </a:stretch>
        </p:blipFill>
        <p:spPr>
          <a:xfrm>
            <a:off x="5381652" y="1071552"/>
            <a:ext cx="3048000" cy="2000250"/>
          </a:xfrm>
        </p:spPr>
      </p:pic>
      <p:grpSp>
        <p:nvGrpSpPr>
          <p:cNvPr id="2" name="Group 7"/>
          <p:cNvGrpSpPr>
            <a:grpSpLocks/>
          </p:cNvGrpSpPr>
          <p:nvPr/>
        </p:nvGrpSpPr>
        <p:grpSpPr bwMode="auto">
          <a:xfrm>
            <a:off x="2500313" y="803673"/>
            <a:ext cx="1357312" cy="1393031"/>
            <a:chOff x="2571736" y="1000108"/>
            <a:chExt cx="1357322" cy="1857388"/>
          </a:xfrm>
        </p:grpSpPr>
        <p:grpSp>
          <p:nvGrpSpPr>
            <p:cNvPr id="3" name="Diagram group"/>
            <p:cNvGrpSpPr/>
            <p:nvPr/>
          </p:nvGrpSpPr>
          <p:grpSpPr>
            <a:xfrm>
              <a:off x="2571736" y="1000108"/>
              <a:ext cx="1357322" cy="1857388"/>
              <a:chOff x="1973579" y="2409623"/>
              <a:chExt cx="1691640" cy="1606415"/>
            </a:xfrm>
            <a:scene3d>
              <a:camera prst="perspectiveRelaxedModerately" zoom="92000"/>
              <a:lightRig rig="balanced" dir="t">
                <a:rot lat="0" lon="0" rev="12700000"/>
              </a:lightRig>
            </a:scene3d>
          </p:grpSpPr>
          <p:grpSp>
            <p:nvGrpSpPr>
              <p:cNvPr id="4" name="Group 10"/>
              <p:cNvGrpSpPr/>
              <p:nvPr/>
            </p:nvGrpSpPr>
            <p:grpSpPr>
              <a:xfrm>
                <a:off x="1973579" y="2409623"/>
                <a:ext cx="1691640" cy="1606415"/>
                <a:chOff x="1973579" y="2409623"/>
                <a:chExt cx="1691640" cy="1606415"/>
              </a:xfrm>
            </p:grpSpPr>
            <p:sp>
              <p:nvSpPr>
                <p:cNvPr id="12" name="Rounded Rectangle 11"/>
                <p:cNvSpPr/>
                <p:nvPr/>
              </p:nvSpPr>
              <p:spPr>
                <a:xfrm>
                  <a:off x="1973579" y="2409623"/>
                  <a:ext cx="1691640" cy="1606415"/>
                </a:xfrm>
                <a:prstGeom prst="round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5400000" scaled="1"/>
                  <a:tileRect/>
                </a:gradFill>
                <a:sp3d extrusionH="76200">
                  <a:bevelT/>
                </a:sp3d>
              </p:spPr>
              <p:style>
                <a:lnRef idx="2">
                  <a:schemeClr val="accent6">
                    <a:shade val="50000"/>
                  </a:schemeClr>
                </a:lnRef>
                <a:fillRef idx="1">
                  <a:schemeClr val="accent6"/>
                </a:fillRef>
                <a:effectRef idx="0">
                  <a:schemeClr val="accent6"/>
                </a:effectRef>
                <a:fontRef idx="minor">
                  <a:schemeClr val="lt1"/>
                </a:fontRef>
              </p:style>
            </p:sp>
            <p:sp>
              <p:nvSpPr>
                <p:cNvPr id="13" name="Rounded Rectangle 4"/>
                <p:cNvSpPr/>
                <p:nvPr/>
              </p:nvSpPr>
              <p:spPr>
                <a:xfrm>
                  <a:off x="2051998" y="2488042"/>
                  <a:ext cx="1534802" cy="1449577"/>
                </a:xfrm>
                <a:prstGeom prst="rect">
                  <a:avLst/>
                </a:prstGeom>
                <a:sp3d z="50080"/>
              </p:spPr>
              <p:style>
                <a:lnRef idx="0">
                  <a:scrgbClr r="0" g="0" b="0"/>
                </a:lnRef>
                <a:fillRef idx="0">
                  <a:scrgbClr r="0" g="0" b="0"/>
                </a:fillRef>
                <a:effectRef idx="0">
                  <a:scrgbClr r="0" g="0" b="0"/>
                </a:effectRef>
                <a:fontRef idx="minor">
                  <a:schemeClr val="dk1">
                    <a:hueOff val="0"/>
                    <a:satOff val="0"/>
                    <a:lumOff val="0"/>
                    <a:alphaOff val="0"/>
                  </a:schemeClr>
                </a:fontRef>
              </p:style>
              <p:txBody>
                <a:bodyPr lIns="106680" tIns="180000" rIns="106680" bIns="106680" spcCol="1270"/>
                <a:lstStyle/>
                <a:p>
                  <a:pPr algn="ctr" defTabSz="1244600" fontAlgn="auto">
                    <a:lnSpc>
                      <a:spcPct val="90000"/>
                    </a:lnSpc>
                    <a:spcAft>
                      <a:spcPct val="35000"/>
                    </a:spcAft>
                    <a:defRPr/>
                  </a:pPr>
                  <a:r>
                    <a:rPr lang="en-US" sz="1600" dirty="0">
                      <a:effectLst>
                        <a:innerShdw blurRad="114300">
                          <a:prstClr val="black"/>
                        </a:innerShdw>
                      </a:effectLst>
                    </a:rPr>
                    <a:t>QUADRIGA</a:t>
                  </a:r>
                </a:p>
              </p:txBody>
            </p:sp>
          </p:grpSp>
        </p:grpSp>
        <p:pic>
          <p:nvPicPr>
            <p:cNvPr id="1042" name="Picture 9" descr="QUADRIGA_Icon.png"/>
            <p:cNvPicPr>
              <a:picLocks noChangeAspect="1"/>
            </p:cNvPicPr>
            <p:nvPr/>
          </p:nvPicPr>
          <p:blipFill>
            <a:blip r:embed="rId7" cstate="print"/>
            <a:srcRect/>
            <a:stretch>
              <a:fillRect/>
            </a:stretch>
          </p:blipFill>
          <p:spPr bwMode="auto">
            <a:xfrm>
              <a:off x="2871776" y="1714488"/>
              <a:ext cx="857250" cy="762000"/>
            </a:xfrm>
            <a:prstGeom prst="rect">
              <a:avLst/>
            </a:prstGeom>
            <a:noFill/>
            <a:ln w="9525">
              <a:noFill/>
              <a:miter lim="800000"/>
              <a:headEnd/>
              <a:tailEnd/>
            </a:ln>
          </p:spPr>
        </p:pic>
      </p:grpSp>
      <p:sp>
        <p:nvSpPr>
          <p:cNvPr id="21" name="Left-Right Arrow 20"/>
          <p:cNvSpPr/>
          <p:nvPr/>
        </p:nvSpPr>
        <p:spPr>
          <a:xfrm rot="5400000">
            <a:off x="5857884" y="3196833"/>
            <a:ext cx="428628" cy="142876"/>
          </a:xfrm>
          <a:prstGeom prst="leftRightArrow">
            <a:avLst/>
          </a:prstGeom>
          <a:gradFill flip="none" rotWithShape="1">
            <a:gsLst>
              <a:gs pos="0">
                <a:srgbClr val="FDDFC7"/>
              </a:gs>
              <a:gs pos="50000">
                <a:srgbClr val="FDEADA"/>
              </a:gs>
              <a:gs pos="100000">
                <a:srgbClr val="F6F5F4"/>
              </a:gs>
            </a:gsLst>
            <a:lin ang="2700000" scaled="1"/>
            <a:tileRect/>
          </a:gradFill>
          <a:ln>
            <a:solidFill>
              <a:schemeClr val="accent6">
                <a:lumMod val="20000"/>
                <a:lumOff val="80000"/>
              </a:schemeClr>
            </a:solidFill>
          </a:ln>
          <a:effectLst>
            <a:outerShdw blurRad="101600" sx="105000" sy="105000" algn="ctr" rotWithShape="0">
              <a:prstClr val="black">
                <a:alpha val="30000"/>
              </a:prstClr>
            </a:outerShdw>
          </a:effectLst>
          <a:scene3d>
            <a:camera prst="orthographicFront"/>
            <a:lightRig rig="chilly" dir="t">
              <a:rot lat="0" lon="0" rev="5400000"/>
            </a:lightRig>
          </a:scene3d>
          <a:sp3d contourW="12700" prstMaterial="dkEdge">
            <a:bevelT w="25400"/>
            <a:bevelB w="19050"/>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graphicFrame>
        <p:nvGraphicFramePr>
          <p:cNvPr id="22" name="Object 2"/>
          <p:cNvGraphicFramePr>
            <a:graphicFrameLocks noChangeAspect="1"/>
          </p:cNvGraphicFramePr>
          <p:nvPr/>
        </p:nvGraphicFramePr>
        <p:xfrm>
          <a:off x="642910" y="1285866"/>
          <a:ext cx="1257300" cy="1209675"/>
        </p:xfrm>
        <a:graphic>
          <a:graphicData uri="http://schemas.openxmlformats.org/presentationml/2006/ole">
            <p:oleObj spid="_x0000_s1026" name="Image" r:id="rId8" imgW="7085714" imgH="6819048" progId="">
              <p:embed/>
            </p:oleObj>
          </a:graphicData>
        </a:graphic>
      </p:graphicFrame>
      <p:pic>
        <p:nvPicPr>
          <p:cNvPr id="23" name="Picture 27" descr="sony_PCM7040DAT-klein"/>
          <p:cNvPicPr>
            <a:picLocks noChangeAspect="1" noChangeArrowheads="1"/>
          </p:cNvPicPr>
          <p:nvPr/>
        </p:nvPicPr>
        <p:blipFill>
          <a:blip r:embed="rId9" cstate="print"/>
          <a:srcRect/>
          <a:stretch>
            <a:fillRect/>
          </a:stretch>
        </p:blipFill>
        <p:spPr bwMode="auto">
          <a:xfrm>
            <a:off x="875002" y="2875456"/>
            <a:ext cx="1728154" cy="553550"/>
          </a:xfrm>
          <a:prstGeom prst="rect">
            <a:avLst/>
          </a:prstGeom>
          <a:noFill/>
          <a:ln w="9525">
            <a:noFill/>
            <a:miter lim="800000"/>
            <a:headEnd/>
            <a:tailEnd/>
          </a:ln>
        </p:spPr>
      </p:pic>
      <p:pic>
        <p:nvPicPr>
          <p:cNvPr id="24" name="Picture 32" descr="Tascam112"/>
          <p:cNvPicPr preferRelativeResize="0">
            <a:picLocks noChangeAspect="1" noChangeArrowheads="1"/>
          </p:cNvPicPr>
          <p:nvPr/>
        </p:nvPicPr>
        <p:blipFill>
          <a:blip r:embed="rId10" cstate="print"/>
          <a:srcRect/>
          <a:stretch>
            <a:fillRect/>
          </a:stretch>
        </p:blipFill>
        <p:spPr bwMode="auto">
          <a:xfrm>
            <a:off x="940586" y="3724383"/>
            <a:ext cx="1640775" cy="586740"/>
          </a:xfrm>
          <a:prstGeom prst="rect">
            <a:avLst/>
          </a:prstGeom>
          <a:noFill/>
          <a:ln w="9525">
            <a:noFill/>
            <a:miter lim="800000"/>
            <a:headEnd/>
            <a:tailEnd/>
          </a:ln>
        </p:spPr>
      </p:pic>
      <p:cxnSp>
        <p:nvCxnSpPr>
          <p:cNvPr id="26" name="Elbow Connector 25"/>
          <p:cNvCxnSpPr/>
          <p:nvPr/>
        </p:nvCxnSpPr>
        <p:spPr>
          <a:xfrm>
            <a:off x="1857356" y="2285998"/>
            <a:ext cx="3429024" cy="1357322"/>
          </a:xfrm>
          <a:prstGeom prst="bentConnector3">
            <a:avLst>
              <a:gd name="adj1" fmla="val 52500"/>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a:off x="2643174" y="3143254"/>
            <a:ext cx="2714644" cy="642942"/>
          </a:xfrm>
          <a:prstGeom prst="bentConnector3">
            <a:avLst>
              <a:gd name="adj1" fmla="val 32807"/>
            </a:avLst>
          </a:prstGeom>
          <a:ln w="254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2643174" y="3929072"/>
            <a:ext cx="2714644" cy="214314"/>
          </a:xfrm>
          <a:prstGeom prst="bentConnector3">
            <a:avLst>
              <a:gd name="adj1" fmla="val 36667"/>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37785" y="3071816"/>
            <a:ext cx="562975" cy="369332"/>
          </a:xfrm>
          <a:prstGeom prst="rect">
            <a:avLst/>
          </a:prstGeom>
          <a:noFill/>
        </p:spPr>
        <p:txBody>
          <a:bodyPr wrap="none">
            <a:spAutoFit/>
          </a:bodyPr>
          <a:lstStyle/>
          <a:p>
            <a:pPr fontAlgn="auto">
              <a:spcBef>
                <a:spcPts val="0"/>
              </a:spcBef>
              <a:spcAft>
                <a:spcPts val="0"/>
              </a:spcAft>
              <a:defRPr/>
            </a:pPr>
            <a:r>
              <a:rPr lang="en-US" dirty="0">
                <a:solidFill>
                  <a:srgbClr val="FFC000"/>
                </a:solidFill>
                <a:effectLst>
                  <a:glow rad="139700">
                    <a:schemeClr val="accent6">
                      <a:satMod val="175000"/>
                      <a:alpha val="40000"/>
                    </a:schemeClr>
                  </a:glow>
                </a:effectLst>
                <a:latin typeface="+mn-lt"/>
              </a:rPr>
              <a:t>USB</a:t>
            </a:r>
          </a:p>
        </p:txBody>
      </p:sp>
      <p:sp>
        <p:nvSpPr>
          <p:cNvPr id="27" name="TextBox 26"/>
          <p:cNvSpPr txBox="1"/>
          <p:nvPr/>
        </p:nvSpPr>
        <p:spPr>
          <a:xfrm>
            <a:off x="2671749" y="3348043"/>
            <a:ext cx="834074" cy="646331"/>
          </a:xfrm>
          <a:prstGeom prst="rect">
            <a:avLst/>
          </a:prstGeom>
          <a:noFill/>
        </p:spPr>
        <p:txBody>
          <a:bodyPr wrap="none">
            <a:spAutoFit/>
          </a:bodyPr>
          <a:lstStyle/>
          <a:p>
            <a:pPr fontAlgn="auto">
              <a:spcBef>
                <a:spcPts val="0"/>
              </a:spcBef>
              <a:spcAft>
                <a:spcPts val="0"/>
              </a:spcAft>
              <a:defRPr/>
            </a:pPr>
            <a:r>
              <a:rPr lang="en-US" dirty="0">
                <a:solidFill>
                  <a:srgbClr val="FFC000"/>
                </a:solidFill>
                <a:effectLst>
                  <a:glow rad="139700">
                    <a:schemeClr val="accent6">
                      <a:satMod val="175000"/>
                      <a:alpha val="40000"/>
                    </a:schemeClr>
                  </a:glow>
                </a:effectLst>
                <a:latin typeface="+mn-lt"/>
              </a:rPr>
              <a:t>RS-232</a:t>
            </a:r>
          </a:p>
          <a:p>
            <a:pPr fontAlgn="auto">
              <a:spcBef>
                <a:spcPts val="0"/>
              </a:spcBef>
              <a:spcAft>
                <a:spcPts val="0"/>
              </a:spcAft>
              <a:defRPr/>
            </a:pPr>
            <a:r>
              <a:rPr lang="en-US" dirty="0">
                <a:solidFill>
                  <a:srgbClr val="FFC000"/>
                </a:solidFill>
                <a:effectLst>
                  <a:glow rad="139700">
                    <a:schemeClr val="accent6">
                      <a:satMod val="175000"/>
                      <a:alpha val="40000"/>
                    </a:schemeClr>
                  </a:glow>
                </a:effectLst>
                <a:latin typeface="+mn-lt"/>
              </a:rPr>
              <a:t>RS-422</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par>
                          <p:cTn id="18" fill="hold">
                            <p:stCondLst>
                              <p:cond delay="2000"/>
                            </p:stCondLst>
                            <p:childTnLst>
                              <p:par>
                                <p:cTn id="19" presetID="10" presetClass="exit" presetSubtype="0" fill="hold" nodeType="afterEffect">
                                  <p:stCondLst>
                                    <p:cond delay="800"/>
                                  </p:stCondLst>
                                  <p:childTnLst>
                                    <p:animEffect transition="out" filter="fade">
                                      <p:cBhvr>
                                        <p:cTn id="20" dur="3000"/>
                                        <p:tgtEl>
                                          <p:spTgt spid="18"/>
                                        </p:tgtEl>
                                      </p:cBhvr>
                                    </p:animEffect>
                                    <p:set>
                                      <p:cBhvr>
                                        <p:cTn id="21" dur="1" fill="hold">
                                          <p:stCondLst>
                                            <p:cond delay="2999"/>
                                          </p:stCondLst>
                                        </p:cTn>
                                        <p:tgtEl>
                                          <p:spTgt spid="18"/>
                                        </p:tgtEl>
                                        <p:attrNameLst>
                                          <p:attrName>style.visibility</p:attrName>
                                        </p:attrNameLst>
                                      </p:cBhvr>
                                      <p:to>
                                        <p:strVal val="hidden"/>
                                      </p:to>
                                    </p:set>
                                  </p:childTnLst>
                                </p:cTn>
                              </p:par>
                              <p:par>
                                <p:cTn id="22" presetID="10" presetClass="entr" presetSubtype="0"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par>
                                <p:cTn id="25" presetID="10" presetClass="entr" presetSubtype="0" fill="hold" nodeType="withEffect">
                                  <p:stCondLst>
                                    <p:cond delay="2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childTnLst>
                                </p:cTn>
                              </p:par>
                              <p:par>
                                <p:cTn id="28" presetID="10" presetClass="entr" presetSubtype="0" fill="hold" nodeType="withEffect">
                                  <p:stCondLst>
                                    <p:cond delay="21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0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000"/>
                                        <p:tgtEl>
                                          <p:spTgt spid="24"/>
                                        </p:tgtEl>
                                      </p:cBhvr>
                                    </p:animEffect>
                                  </p:childTnLst>
                                </p:cTn>
                              </p:par>
                              <p:par>
                                <p:cTn id="36" presetID="10"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2000"/>
                                        <p:tgtEl>
                                          <p:spTgt spid="23"/>
                                        </p:tgtEl>
                                      </p:cBhvr>
                                    </p:animEffect>
                                  </p:childTnLst>
                                </p:cTn>
                              </p:par>
                              <p:par>
                                <p:cTn id="39" presetID="10"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20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2000"/>
                                        <p:tgtEl>
                                          <p:spTgt spid="27"/>
                                        </p:tgtEl>
                                      </p:cBhvr>
                                    </p:animEffect>
                                  </p:childTnLst>
                                </p:cTn>
                              </p:par>
                            </p:childTnLst>
                          </p:cTn>
                        </p:par>
                        <p:par>
                          <p:cTn id="45" fill="hold">
                            <p:stCondLst>
                              <p:cond delay="2000"/>
                            </p:stCondLst>
                            <p:childTnLst>
                              <p:par>
                                <p:cTn id="46" presetID="10"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1000"/>
                                        <p:tgtEl>
                                          <p:spTgt spid="29"/>
                                        </p:tgtEl>
                                      </p:cBhvr>
                                    </p:animEffect>
                                  </p:childTnLst>
                                </p:cTn>
                              </p:par>
                            </p:childTnLst>
                          </p:cTn>
                        </p:par>
                        <p:par>
                          <p:cTn id="49" fill="hold">
                            <p:stCondLst>
                              <p:cond delay="3000"/>
                            </p:stCondLst>
                            <p:childTnLst>
                              <p:par>
                                <p:cTn id="50" presetID="10"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000"/>
                                        <p:tgtEl>
                                          <p:spTgt spid="22"/>
                                        </p:tgtEl>
                                      </p:cBhvr>
                                    </p:animEffect>
                                    <p:set>
                                      <p:cBhvr>
                                        <p:cTn id="61" dur="1" fill="hold">
                                          <p:stCondLst>
                                            <p:cond delay="1999"/>
                                          </p:stCondLst>
                                        </p:cTn>
                                        <p:tgtEl>
                                          <p:spTgt spid="2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2000"/>
                                        <p:tgtEl>
                                          <p:spTgt spid="23"/>
                                        </p:tgtEl>
                                      </p:cBhvr>
                                    </p:animEffect>
                                    <p:set>
                                      <p:cBhvr>
                                        <p:cTn id="64" dur="1" fill="hold">
                                          <p:stCondLst>
                                            <p:cond delay="1999"/>
                                          </p:stCondLst>
                                        </p:cTn>
                                        <p:tgtEl>
                                          <p:spTgt spid="2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2000"/>
                                        <p:tgtEl>
                                          <p:spTgt spid="24"/>
                                        </p:tgtEl>
                                      </p:cBhvr>
                                    </p:animEffect>
                                    <p:set>
                                      <p:cBhvr>
                                        <p:cTn id="67" dur="1" fill="hold">
                                          <p:stCondLst>
                                            <p:cond delay="1999"/>
                                          </p:stCondLst>
                                        </p:cTn>
                                        <p:tgtEl>
                                          <p:spTgt spid="24"/>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31"/>
                                        </p:tgtEl>
                                      </p:cBhvr>
                                    </p:animEffect>
                                    <p:set>
                                      <p:cBhvr>
                                        <p:cTn id="70" dur="1" fill="hold">
                                          <p:stCondLst>
                                            <p:cond delay="1999"/>
                                          </p:stCondLst>
                                        </p:cTn>
                                        <p:tgtEl>
                                          <p:spTgt spid="31"/>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26"/>
                                        </p:tgtEl>
                                      </p:cBhvr>
                                    </p:animEffect>
                                    <p:set>
                                      <p:cBhvr>
                                        <p:cTn id="73" dur="1" fill="hold">
                                          <p:stCondLst>
                                            <p:cond delay="1999"/>
                                          </p:stCondLst>
                                        </p:cTn>
                                        <p:tgtEl>
                                          <p:spTgt spid="26"/>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2000"/>
                                        <p:tgtEl>
                                          <p:spTgt spid="29"/>
                                        </p:tgtEl>
                                      </p:cBhvr>
                                    </p:animEffect>
                                    <p:set>
                                      <p:cBhvr>
                                        <p:cTn id="76" dur="1" fill="hold">
                                          <p:stCondLst>
                                            <p:cond delay="1999"/>
                                          </p:stCondLst>
                                        </p:cTn>
                                        <p:tgtEl>
                                          <p:spTgt spid="2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2000"/>
                                        <p:tgtEl>
                                          <p:spTgt spid="18"/>
                                        </p:tgtEl>
                                      </p:cBhvr>
                                    </p:animEffect>
                                    <p:set>
                                      <p:cBhvr>
                                        <p:cTn id="79" dur="1" fill="hold">
                                          <p:stCondLst>
                                            <p:cond delay="1999"/>
                                          </p:stCondLst>
                                        </p:cTn>
                                        <p:tgtEl>
                                          <p:spTgt spid="18"/>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2000"/>
                                        <p:tgtEl>
                                          <p:spTgt spid="14"/>
                                        </p:tgtEl>
                                      </p:cBhvr>
                                    </p:animEffect>
                                    <p:set>
                                      <p:cBhvr>
                                        <p:cTn id="82" dur="1" fill="hold">
                                          <p:stCondLst>
                                            <p:cond delay="1999"/>
                                          </p:stCondLst>
                                        </p:cTn>
                                        <p:tgtEl>
                                          <p:spTgt spid="14"/>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2000"/>
                                        <p:tgtEl>
                                          <p:spTgt spid="25"/>
                                        </p:tgtEl>
                                      </p:cBhvr>
                                    </p:animEffect>
                                    <p:set>
                                      <p:cBhvr>
                                        <p:cTn id="85" dur="1" fill="hold">
                                          <p:stCondLst>
                                            <p:cond delay="1999"/>
                                          </p:stCondLst>
                                        </p:cTn>
                                        <p:tgtEl>
                                          <p:spTgt spid="25"/>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2000"/>
                                        <p:tgtEl>
                                          <p:spTgt spid="27"/>
                                        </p:tgtEl>
                                      </p:cBhvr>
                                    </p:animEffect>
                                    <p:set>
                                      <p:cBhvr>
                                        <p:cTn id="88" dur="1" fill="hold">
                                          <p:stCondLst>
                                            <p:cond delay="1999"/>
                                          </p:stCondLst>
                                        </p:cTn>
                                        <p:tgtEl>
                                          <p:spTgt spid="27"/>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2000"/>
                                        <p:tgtEl>
                                          <p:spTgt spid="17"/>
                                        </p:tgtEl>
                                      </p:cBhvr>
                                    </p:animEffect>
                                    <p:set>
                                      <p:cBhvr>
                                        <p:cTn id="91" dur="1" fill="hold">
                                          <p:stCondLst>
                                            <p:cond delay="1999"/>
                                          </p:stCondLst>
                                        </p:cTn>
                                        <p:tgtEl>
                                          <p:spTgt spid="17"/>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2000"/>
                                        <p:tgtEl>
                                          <p:spTgt spid="21"/>
                                        </p:tgtEl>
                                      </p:cBhvr>
                                    </p:animEffect>
                                    <p:set>
                                      <p:cBhvr>
                                        <p:cTn id="94" dur="1" fill="hold">
                                          <p:stCondLst>
                                            <p:cond delay="1999"/>
                                          </p:stCondLst>
                                        </p:cTn>
                                        <p:tgtEl>
                                          <p:spTgt spid="21"/>
                                        </p:tgtEl>
                                        <p:attrNameLst>
                                          <p:attrName>style.visibility</p:attrName>
                                        </p:attrNameLst>
                                      </p:cBhvr>
                                      <p:to>
                                        <p:strVal val="hidden"/>
                                      </p:to>
                                    </p:set>
                                  </p:childTnLst>
                                </p:cTn>
                              </p:par>
                            </p:childTnLst>
                          </p:cTn>
                        </p:par>
                        <p:par>
                          <p:cTn id="95" fill="hold">
                            <p:stCondLst>
                              <p:cond delay="2000"/>
                            </p:stCondLst>
                            <p:childTnLst>
                              <p:par>
                                <p:cTn id="96" presetID="2" presetClass="exit" presetSubtype="4" fill="hold" nodeType="afterEffect">
                                  <p:stCondLst>
                                    <p:cond delay="0"/>
                                  </p:stCondLst>
                                  <p:childTnLst>
                                    <p:anim calcmode="lin" valueType="num">
                                      <p:cBhvr additive="base">
                                        <p:cTn id="97" dur="500"/>
                                        <p:tgtEl>
                                          <p:spTgt spid="2"/>
                                        </p:tgtEl>
                                        <p:attrNameLst>
                                          <p:attrName>ppt_x</p:attrName>
                                        </p:attrNameLst>
                                      </p:cBhvr>
                                      <p:tavLst>
                                        <p:tav tm="0">
                                          <p:val>
                                            <p:strVal val="ppt_x"/>
                                          </p:val>
                                        </p:tav>
                                        <p:tav tm="100000">
                                          <p:val>
                                            <p:strVal val="ppt_x"/>
                                          </p:val>
                                        </p:tav>
                                      </p:tavLst>
                                    </p:anim>
                                    <p:anim calcmode="lin" valueType="num">
                                      <p:cBhvr additive="base">
                                        <p:cTn id="98" dur="500"/>
                                        <p:tgtEl>
                                          <p:spTgt spid="2"/>
                                        </p:tgtEl>
                                        <p:attrNameLst>
                                          <p:attrName>ppt_y</p:attrName>
                                        </p:attrNameLst>
                                      </p:cBhvr>
                                      <p:tavLst>
                                        <p:tav tm="0">
                                          <p:val>
                                            <p:strVal val="ppt_y"/>
                                          </p:val>
                                        </p:tav>
                                        <p:tav tm="100000">
                                          <p:val>
                                            <p:strVal val="1+ppt_h/2"/>
                                          </p:val>
                                        </p:tav>
                                      </p:tavLst>
                                    </p:anim>
                                    <p:set>
                                      <p:cBhvr>
                                        <p:cTn id="99"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be-Te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FDDFC7"/>
            </a:gs>
            <a:gs pos="50000">
              <a:srgbClr val="FDEADA"/>
            </a:gs>
            <a:gs pos="100000">
              <a:srgbClr val="F6F5F4"/>
            </a:gs>
          </a:gsLst>
          <a:lin ang="2700000" scaled="1"/>
          <a:tileRect/>
        </a:gradFill>
        <a:ln>
          <a:solidFill>
            <a:schemeClr val="accent6">
              <a:lumMod val="20000"/>
              <a:lumOff val="80000"/>
            </a:schemeClr>
          </a:solidFill>
        </a:ln>
        <a:effectLst>
          <a:outerShdw blurRad="101600" sx="105000" sy="105000" algn="ctr" rotWithShape="0">
            <a:prstClr val="black">
              <a:alpha val="30000"/>
            </a:prstClr>
          </a:outerShdw>
        </a:effectLst>
        <a:scene3d>
          <a:camera prst="orthographicFront"/>
          <a:lightRig rig="chilly" dir="t">
            <a:rot lat="0" lon="0" rev="5400000"/>
          </a:lightRig>
        </a:scene3d>
        <a:sp3d contourW="12700" prstMaterial="dkEdge">
          <a:bevelT w="25400"/>
          <a:bevelB w="19050"/>
          <a:contourClr>
            <a:schemeClr val="accent6">
              <a:lumMod val="50000"/>
            </a:schemeClr>
          </a:contourClr>
        </a:sp3d>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FF"/>
          </a:solidFill>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26472</TotalTime>
  <Words>5855</Words>
  <Application>Microsoft Office PowerPoint</Application>
  <PresentationFormat>On-screen Show (16:9)</PresentationFormat>
  <Paragraphs>695</Paragraphs>
  <Slides>44</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Cube-Tec Theme</vt:lpstr>
      <vt:lpstr>Image</vt:lpstr>
      <vt:lpstr>Processing Workflows  in Audio Archiving</vt:lpstr>
      <vt:lpstr>Overview</vt:lpstr>
      <vt:lpstr>Cube-Tec Archiving Tools</vt:lpstr>
      <vt:lpstr>Integration</vt:lpstr>
      <vt:lpstr>QUADRIGA</vt:lpstr>
      <vt:lpstr>QUADRIGA</vt:lpstr>
      <vt:lpstr>QUADRIGA: Hyper-Efficient Ingest</vt:lpstr>
      <vt:lpstr>QUADRIGA: Hyper-Efficient Ingest</vt:lpstr>
      <vt:lpstr>System Connection</vt:lpstr>
      <vt:lpstr>Automated Quality Analysis</vt:lpstr>
      <vt:lpstr>Automated Quality Analysis</vt:lpstr>
      <vt:lpstr>Cube Workflow</vt:lpstr>
      <vt:lpstr>Cube Workflow</vt:lpstr>
      <vt:lpstr>Cube Workflow</vt:lpstr>
      <vt:lpstr>Cube Workflow</vt:lpstr>
      <vt:lpstr>DOBBIN</vt:lpstr>
      <vt:lpstr>Create Powerful Workflows Simply</vt:lpstr>
      <vt:lpstr>Automate Anything…</vt:lpstr>
      <vt:lpstr>Supervise Multiple Concurrent Jobs</vt:lpstr>
      <vt:lpstr>Automated Drill-Down Reporting</vt:lpstr>
      <vt:lpstr>Play &amp; View Your Results</vt:lpstr>
      <vt:lpstr>Transform Your Data</vt:lpstr>
      <vt:lpstr>          The Rule Editor</vt:lpstr>
      <vt:lpstr>Slide 24</vt:lpstr>
      <vt:lpstr>Managing Multiple Ingest Streams</vt:lpstr>
      <vt:lpstr>Creating a Preservation Master &amp; Derivatives</vt:lpstr>
      <vt:lpstr>Example: File Security – The Rule Editor</vt:lpstr>
      <vt:lpstr> </vt:lpstr>
      <vt:lpstr>Library of Congress – File Security Code on Parallel Streams</vt:lpstr>
      <vt:lpstr>Library of Congress – File Security Code on Parallel Streams</vt:lpstr>
      <vt:lpstr>The Media Preserve – Derivatives &amp; File Security</vt:lpstr>
      <vt:lpstr>The Media Preserve – Derivatives &amp; File Security</vt:lpstr>
      <vt:lpstr>The Media Preserve – Derivatives &amp; File Security</vt:lpstr>
      <vt:lpstr>The Media Preserve – Derivatives &amp; File Security</vt:lpstr>
      <vt:lpstr>National Archives – Quality Control and Reference Creator</vt:lpstr>
      <vt:lpstr>National Archives – Quality Control and Reference Creator</vt:lpstr>
      <vt:lpstr>National Archives – Quality Control and Reference Creator</vt:lpstr>
      <vt:lpstr>National Archives – Quality Analysis &amp; “Reference” file </vt:lpstr>
      <vt:lpstr>National Archives – Quality Analysis &amp; “Reference” file </vt:lpstr>
      <vt:lpstr>National Archives – Quality Analysis &amp; “Reference” file </vt:lpstr>
      <vt:lpstr>National Archives – Quality Analysis &amp; “Reference” file </vt:lpstr>
      <vt:lpstr>National Archives – Quality Analysis &amp; “Reference” file </vt:lpstr>
      <vt:lpstr>National Archives – Quality Analysis &amp; “Reference” file </vt:lpstr>
      <vt:lpstr>  </vt:lpstr>
    </vt:vector>
  </TitlesOfParts>
  <Company>Poretti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DOBBIN 2007</dc:title>
  <dc:creator>Rob Poretti</dc:creator>
  <cp:lastModifiedBy>Rob Poretti</cp:lastModifiedBy>
  <cp:revision>1410</cp:revision>
  <dcterms:created xsi:type="dcterms:W3CDTF">2008-11-11T15:50:21Z</dcterms:created>
  <dcterms:modified xsi:type="dcterms:W3CDTF">2010-05-28T01:27:01Z</dcterms:modified>
</cp:coreProperties>
</file>