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26" r:id="rId2"/>
    <p:sldMasterId id="2147483738" r:id="rId3"/>
    <p:sldMasterId id="2147483750" r:id="rId4"/>
    <p:sldMasterId id="2147483762" r:id="rId5"/>
  </p:sldMasterIdLst>
  <p:notesMasterIdLst>
    <p:notesMasterId r:id="rId53"/>
  </p:notesMasterIdLst>
  <p:handoutMasterIdLst>
    <p:handoutMasterId r:id="rId54"/>
  </p:handoutMasterIdLst>
  <p:sldIdLst>
    <p:sldId id="467" r:id="rId6"/>
    <p:sldId id="421" r:id="rId7"/>
    <p:sldId id="415" r:id="rId8"/>
    <p:sldId id="422" r:id="rId9"/>
    <p:sldId id="362" r:id="rId10"/>
    <p:sldId id="363" r:id="rId11"/>
    <p:sldId id="396" r:id="rId12"/>
    <p:sldId id="403" r:id="rId13"/>
    <p:sldId id="430" r:id="rId14"/>
    <p:sldId id="492" r:id="rId15"/>
    <p:sldId id="439" r:id="rId16"/>
    <p:sldId id="440" r:id="rId17"/>
    <p:sldId id="441" r:id="rId18"/>
    <p:sldId id="402" r:id="rId19"/>
    <p:sldId id="443" r:id="rId20"/>
    <p:sldId id="479" r:id="rId21"/>
    <p:sldId id="480" r:id="rId22"/>
    <p:sldId id="442" r:id="rId23"/>
    <p:sldId id="444" r:id="rId24"/>
    <p:sldId id="471" r:id="rId25"/>
    <p:sldId id="472" r:id="rId26"/>
    <p:sldId id="408" r:id="rId27"/>
    <p:sldId id="473" r:id="rId28"/>
    <p:sldId id="406" r:id="rId29"/>
    <p:sldId id="407" r:id="rId30"/>
    <p:sldId id="409" r:id="rId31"/>
    <p:sldId id="448" r:id="rId32"/>
    <p:sldId id="451" r:id="rId33"/>
    <p:sldId id="519" r:id="rId34"/>
    <p:sldId id="452" r:id="rId35"/>
    <p:sldId id="489" r:id="rId36"/>
    <p:sldId id="490" r:id="rId37"/>
    <p:sldId id="491" r:id="rId38"/>
    <p:sldId id="517" r:id="rId39"/>
    <p:sldId id="518" r:id="rId40"/>
    <p:sldId id="487" r:id="rId41"/>
    <p:sldId id="488" r:id="rId42"/>
    <p:sldId id="483" r:id="rId43"/>
    <p:sldId id="481" r:id="rId44"/>
    <p:sldId id="506" r:id="rId45"/>
    <p:sldId id="507" r:id="rId46"/>
    <p:sldId id="508" r:id="rId47"/>
    <p:sldId id="509" r:id="rId48"/>
    <p:sldId id="522" r:id="rId49"/>
    <p:sldId id="523" r:id="rId50"/>
    <p:sldId id="525" r:id="rId51"/>
    <p:sldId id="524" r:id="rId52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96208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92413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88622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984831" algn="l" rtl="0" eaLnBrk="0" fontAlgn="base" hangingPunct="0">
      <a:spcBef>
        <a:spcPct val="0"/>
      </a:spcBef>
      <a:spcAft>
        <a:spcPct val="0"/>
      </a:spcAft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481040" algn="l" defTabSz="992413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977248" algn="l" defTabSz="992413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473455" algn="l" defTabSz="992413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969663" algn="l" defTabSz="992413" rtl="0" eaLnBrk="1" latinLnBrk="0" hangingPunct="1">
      <a:defRPr sz="2600" 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20D"/>
    <a:srgbClr val="8E0000"/>
    <a:srgbClr val="A9C9FF"/>
    <a:srgbClr val="3366FF"/>
    <a:srgbClr val="339966"/>
    <a:srgbClr val="002776"/>
    <a:srgbClr val="6600FF"/>
    <a:srgbClr val="7D110C"/>
    <a:srgbClr val="001B50"/>
    <a:srgbClr val="6D6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8" autoAdjust="0"/>
    <p:restoredTop sz="99668" autoAdjust="0"/>
  </p:normalViewPr>
  <p:slideViewPr>
    <p:cSldViewPr>
      <p:cViewPr varScale="1">
        <p:scale>
          <a:sx n="99" d="100"/>
          <a:sy n="99" d="100"/>
        </p:scale>
        <p:origin x="-1024" y="-96"/>
      </p:cViewPr>
      <p:guideLst>
        <p:guide orient="horz" pos="2448"/>
        <p:guide orient="horz" pos="598"/>
        <p:guide orient="horz" pos="544"/>
        <p:guide pos="3168"/>
        <p:guide pos="422"/>
        <p:guide pos="1056"/>
        <p:guide pos="3802"/>
        <p:guide pos="6335"/>
        <p:guide pos="253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1B50"/>
              </a:solidFill>
            </c:spPr>
          </c:dPt>
          <c:cat>
            <c:strRef>
              <c:f>Sheet1!$A$2:$A$4</c:f>
              <c:strCache>
                <c:ptCount val="3"/>
                <c:pt idx="0">
                  <c:v>Commercial</c:v>
                </c:pt>
                <c:pt idx="1">
                  <c:v>Unique</c:v>
                </c:pt>
                <c:pt idx="2">
                  <c:v>Rare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56.0</c:v>
                </c:pt>
                <c:pt idx="1">
                  <c:v>27.0</c:v>
                </c:pt>
                <c:pt idx="2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A485E-486F-424F-9ADC-42A82A0E6041}" type="doc">
      <dgm:prSet loTypeId="urn:microsoft.com/office/officeart/2005/8/layout/target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7FF445-C9CD-4805-A5F9-859990083D06}">
      <dgm:prSet custT="1"/>
      <dgm:spPr>
        <a:xfrm>
          <a:off x="5216347" y="0"/>
          <a:ext cx="1716405" cy="82101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15 year time frame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EA3BE00-D12C-4450-A02C-E1434EDE6D6C}" type="parTrans" cxnId="{1390D410-633D-4956-A24C-9142B50E51C4}">
      <dgm:prSet/>
      <dgm:spPr/>
      <dgm:t>
        <a:bodyPr/>
        <a:lstStyle/>
        <a:p>
          <a:endParaRPr lang="en-US"/>
        </a:p>
      </dgm:t>
    </dgm:pt>
    <dgm:pt modelId="{7CBBDC43-93AB-4A1B-9784-F0B59657F24E}" type="sibTrans" cxnId="{1390D410-633D-4956-A24C-9142B50E51C4}">
      <dgm:prSet/>
      <dgm:spPr/>
      <dgm:t>
        <a:bodyPr/>
        <a:lstStyle/>
        <a:p>
          <a:endParaRPr lang="en-US"/>
        </a:p>
      </dgm:t>
    </dgm:pt>
    <dgm:pt modelId="{9CDDEB8C-07DE-4862-A972-CEE475424A27}">
      <dgm:prSet custT="1"/>
      <dgm:spPr>
        <a:xfrm>
          <a:off x="5572802" y="1713418"/>
          <a:ext cx="2695013" cy="13355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207,000 hours of audio (82% of total IUB holdings) = 284,000 recordings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BB5A134-9D97-4709-965A-7EA8C4737925}" type="parTrans" cxnId="{8BA378AD-B945-4235-9692-CC9E98460C63}">
      <dgm:prSet/>
      <dgm:spPr/>
      <dgm:t>
        <a:bodyPr/>
        <a:lstStyle/>
        <a:p>
          <a:endParaRPr lang="en-US"/>
        </a:p>
      </dgm:t>
    </dgm:pt>
    <dgm:pt modelId="{DB373401-2B10-4C58-8D6D-31344C664009}" type="sibTrans" cxnId="{8BA378AD-B945-4235-9692-CC9E98460C63}">
      <dgm:prSet/>
      <dgm:spPr/>
      <dgm:t>
        <a:bodyPr/>
        <a:lstStyle/>
        <a:p>
          <a:endParaRPr lang="en-US"/>
        </a:p>
      </dgm:t>
    </dgm:pt>
    <dgm:pt modelId="{B9DAB9B6-2C69-422C-8174-D44585F23664}">
      <dgm:prSet custT="1"/>
      <dgm:spPr>
        <a:xfrm>
          <a:off x="0" y="690878"/>
          <a:ext cx="2436385" cy="1414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83,000 hours of video (53% of total holdings) = 66,000 recordings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0C3723D-EA7D-49DC-933D-60005F549051}" type="parTrans" cxnId="{B845CED1-B03B-479F-89B0-A199E20A310E}">
      <dgm:prSet/>
      <dgm:spPr/>
      <dgm:t>
        <a:bodyPr/>
        <a:lstStyle/>
        <a:p>
          <a:endParaRPr lang="en-US"/>
        </a:p>
      </dgm:t>
    </dgm:pt>
    <dgm:pt modelId="{10B19E0C-9B01-41AB-87EC-7B22077F7516}" type="sibTrans" cxnId="{B845CED1-B03B-479F-89B0-A199E20A310E}">
      <dgm:prSet/>
      <dgm:spPr/>
      <dgm:t>
        <a:bodyPr/>
        <a:lstStyle/>
        <a:p>
          <a:endParaRPr lang="en-US"/>
        </a:p>
      </dgm:t>
    </dgm:pt>
    <dgm:pt modelId="{D8B45660-4A27-43CF-A9FE-F81EE323DBB0}">
      <dgm:prSet custT="1"/>
      <dgm:spPr>
        <a:xfrm>
          <a:off x="0" y="2885551"/>
          <a:ext cx="2226348" cy="141802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27,000 hours of film (69% of total holdings)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A51187B-C337-479E-AF30-936D7FF9479D}" type="parTrans" cxnId="{33D87C16-D202-4F78-9ACA-021B1447EE0D}">
      <dgm:prSet/>
      <dgm:spPr/>
      <dgm:t>
        <a:bodyPr/>
        <a:lstStyle/>
        <a:p>
          <a:endParaRPr lang="en-US"/>
        </a:p>
      </dgm:t>
    </dgm:pt>
    <dgm:pt modelId="{57C8CA27-D414-405D-91D5-242730AA66AD}" type="sibTrans" cxnId="{33D87C16-D202-4F78-9ACA-021B1447EE0D}">
      <dgm:prSet/>
      <dgm:spPr/>
      <dgm:t>
        <a:bodyPr/>
        <a:lstStyle/>
        <a:p>
          <a:endParaRPr lang="en-US"/>
        </a:p>
      </dgm:t>
    </dgm:pt>
    <dgm:pt modelId="{2A0D760D-185F-4E67-BD2E-CFFFA42AB9EC}" type="pres">
      <dgm:prSet presAssocID="{236A485E-486F-424F-9ADC-42A82A0E6041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F912E7-0B19-4DFB-B9DC-20F40055C805}" type="pres">
      <dgm:prSet presAssocID="{D07FF445-C9CD-4805-A5F9-859990083D06}" presName="circle1" presStyleLbl="lnNode1" presStyleIdx="0" presStyleCnt="4" custLinFactX="61948" custLinFactNeighborX="100000" custLinFactNeighborY="-83913"/>
      <dgm:spPr>
        <a:xfrm>
          <a:off x="3476711" y="2204073"/>
          <a:ext cx="490319" cy="4903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542D745-ECFF-45A3-8571-B8D27CB83BF7}" type="pres">
      <dgm:prSet presAssocID="{D07FF445-C9CD-4805-A5F9-859990083D06}" presName="text1" presStyleLbl="revTx" presStyleIdx="0" presStyleCnt="4" custLinFactNeighborX="-2024" custLinFactNeighborY="46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4D302-02EB-4CFB-B14B-5A6F5934A85A}" type="pres">
      <dgm:prSet presAssocID="{D07FF445-C9CD-4805-A5F9-859990083D06}" presName="line1" presStyleLbl="callout" presStyleIdx="0" presStyleCnt="8"/>
      <dgm:spPr>
        <a:xfrm>
          <a:off x="4787246" y="410506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BDCCF628-DEBE-49E8-80E8-9D3447F381BA}" type="pres">
      <dgm:prSet presAssocID="{D07FF445-C9CD-4805-A5F9-859990083D06}" presName="d1" presStyleLbl="callout" presStyleIdx="1" presStyleCnt="8" custScaleX="82378" custScaleY="69416" custLinFactNeighborX="35393" custLinFactNeighborY="2280"/>
      <dgm:spPr>
        <a:xfrm rot="5400000">
          <a:off x="3777434" y="755193"/>
          <a:ext cx="1683929" cy="15553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891109A-16FA-453F-8F89-DBB1E87DD6B8}" type="pres">
      <dgm:prSet presAssocID="{9CDDEB8C-07DE-4862-A972-CEE475424A27}" presName="circle2" presStyleLbl="lnNode1" presStyleIdx="1" presStyleCnt="4" custLinFactNeighborX="53494" custLinFactNeighborY="-28459"/>
      <dgm:spPr>
        <a:xfrm>
          <a:off x="2979203" y="1706575"/>
          <a:ext cx="1470959" cy="1470959"/>
        </a:xfrm>
        <a:prstGeom prst="ellipse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124273C-8BD0-4A70-8477-8887CCB61F9E}" type="pres">
      <dgm:prSet presAssocID="{9CDDEB8C-07DE-4862-A972-CEE475424A27}" presName="text2" presStyleLbl="revTx" presStyleIdx="1" presStyleCnt="4" custScaleX="157015" custScaleY="162667" custLinFactY="40029" custLinFactNeighborX="4927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9DC20-41F0-436B-858E-E0039FB047C2}" type="pres">
      <dgm:prSet presAssocID="{9CDDEB8C-07DE-4862-A972-CEE475424A27}" presName="line2" presStyleLbl="callout" presStyleIdx="2" presStyleCnt="8" custLinFactX="103922" custLinFactY="-300000" custLinFactNeighborX="200000" custLinFactNeighborY="-321769"/>
      <dgm:spPr>
        <a:xfrm>
          <a:off x="6091379" y="1007683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4434CACC-EDE8-42CE-9BCA-34EF6059998A}" type="pres">
      <dgm:prSet presAssocID="{9CDDEB8C-07DE-4862-A972-CEE475424A27}" presName="d2" presStyleLbl="callout" presStyleIdx="3" presStyleCnt="8" custFlipHor="1" custScaleX="221811" custScaleY="8352" custLinFactNeighborX="-12658" custLinFactNeighborY="-2769"/>
      <dgm:spPr>
        <a:xfrm rot="16200000" flipH="1">
          <a:off x="3775930" y="532472"/>
          <a:ext cx="166386" cy="32805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0FF24CCB-7042-4246-B570-1D548EE48088}" type="pres">
      <dgm:prSet presAssocID="{B9DAB9B6-2C69-422C-8174-D44585F23664}" presName="circle3" presStyleLbl="lnNode1" presStyleIdx="2" presStyleCnt="4" custLinFactNeighborX="31803" custLinFactNeighborY="-17370"/>
      <dgm:spPr>
        <a:xfrm>
          <a:off x="2481690" y="1209033"/>
          <a:ext cx="2451598" cy="2451598"/>
        </a:xfrm>
        <a:prstGeom prst="ellipse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DB35B1C-617C-4E04-AC7C-FCFAD5D36F3B}" type="pres">
      <dgm:prSet presAssocID="{B9DAB9B6-2C69-422C-8174-D44585F23664}" presName="text3" presStyleLbl="revTx" presStyleIdx="2" presStyleCnt="4" custScaleX="141947" custScaleY="172345" custLinFactX="-100000" custLinFactNeighborX="-198106" custLinFactNeighborY="-796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ACEB9-853F-4184-8021-4DFDE9B102EF}" type="pres">
      <dgm:prSet presAssocID="{B9DAB9B6-2C69-422C-8174-D44585F23664}" presName="line3" presStyleLbl="callout" presStyleIdx="4" presStyleCnt="8"/>
      <dgm:spPr>
        <a:xfrm>
          <a:off x="4787246" y="2052534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429D6EA9-D765-4175-8307-D3DC007C57BE}" type="pres">
      <dgm:prSet presAssocID="{B9DAB9B6-2C69-422C-8174-D44585F23664}" presName="d3" presStyleLbl="callout" presStyleIdx="5" presStyleCnt="8" custFlipHor="1" custScaleX="300630" custScaleY="125456" custLinFactX="-133084" custLinFactNeighborX="-200000" custLinFactNeighborY="-76470"/>
      <dgm:spPr>
        <a:xfrm rot="16200000" flipH="1">
          <a:off x="762500" y="-65982"/>
          <a:ext cx="1906417" cy="3431418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3A4C9CF5-CA0A-4BD9-9757-BBEDEE3B0A00}" type="pres">
      <dgm:prSet presAssocID="{D8B45660-4A27-43CF-A9FE-F81EE323DBB0}" presName="circle4" presStyleLbl="lnNode1" presStyleIdx="3" presStyleCnt="4" custLinFactNeighborX="21910" custLinFactNeighborY="-13208"/>
      <dgm:spPr>
        <a:xfrm>
          <a:off x="1963531" y="690864"/>
          <a:ext cx="3432810" cy="3432810"/>
        </a:xfrm>
        <a:prstGeom prst="ellipse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28134B5-E3A2-46A5-80B2-3F3D3BF58BEA}" type="pres">
      <dgm:prSet presAssocID="{D8B45660-4A27-43CF-A9FE-F81EE323DBB0}" presName="text4" presStyleLbl="revTx" presStyleIdx="3" presStyleCnt="4" custScaleX="129710" custScaleY="172716" custLinFactX="-110145" custLinFactNeighborX="-200000" custLinFactNeighborY="87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228CC-F1B3-4AAF-895C-8A810F6CBB66}" type="pres">
      <dgm:prSet presAssocID="{D8B45660-4A27-43CF-A9FE-F81EE323DBB0}" presName="line4" presStyleLbl="callout" presStyleIdx="6" presStyleCnt="8"/>
      <dgm:spPr>
        <a:xfrm>
          <a:off x="4787246" y="2873548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9F54AC67-CB51-48FF-A09A-71DFF5F31C57}" type="pres">
      <dgm:prSet presAssocID="{D8B45660-4A27-43CF-A9FE-F81EE323DBB0}" presName="d4" presStyleLbl="callout" presStyleIdx="7" presStyleCnt="8"/>
      <dgm:spPr>
        <a:xfrm rot="5400000">
          <a:off x="3864221" y="2996671"/>
          <a:ext cx="1044489" cy="797556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3466BADB-3859-4729-B8FE-C4D2BF72442F}" type="presOf" srcId="{236A485E-486F-424F-9ADC-42A82A0E6041}" destId="{2A0D760D-185F-4E67-BD2E-CFFFA42AB9EC}" srcOrd="0" destOrd="0" presId="urn:microsoft.com/office/officeart/2005/8/layout/target1"/>
    <dgm:cxn modelId="{D8160196-A4E3-4C99-AD32-2094DF05DE4F}" type="presOf" srcId="{D8B45660-4A27-43CF-A9FE-F81EE323DBB0}" destId="{C28134B5-E3A2-46A5-80B2-3F3D3BF58BEA}" srcOrd="0" destOrd="0" presId="urn:microsoft.com/office/officeart/2005/8/layout/target1"/>
    <dgm:cxn modelId="{33D87C16-D202-4F78-9ACA-021B1447EE0D}" srcId="{236A485E-486F-424F-9ADC-42A82A0E6041}" destId="{D8B45660-4A27-43CF-A9FE-F81EE323DBB0}" srcOrd="3" destOrd="0" parTransId="{BA51187B-C337-479E-AF30-936D7FF9479D}" sibTransId="{57C8CA27-D414-405D-91D5-242730AA66AD}"/>
    <dgm:cxn modelId="{1390D410-633D-4956-A24C-9142B50E51C4}" srcId="{236A485E-486F-424F-9ADC-42A82A0E6041}" destId="{D07FF445-C9CD-4805-A5F9-859990083D06}" srcOrd="0" destOrd="0" parTransId="{DEA3BE00-D12C-4450-A02C-E1434EDE6D6C}" sibTransId="{7CBBDC43-93AB-4A1B-9784-F0B59657F24E}"/>
    <dgm:cxn modelId="{B845CED1-B03B-479F-89B0-A199E20A310E}" srcId="{236A485E-486F-424F-9ADC-42A82A0E6041}" destId="{B9DAB9B6-2C69-422C-8174-D44585F23664}" srcOrd="2" destOrd="0" parTransId="{D0C3723D-EA7D-49DC-933D-60005F549051}" sibTransId="{10B19E0C-9B01-41AB-87EC-7B22077F7516}"/>
    <dgm:cxn modelId="{D04E8E6E-EA76-479A-B546-786007AB4FDC}" type="presOf" srcId="{B9DAB9B6-2C69-422C-8174-D44585F23664}" destId="{FDB35B1C-617C-4E04-AC7C-FCFAD5D36F3B}" srcOrd="0" destOrd="0" presId="urn:microsoft.com/office/officeart/2005/8/layout/target1"/>
    <dgm:cxn modelId="{6B52DA04-175D-414A-8E2C-116332835F21}" type="presOf" srcId="{9CDDEB8C-07DE-4862-A972-CEE475424A27}" destId="{7124273C-8BD0-4A70-8477-8887CCB61F9E}" srcOrd="0" destOrd="0" presId="urn:microsoft.com/office/officeart/2005/8/layout/target1"/>
    <dgm:cxn modelId="{8BA378AD-B945-4235-9692-CC9E98460C63}" srcId="{236A485E-486F-424F-9ADC-42A82A0E6041}" destId="{9CDDEB8C-07DE-4862-A972-CEE475424A27}" srcOrd="1" destOrd="0" parTransId="{7BB5A134-9D97-4709-965A-7EA8C4737925}" sibTransId="{DB373401-2B10-4C58-8D6D-31344C664009}"/>
    <dgm:cxn modelId="{5B65FE07-2A50-46F8-ABEF-4AB259341A2F}" type="presOf" srcId="{D07FF445-C9CD-4805-A5F9-859990083D06}" destId="{D542D745-ECFF-45A3-8571-B8D27CB83BF7}" srcOrd="0" destOrd="0" presId="urn:microsoft.com/office/officeart/2005/8/layout/target1"/>
    <dgm:cxn modelId="{ABB3D241-9A62-4C57-B91B-CC28C8A7895B}" type="presParOf" srcId="{2A0D760D-185F-4E67-BD2E-CFFFA42AB9EC}" destId="{E1F912E7-0B19-4DFB-B9DC-20F40055C805}" srcOrd="0" destOrd="0" presId="urn:microsoft.com/office/officeart/2005/8/layout/target1"/>
    <dgm:cxn modelId="{630826FD-F621-4370-9A1B-33921A0FEA4D}" type="presParOf" srcId="{2A0D760D-185F-4E67-BD2E-CFFFA42AB9EC}" destId="{D542D745-ECFF-45A3-8571-B8D27CB83BF7}" srcOrd="1" destOrd="0" presId="urn:microsoft.com/office/officeart/2005/8/layout/target1"/>
    <dgm:cxn modelId="{A3498CFC-9C4A-4671-8EC5-F021B3ED4FFC}" type="presParOf" srcId="{2A0D760D-185F-4E67-BD2E-CFFFA42AB9EC}" destId="{2B44D302-02EB-4CFB-B14B-5A6F5934A85A}" srcOrd="2" destOrd="0" presId="urn:microsoft.com/office/officeart/2005/8/layout/target1"/>
    <dgm:cxn modelId="{95EF6AA9-2C9E-41BB-BFCB-950163E16F4E}" type="presParOf" srcId="{2A0D760D-185F-4E67-BD2E-CFFFA42AB9EC}" destId="{BDCCF628-DEBE-49E8-80E8-9D3447F381BA}" srcOrd="3" destOrd="0" presId="urn:microsoft.com/office/officeart/2005/8/layout/target1"/>
    <dgm:cxn modelId="{D7E50CD8-8BC7-4741-9D04-8C66CB6833D4}" type="presParOf" srcId="{2A0D760D-185F-4E67-BD2E-CFFFA42AB9EC}" destId="{1891109A-16FA-453F-8F89-DBB1E87DD6B8}" srcOrd="4" destOrd="0" presId="urn:microsoft.com/office/officeart/2005/8/layout/target1"/>
    <dgm:cxn modelId="{03E867D3-EB19-4E4E-AF3F-9F0594AB3958}" type="presParOf" srcId="{2A0D760D-185F-4E67-BD2E-CFFFA42AB9EC}" destId="{7124273C-8BD0-4A70-8477-8887CCB61F9E}" srcOrd="5" destOrd="0" presId="urn:microsoft.com/office/officeart/2005/8/layout/target1"/>
    <dgm:cxn modelId="{D5273B2E-951A-4320-BAA6-902BDC23D9B0}" type="presParOf" srcId="{2A0D760D-185F-4E67-BD2E-CFFFA42AB9EC}" destId="{25A9DC20-41F0-436B-858E-E0039FB047C2}" srcOrd="6" destOrd="0" presId="urn:microsoft.com/office/officeart/2005/8/layout/target1"/>
    <dgm:cxn modelId="{93B02B40-EE66-4CDE-9290-6496F66C8DE7}" type="presParOf" srcId="{2A0D760D-185F-4E67-BD2E-CFFFA42AB9EC}" destId="{4434CACC-EDE8-42CE-9BCA-34EF6059998A}" srcOrd="7" destOrd="0" presId="urn:microsoft.com/office/officeart/2005/8/layout/target1"/>
    <dgm:cxn modelId="{13BC3BDA-281F-4F78-B4B2-6689857CC50C}" type="presParOf" srcId="{2A0D760D-185F-4E67-BD2E-CFFFA42AB9EC}" destId="{0FF24CCB-7042-4246-B570-1D548EE48088}" srcOrd="8" destOrd="0" presId="urn:microsoft.com/office/officeart/2005/8/layout/target1"/>
    <dgm:cxn modelId="{27A2A859-5CC2-4DF6-B0C4-5B74394E755E}" type="presParOf" srcId="{2A0D760D-185F-4E67-BD2E-CFFFA42AB9EC}" destId="{FDB35B1C-617C-4E04-AC7C-FCFAD5D36F3B}" srcOrd="9" destOrd="0" presId="urn:microsoft.com/office/officeart/2005/8/layout/target1"/>
    <dgm:cxn modelId="{EECC346A-BFD2-4CA0-954E-BF183BCA997C}" type="presParOf" srcId="{2A0D760D-185F-4E67-BD2E-CFFFA42AB9EC}" destId="{D1CACEB9-853F-4184-8021-4DFDE9B102EF}" srcOrd="10" destOrd="0" presId="urn:microsoft.com/office/officeart/2005/8/layout/target1"/>
    <dgm:cxn modelId="{D8BFE358-57F8-4992-89B0-E8C010FD3856}" type="presParOf" srcId="{2A0D760D-185F-4E67-BD2E-CFFFA42AB9EC}" destId="{429D6EA9-D765-4175-8307-D3DC007C57BE}" srcOrd="11" destOrd="0" presId="urn:microsoft.com/office/officeart/2005/8/layout/target1"/>
    <dgm:cxn modelId="{0538CD99-CDA6-4BD2-AF24-189B453DFCDC}" type="presParOf" srcId="{2A0D760D-185F-4E67-BD2E-CFFFA42AB9EC}" destId="{3A4C9CF5-CA0A-4BD9-9757-BBEDEE3B0A00}" srcOrd="12" destOrd="0" presId="urn:microsoft.com/office/officeart/2005/8/layout/target1"/>
    <dgm:cxn modelId="{C7845F34-5524-4DCD-BCDD-7B92B437FA0C}" type="presParOf" srcId="{2A0D760D-185F-4E67-BD2E-CFFFA42AB9EC}" destId="{C28134B5-E3A2-46A5-80B2-3F3D3BF58BEA}" srcOrd="13" destOrd="0" presId="urn:microsoft.com/office/officeart/2005/8/layout/target1"/>
    <dgm:cxn modelId="{50E7D80F-9483-4B02-BD89-F90EBD029E53}" type="presParOf" srcId="{2A0D760D-185F-4E67-BD2E-CFFFA42AB9EC}" destId="{930228CC-F1B3-4AAF-895C-8A810F6CBB66}" srcOrd="14" destOrd="0" presId="urn:microsoft.com/office/officeart/2005/8/layout/target1"/>
    <dgm:cxn modelId="{7AAF5CE5-FE88-4A20-AF1C-EC9A1249E305}" type="presParOf" srcId="{2A0D760D-185F-4E67-BD2E-CFFFA42AB9EC}" destId="{9F54AC67-CB51-48FF-A09A-71DFF5F31C57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A485E-486F-424F-9ADC-42A82A0E6041}" type="doc">
      <dgm:prSet loTypeId="urn:microsoft.com/office/officeart/2005/8/layout/target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7FF445-C9CD-4805-A5F9-859990083D06}">
      <dgm:prSet custT="1"/>
      <dgm:spPr>
        <a:xfrm>
          <a:off x="5216347" y="0"/>
          <a:ext cx="1716405" cy="821013"/>
        </a:xfr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15 year time frame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EA3BE00-D12C-4450-A02C-E1434EDE6D6C}" type="parTrans" cxnId="{1390D410-633D-4956-A24C-9142B50E51C4}">
      <dgm:prSet/>
      <dgm:spPr/>
      <dgm:t>
        <a:bodyPr/>
        <a:lstStyle/>
        <a:p>
          <a:endParaRPr lang="en-US"/>
        </a:p>
      </dgm:t>
    </dgm:pt>
    <dgm:pt modelId="{7CBBDC43-93AB-4A1B-9784-F0B59657F24E}" type="sibTrans" cxnId="{1390D410-633D-4956-A24C-9142B50E51C4}">
      <dgm:prSet/>
      <dgm:spPr/>
      <dgm:t>
        <a:bodyPr/>
        <a:lstStyle/>
        <a:p>
          <a:endParaRPr lang="en-US"/>
        </a:p>
      </dgm:t>
    </dgm:pt>
    <dgm:pt modelId="{9CDDEB8C-07DE-4862-A972-CEE475424A27}">
      <dgm:prSet custT="1"/>
      <dgm:spPr>
        <a:xfrm>
          <a:off x="5572802" y="1713418"/>
          <a:ext cx="2695013" cy="1335518"/>
        </a:xfr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207,000 hours of audio (82% of total IUB holdings) = 284,000 recordings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BB5A134-9D97-4709-965A-7EA8C4737925}" type="parTrans" cxnId="{8BA378AD-B945-4235-9692-CC9E98460C63}">
      <dgm:prSet/>
      <dgm:spPr/>
      <dgm:t>
        <a:bodyPr/>
        <a:lstStyle/>
        <a:p>
          <a:endParaRPr lang="en-US"/>
        </a:p>
      </dgm:t>
    </dgm:pt>
    <dgm:pt modelId="{DB373401-2B10-4C58-8D6D-31344C664009}" type="sibTrans" cxnId="{8BA378AD-B945-4235-9692-CC9E98460C63}">
      <dgm:prSet/>
      <dgm:spPr/>
      <dgm:t>
        <a:bodyPr/>
        <a:lstStyle/>
        <a:p>
          <a:endParaRPr lang="en-US"/>
        </a:p>
      </dgm:t>
    </dgm:pt>
    <dgm:pt modelId="{B9DAB9B6-2C69-422C-8174-D44585F23664}">
      <dgm:prSet custT="1"/>
      <dgm:spPr>
        <a:xfrm>
          <a:off x="0" y="690878"/>
          <a:ext cx="2436385" cy="1414976"/>
        </a:xfr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83,000 hours of video (53% of total holdings) = 66,000 recordings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0C3723D-EA7D-49DC-933D-60005F549051}" type="parTrans" cxnId="{B845CED1-B03B-479F-89B0-A199E20A310E}">
      <dgm:prSet/>
      <dgm:spPr/>
      <dgm:t>
        <a:bodyPr/>
        <a:lstStyle/>
        <a:p>
          <a:endParaRPr lang="en-US"/>
        </a:p>
      </dgm:t>
    </dgm:pt>
    <dgm:pt modelId="{10B19E0C-9B01-41AB-87EC-7B22077F7516}" type="sibTrans" cxnId="{B845CED1-B03B-479F-89B0-A199E20A310E}">
      <dgm:prSet/>
      <dgm:spPr/>
      <dgm:t>
        <a:bodyPr/>
        <a:lstStyle/>
        <a:p>
          <a:endParaRPr lang="en-US"/>
        </a:p>
      </dgm:t>
    </dgm:pt>
    <dgm:pt modelId="{D8B45660-4A27-43CF-A9FE-F81EE323DBB0}">
      <dgm:prSet custT="1"/>
      <dgm:spPr>
        <a:xfrm>
          <a:off x="0" y="2885551"/>
          <a:ext cx="2226348" cy="1418022"/>
        </a:xfrm>
        <a:noFill/>
        <a:ln>
          <a:noFill/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27,000 hours of film (69% of total holdings)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A51187B-C337-479E-AF30-936D7FF9479D}" type="parTrans" cxnId="{33D87C16-D202-4F78-9ACA-021B1447EE0D}">
      <dgm:prSet/>
      <dgm:spPr/>
      <dgm:t>
        <a:bodyPr/>
        <a:lstStyle/>
        <a:p>
          <a:endParaRPr lang="en-US"/>
        </a:p>
      </dgm:t>
    </dgm:pt>
    <dgm:pt modelId="{57C8CA27-D414-405D-91D5-242730AA66AD}" type="sibTrans" cxnId="{33D87C16-D202-4F78-9ACA-021B1447EE0D}">
      <dgm:prSet/>
      <dgm:spPr/>
      <dgm:t>
        <a:bodyPr/>
        <a:lstStyle/>
        <a:p>
          <a:endParaRPr lang="en-US"/>
        </a:p>
      </dgm:t>
    </dgm:pt>
    <dgm:pt modelId="{2A0D760D-185F-4E67-BD2E-CFFFA42AB9EC}" type="pres">
      <dgm:prSet presAssocID="{236A485E-486F-424F-9ADC-42A82A0E6041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F912E7-0B19-4DFB-B9DC-20F40055C805}" type="pres">
      <dgm:prSet presAssocID="{D07FF445-C9CD-4805-A5F9-859990083D06}" presName="circle1" presStyleLbl="lnNode1" presStyleIdx="0" presStyleCnt="4" custLinFactX="61948" custLinFactNeighborX="100000" custLinFactNeighborY="-83913"/>
      <dgm:spPr>
        <a:xfrm>
          <a:off x="3476711" y="2204073"/>
          <a:ext cx="490319" cy="4903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542D745-ECFF-45A3-8571-B8D27CB83BF7}" type="pres">
      <dgm:prSet presAssocID="{D07FF445-C9CD-4805-A5F9-859990083D06}" presName="text1" presStyleLbl="revTx" presStyleIdx="0" presStyleCnt="4" custLinFactNeighborX="-2024" custLinFactNeighborY="464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B44D302-02EB-4CFB-B14B-5A6F5934A85A}" type="pres">
      <dgm:prSet presAssocID="{D07FF445-C9CD-4805-A5F9-859990083D06}" presName="line1" presStyleLbl="callout" presStyleIdx="0" presStyleCnt="8"/>
      <dgm:spPr>
        <a:xfrm>
          <a:off x="4787246" y="410506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BDCCF628-DEBE-49E8-80E8-9D3447F381BA}" type="pres">
      <dgm:prSet presAssocID="{D07FF445-C9CD-4805-A5F9-859990083D06}" presName="d1" presStyleLbl="callout" presStyleIdx="1" presStyleCnt="8" custScaleX="82378" custScaleY="69416" custLinFactNeighborX="35393" custLinFactNeighborY="2280"/>
      <dgm:spPr>
        <a:xfrm rot="5400000">
          <a:off x="3777434" y="755193"/>
          <a:ext cx="1683929" cy="15553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891109A-16FA-453F-8F89-DBB1E87DD6B8}" type="pres">
      <dgm:prSet presAssocID="{9CDDEB8C-07DE-4862-A972-CEE475424A27}" presName="circle2" presStyleLbl="lnNode1" presStyleIdx="1" presStyleCnt="4" custLinFactNeighborX="53494" custLinFactNeighborY="-28459"/>
      <dgm:spPr>
        <a:xfrm>
          <a:off x="2979203" y="1706575"/>
          <a:ext cx="1470959" cy="1470959"/>
        </a:xfrm>
        <a:prstGeom prst="ellipse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124273C-8BD0-4A70-8477-8887CCB61F9E}" type="pres">
      <dgm:prSet presAssocID="{9CDDEB8C-07DE-4862-A972-CEE475424A27}" presName="text2" presStyleLbl="revTx" presStyleIdx="1" presStyleCnt="4" custScaleX="157015" custScaleY="162667" custLinFactY="40029" custLinFactNeighborX="49275" custLinFactNeighborY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5A9DC20-41F0-436B-858E-E0039FB047C2}" type="pres">
      <dgm:prSet presAssocID="{9CDDEB8C-07DE-4862-A972-CEE475424A27}" presName="line2" presStyleLbl="callout" presStyleIdx="2" presStyleCnt="8" custLinFactX="103922" custLinFactY="-300000" custLinFactNeighborX="200000" custLinFactNeighborY="-321769"/>
      <dgm:spPr>
        <a:xfrm>
          <a:off x="6091379" y="1007683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4434CACC-EDE8-42CE-9BCA-34EF6059998A}" type="pres">
      <dgm:prSet presAssocID="{9CDDEB8C-07DE-4862-A972-CEE475424A27}" presName="d2" presStyleLbl="callout" presStyleIdx="3" presStyleCnt="8" custFlipHor="1" custScaleX="221811" custScaleY="8352" custLinFactNeighborX="-12658" custLinFactNeighborY="-2769"/>
      <dgm:spPr>
        <a:xfrm rot="16200000" flipH="1">
          <a:off x="3775930" y="532472"/>
          <a:ext cx="166386" cy="32805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0FF24CCB-7042-4246-B570-1D548EE48088}" type="pres">
      <dgm:prSet presAssocID="{B9DAB9B6-2C69-422C-8174-D44585F23664}" presName="circle3" presStyleLbl="lnNode1" presStyleIdx="2" presStyleCnt="4" custLinFactNeighborX="31803" custLinFactNeighborY="-17370"/>
      <dgm:spPr>
        <a:xfrm>
          <a:off x="2481690" y="1209033"/>
          <a:ext cx="2451598" cy="2451598"/>
        </a:xfrm>
        <a:prstGeom prst="ellipse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DB35B1C-617C-4E04-AC7C-FCFAD5D36F3B}" type="pres">
      <dgm:prSet presAssocID="{B9DAB9B6-2C69-422C-8174-D44585F23664}" presName="text3" presStyleLbl="revTx" presStyleIdx="2" presStyleCnt="4" custScaleX="141947" custScaleY="172345" custLinFactX="-100000" custLinFactNeighborX="-198106" custLinFactNeighborY="-7967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1CACEB9-853F-4184-8021-4DFDE9B102EF}" type="pres">
      <dgm:prSet presAssocID="{B9DAB9B6-2C69-422C-8174-D44585F23664}" presName="line3" presStyleLbl="callout" presStyleIdx="4" presStyleCnt="8"/>
      <dgm:spPr>
        <a:xfrm>
          <a:off x="4787246" y="2052534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429D6EA9-D765-4175-8307-D3DC007C57BE}" type="pres">
      <dgm:prSet presAssocID="{B9DAB9B6-2C69-422C-8174-D44585F23664}" presName="d3" presStyleLbl="callout" presStyleIdx="5" presStyleCnt="8" custFlipHor="1" custScaleX="300630" custScaleY="125456" custLinFactX="-133084" custLinFactNeighborX="-200000" custLinFactNeighborY="-76470"/>
      <dgm:spPr>
        <a:xfrm rot="16200000" flipH="1">
          <a:off x="762500" y="-65982"/>
          <a:ext cx="1906417" cy="3431418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3A4C9CF5-CA0A-4BD9-9757-BBEDEE3B0A00}" type="pres">
      <dgm:prSet presAssocID="{D8B45660-4A27-43CF-A9FE-F81EE323DBB0}" presName="circle4" presStyleLbl="lnNode1" presStyleIdx="3" presStyleCnt="4" custLinFactNeighborX="21910" custLinFactNeighborY="-13208"/>
      <dgm:spPr>
        <a:xfrm>
          <a:off x="1963531" y="690864"/>
          <a:ext cx="3432810" cy="3432810"/>
        </a:xfrm>
        <a:prstGeom prst="ellipse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28134B5-E3A2-46A5-80B2-3F3D3BF58BEA}" type="pres">
      <dgm:prSet presAssocID="{D8B45660-4A27-43CF-A9FE-F81EE323DBB0}" presName="text4" presStyleLbl="revTx" presStyleIdx="3" presStyleCnt="4" custScaleX="129710" custScaleY="172716" custLinFactX="-110145" custLinFactNeighborX="-200000" custLinFactNeighborY="8782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30228CC-F1B3-4AAF-895C-8A810F6CBB66}" type="pres">
      <dgm:prSet presAssocID="{D8B45660-4A27-43CF-A9FE-F81EE323DBB0}" presName="line4" presStyleLbl="callout" presStyleIdx="6" presStyleCnt="8"/>
      <dgm:spPr>
        <a:xfrm>
          <a:off x="4787246" y="2873548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9F54AC67-CB51-48FF-A09A-71DFF5F31C57}" type="pres">
      <dgm:prSet presAssocID="{D8B45660-4A27-43CF-A9FE-F81EE323DBB0}" presName="d4" presStyleLbl="callout" presStyleIdx="7" presStyleCnt="8"/>
      <dgm:spPr>
        <a:xfrm rot="5400000">
          <a:off x="3864221" y="2996671"/>
          <a:ext cx="1044489" cy="797556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</dgm:ptLst>
  <dgm:cxnLst>
    <dgm:cxn modelId="{398B276D-6468-4A49-8E26-2AED6D04975A}" type="presOf" srcId="{9CDDEB8C-07DE-4862-A972-CEE475424A27}" destId="{7124273C-8BD0-4A70-8477-8887CCB61F9E}" srcOrd="0" destOrd="0" presId="urn:microsoft.com/office/officeart/2005/8/layout/target1"/>
    <dgm:cxn modelId="{94A39192-6DE5-044C-BBF6-9EC7C3B431F6}" type="presOf" srcId="{236A485E-486F-424F-9ADC-42A82A0E6041}" destId="{2A0D760D-185F-4E67-BD2E-CFFFA42AB9EC}" srcOrd="0" destOrd="0" presId="urn:microsoft.com/office/officeart/2005/8/layout/target1"/>
    <dgm:cxn modelId="{33D87C16-D202-4F78-9ACA-021B1447EE0D}" srcId="{236A485E-486F-424F-9ADC-42A82A0E6041}" destId="{D8B45660-4A27-43CF-A9FE-F81EE323DBB0}" srcOrd="3" destOrd="0" parTransId="{BA51187B-C337-479E-AF30-936D7FF9479D}" sibTransId="{57C8CA27-D414-405D-91D5-242730AA66AD}"/>
    <dgm:cxn modelId="{1390D410-633D-4956-A24C-9142B50E51C4}" srcId="{236A485E-486F-424F-9ADC-42A82A0E6041}" destId="{D07FF445-C9CD-4805-A5F9-859990083D06}" srcOrd="0" destOrd="0" parTransId="{DEA3BE00-D12C-4450-A02C-E1434EDE6D6C}" sibTransId="{7CBBDC43-93AB-4A1B-9784-F0B59657F24E}"/>
    <dgm:cxn modelId="{AFC60F37-5986-D94B-A196-829DBD9CE9A0}" type="presOf" srcId="{D8B45660-4A27-43CF-A9FE-F81EE323DBB0}" destId="{C28134B5-E3A2-46A5-80B2-3F3D3BF58BEA}" srcOrd="0" destOrd="0" presId="urn:microsoft.com/office/officeart/2005/8/layout/target1"/>
    <dgm:cxn modelId="{B845CED1-B03B-479F-89B0-A199E20A310E}" srcId="{236A485E-486F-424F-9ADC-42A82A0E6041}" destId="{B9DAB9B6-2C69-422C-8174-D44585F23664}" srcOrd="2" destOrd="0" parTransId="{D0C3723D-EA7D-49DC-933D-60005F549051}" sibTransId="{10B19E0C-9B01-41AB-87EC-7B22077F7516}"/>
    <dgm:cxn modelId="{4401C58E-7308-024B-A653-7935EC59D5EB}" type="presOf" srcId="{D07FF445-C9CD-4805-A5F9-859990083D06}" destId="{D542D745-ECFF-45A3-8571-B8D27CB83BF7}" srcOrd="0" destOrd="0" presId="urn:microsoft.com/office/officeart/2005/8/layout/target1"/>
    <dgm:cxn modelId="{94127F3F-0A87-D84F-A7BD-6CEDA916F3BF}" type="presOf" srcId="{B9DAB9B6-2C69-422C-8174-D44585F23664}" destId="{FDB35B1C-617C-4E04-AC7C-FCFAD5D36F3B}" srcOrd="0" destOrd="0" presId="urn:microsoft.com/office/officeart/2005/8/layout/target1"/>
    <dgm:cxn modelId="{8BA378AD-B945-4235-9692-CC9E98460C63}" srcId="{236A485E-486F-424F-9ADC-42A82A0E6041}" destId="{9CDDEB8C-07DE-4862-A972-CEE475424A27}" srcOrd="1" destOrd="0" parTransId="{7BB5A134-9D97-4709-965A-7EA8C4737925}" sibTransId="{DB373401-2B10-4C58-8D6D-31344C664009}"/>
    <dgm:cxn modelId="{A19746E0-730B-DD4C-91B9-F71E86D63A1B}" type="presParOf" srcId="{2A0D760D-185F-4E67-BD2E-CFFFA42AB9EC}" destId="{E1F912E7-0B19-4DFB-B9DC-20F40055C805}" srcOrd="0" destOrd="0" presId="urn:microsoft.com/office/officeart/2005/8/layout/target1"/>
    <dgm:cxn modelId="{F05DFBE6-9514-7D46-8181-4D5979B0CC41}" type="presParOf" srcId="{2A0D760D-185F-4E67-BD2E-CFFFA42AB9EC}" destId="{D542D745-ECFF-45A3-8571-B8D27CB83BF7}" srcOrd="1" destOrd="0" presId="urn:microsoft.com/office/officeart/2005/8/layout/target1"/>
    <dgm:cxn modelId="{871C37E3-439C-CF40-B30D-B9756AFF398E}" type="presParOf" srcId="{2A0D760D-185F-4E67-BD2E-CFFFA42AB9EC}" destId="{2B44D302-02EB-4CFB-B14B-5A6F5934A85A}" srcOrd="2" destOrd="0" presId="urn:microsoft.com/office/officeart/2005/8/layout/target1"/>
    <dgm:cxn modelId="{23A2673D-87D3-5A44-860B-8F8A957C2349}" type="presParOf" srcId="{2A0D760D-185F-4E67-BD2E-CFFFA42AB9EC}" destId="{BDCCF628-DEBE-49E8-80E8-9D3447F381BA}" srcOrd="3" destOrd="0" presId="urn:microsoft.com/office/officeart/2005/8/layout/target1"/>
    <dgm:cxn modelId="{2F06EFDC-1F83-4647-8A25-DDEDEC80F4C8}" type="presParOf" srcId="{2A0D760D-185F-4E67-BD2E-CFFFA42AB9EC}" destId="{1891109A-16FA-453F-8F89-DBB1E87DD6B8}" srcOrd="4" destOrd="0" presId="urn:microsoft.com/office/officeart/2005/8/layout/target1"/>
    <dgm:cxn modelId="{95F64545-C25B-CD4A-8A31-9F8E8D874B7F}" type="presParOf" srcId="{2A0D760D-185F-4E67-BD2E-CFFFA42AB9EC}" destId="{7124273C-8BD0-4A70-8477-8887CCB61F9E}" srcOrd="5" destOrd="0" presId="urn:microsoft.com/office/officeart/2005/8/layout/target1"/>
    <dgm:cxn modelId="{6CA0118F-382A-CE47-BAD8-708868A99F24}" type="presParOf" srcId="{2A0D760D-185F-4E67-BD2E-CFFFA42AB9EC}" destId="{25A9DC20-41F0-436B-858E-E0039FB047C2}" srcOrd="6" destOrd="0" presId="urn:microsoft.com/office/officeart/2005/8/layout/target1"/>
    <dgm:cxn modelId="{5D969CD6-7CA3-2840-A82C-60C0E9ED7540}" type="presParOf" srcId="{2A0D760D-185F-4E67-BD2E-CFFFA42AB9EC}" destId="{4434CACC-EDE8-42CE-9BCA-34EF6059998A}" srcOrd="7" destOrd="0" presId="urn:microsoft.com/office/officeart/2005/8/layout/target1"/>
    <dgm:cxn modelId="{2AA056CD-50B4-3C47-97AD-1AE4AE7105DA}" type="presParOf" srcId="{2A0D760D-185F-4E67-BD2E-CFFFA42AB9EC}" destId="{0FF24CCB-7042-4246-B570-1D548EE48088}" srcOrd="8" destOrd="0" presId="urn:microsoft.com/office/officeart/2005/8/layout/target1"/>
    <dgm:cxn modelId="{FDAA81F3-7341-514A-92EF-8B6A559D8B39}" type="presParOf" srcId="{2A0D760D-185F-4E67-BD2E-CFFFA42AB9EC}" destId="{FDB35B1C-617C-4E04-AC7C-FCFAD5D36F3B}" srcOrd="9" destOrd="0" presId="urn:microsoft.com/office/officeart/2005/8/layout/target1"/>
    <dgm:cxn modelId="{D8D0D458-68BB-9445-A844-78FBD3065CA3}" type="presParOf" srcId="{2A0D760D-185F-4E67-BD2E-CFFFA42AB9EC}" destId="{D1CACEB9-853F-4184-8021-4DFDE9B102EF}" srcOrd="10" destOrd="0" presId="urn:microsoft.com/office/officeart/2005/8/layout/target1"/>
    <dgm:cxn modelId="{F0ACAF5C-E6CA-0D4D-8F6F-169FE165510E}" type="presParOf" srcId="{2A0D760D-185F-4E67-BD2E-CFFFA42AB9EC}" destId="{429D6EA9-D765-4175-8307-D3DC007C57BE}" srcOrd="11" destOrd="0" presId="urn:microsoft.com/office/officeart/2005/8/layout/target1"/>
    <dgm:cxn modelId="{9B745F6B-6817-154F-B02A-1B80D7030E5C}" type="presParOf" srcId="{2A0D760D-185F-4E67-BD2E-CFFFA42AB9EC}" destId="{3A4C9CF5-CA0A-4BD9-9757-BBEDEE3B0A00}" srcOrd="12" destOrd="0" presId="urn:microsoft.com/office/officeart/2005/8/layout/target1"/>
    <dgm:cxn modelId="{8C6C37D1-26CB-8E4E-977A-C353C92E7E73}" type="presParOf" srcId="{2A0D760D-185F-4E67-BD2E-CFFFA42AB9EC}" destId="{C28134B5-E3A2-46A5-80B2-3F3D3BF58BEA}" srcOrd="13" destOrd="0" presId="urn:microsoft.com/office/officeart/2005/8/layout/target1"/>
    <dgm:cxn modelId="{EBA7FA5F-4DCC-CE43-B8FE-D7697CA6FDA4}" type="presParOf" srcId="{2A0D760D-185F-4E67-BD2E-CFFFA42AB9EC}" destId="{930228CC-F1B3-4AAF-895C-8A810F6CBB66}" srcOrd="14" destOrd="0" presId="urn:microsoft.com/office/officeart/2005/8/layout/target1"/>
    <dgm:cxn modelId="{97F133AB-E4BB-F346-937B-FA035992CAAB}" type="presParOf" srcId="{2A0D760D-185F-4E67-BD2E-CFFFA42AB9EC}" destId="{9F54AC67-CB51-48FF-A09A-71DFF5F31C57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C9CF5-CA0A-4BD9-9757-BBEDEE3B0A00}">
      <dsp:nvSpPr>
        <dsp:cNvPr id="0" name=""/>
        <dsp:cNvSpPr/>
      </dsp:nvSpPr>
      <dsp:spPr>
        <a:xfrm>
          <a:off x="1963531" y="690864"/>
          <a:ext cx="3432810" cy="3432810"/>
        </a:xfrm>
        <a:prstGeom prst="ellipse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24CCB-7042-4246-B570-1D548EE48088}">
      <dsp:nvSpPr>
        <dsp:cNvPr id="0" name=""/>
        <dsp:cNvSpPr/>
      </dsp:nvSpPr>
      <dsp:spPr>
        <a:xfrm>
          <a:off x="2481690" y="1209033"/>
          <a:ext cx="2451598" cy="2451598"/>
        </a:xfrm>
        <a:prstGeom prst="ellipse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1109A-16FA-453F-8F89-DBB1E87DD6B8}">
      <dsp:nvSpPr>
        <dsp:cNvPr id="0" name=""/>
        <dsp:cNvSpPr/>
      </dsp:nvSpPr>
      <dsp:spPr>
        <a:xfrm>
          <a:off x="2979203" y="1706575"/>
          <a:ext cx="1470959" cy="1470959"/>
        </a:xfrm>
        <a:prstGeom prst="ellipse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12E7-0B19-4DFB-B9DC-20F40055C805}">
      <dsp:nvSpPr>
        <dsp:cNvPr id="0" name=""/>
        <dsp:cNvSpPr/>
      </dsp:nvSpPr>
      <dsp:spPr>
        <a:xfrm>
          <a:off x="3476711" y="2204073"/>
          <a:ext cx="490319" cy="4903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D745-ECFF-45A3-8571-B8D27CB83BF7}">
      <dsp:nvSpPr>
        <dsp:cNvPr id="0" name=""/>
        <dsp:cNvSpPr/>
      </dsp:nvSpPr>
      <dsp:spPr>
        <a:xfrm>
          <a:off x="5181607" y="380999"/>
          <a:ext cx="1716405" cy="821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15 year time frame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181607" y="380999"/>
        <a:ext cx="1716405" cy="821013"/>
      </dsp:txXfrm>
    </dsp:sp>
    <dsp:sp modelId="{2B44D302-02EB-4CFB-B14B-5A6F5934A85A}">
      <dsp:nvSpPr>
        <dsp:cNvPr id="0" name=""/>
        <dsp:cNvSpPr/>
      </dsp:nvSpPr>
      <dsp:spPr>
        <a:xfrm>
          <a:off x="4787246" y="410506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CF628-DEBE-49E8-80E8-9D3447F381BA}">
      <dsp:nvSpPr>
        <dsp:cNvPr id="0" name=""/>
        <dsp:cNvSpPr/>
      </dsp:nvSpPr>
      <dsp:spPr>
        <a:xfrm rot="5400000">
          <a:off x="3669495" y="902505"/>
          <a:ext cx="1683929" cy="1555334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273C-8BD0-4A70-8477-8887CCB61F9E}">
      <dsp:nvSpPr>
        <dsp:cNvPr id="0" name=""/>
        <dsp:cNvSpPr/>
      </dsp:nvSpPr>
      <dsp:spPr>
        <a:xfrm>
          <a:off x="5572802" y="1713418"/>
          <a:ext cx="2695013" cy="1335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207,000 hours of audio (82% of total IUB holdings) = 284,000 recordings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572802" y="1713418"/>
        <a:ext cx="2695013" cy="1335518"/>
      </dsp:txXfrm>
    </dsp:sp>
    <dsp:sp modelId="{25A9DC20-41F0-436B-858E-E0039FB047C2}">
      <dsp:nvSpPr>
        <dsp:cNvPr id="0" name=""/>
        <dsp:cNvSpPr/>
      </dsp:nvSpPr>
      <dsp:spPr>
        <a:xfrm>
          <a:off x="6091379" y="1007683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4CACC-EDE8-42CE-9BCA-34EF6059998A}">
      <dsp:nvSpPr>
        <dsp:cNvPr id="0" name=""/>
        <dsp:cNvSpPr/>
      </dsp:nvSpPr>
      <dsp:spPr>
        <a:xfrm rot="16200000" flipH="1">
          <a:off x="3775930" y="532472"/>
          <a:ext cx="166386" cy="32805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35B1C-617C-4E04-AC7C-FCFAD5D36F3B}">
      <dsp:nvSpPr>
        <dsp:cNvPr id="0" name=""/>
        <dsp:cNvSpPr/>
      </dsp:nvSpPr>
      <dsp:spPr>
        <a:xfrm>
          <a:off x="0" y="690878"/>
          <a:ext cx="2436385" cy="14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83,000 hours of video (53% of total holdings) = 66,000 recordings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690878"/>
        <a:ext cx="2436385" cy="1414976"/>
      </dsp:txXfrm>
    </dsp:sp>
    <dsp:sp modelId="{D1CACEB9-853F-4184-8021-4DFDE9B102EF}">
      <dsp:nvSpPr>
        <dsp:cNvPr id="0" name=""/>
        <dsp:cNvSpPr/>
      </dsp:nvSpPr>
      <dsp:spPr>
        <a:xfrm>
          <a:off x="4787246" y="2052534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D6EA9-D765-4175-8307-D3DC007C57BE}">
      <dsp:nvSpPr>
        <dsp:cNvPr id="0" name=""/>
        <dsp:cNvSpPr/>
      </dsp:nvSpPr>
      <dsp:spPr>
        <a:xfrm rot="16200000" flipH="1">
          <a:off x="762500" y="-65982"/>
          <a:ext cx="1906417" cy="3431418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134B5-E3A2-46A5-80B2-3F3D3BF58BEA}">
      <dsp:nvSpPr>
        <dsp:cNvPr id="0" name=""/>
        <dsp:cNvSpPr/>
      </dsp:nvSpPr>
      <dsp:spPr>
        <a:xfrm>
          <a:off x="0" y="2885551"/>
          <a:ext cx="2226348" cy="141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27,000 hours of film (69% of total holdings)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2885551"/>
        <a:ext cx="2226348" cy="1418022"/>
      </dsp:txXfrm>
    </dsp:sp>
    <dsp:sp modelId="{930228CC-F1B3-4AAF-895C-8A810F6CBB66}">
      <dsp:nvSpPr>
        <dsp:cNvPr id="0" name=""/>
        <dsp:cNvSpPr/>
      </dsp:nvSpPr>
      <dsp:spPr>
        <a:xfrm>
          <a:off x="4787246" y="2873548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4AC67-CB51-48FF-A09A-71DFF5F31C57}">
      <dsp:nvSpPr>
        <dsp:cNvPr id="0" name=""/>
        <dsp:cNvSpPr/>
      </dsp:nvSpPr>
      <dsp:spPr>
        <a:xfrm rot="5400000">
          <a:off x="3864221" y="2996671"/>
          <a:ext cx="1044489" cy="797556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C9CF5-CA0A-4BD9-9757-BBEDEE3B0A00}">
      <dsp:nvSpPr>
        <dsp:cNvPr id="0" name=""/>
        <dsp:cNvSpPr/>
      </dsp:nvSpPr>
      <dsp:spPr>
        <a:xfrm>
          <a:off x="1963531" y="690864"/>
          <a:ext cx="3432810" cy="3432810"/>
        </a:xfrm>
        <a:prstGeom prst="ellipse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24CCB-7042-4246-B570-1D548EE48088}">
      <dsp:nvSpPr>
        <dsp:cNvPr id="0" name=""/>
        <dsp:cNvSpPr/>
      </dsp:nvSpPr>
      <dsp:spPr>
        <a:xfrm>
          <a:off x="2481690" y="1209033"/>
          <a:ext cx="2451598" cy="2451598"/>
        </a:xfrm>
        <a:prstGeom prst="ellipse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1109A-16FA-453F-8F89-DBB1E87DD6B8}">
      <dsp:nvSpPr>
        <dsp:cNvPr id="0" name=""/>
        <dsp:cNvSpPr/>
      </dsp:nvSpPr>
      <dsp:spPr>
        <a:xfrm>
          <a:off x="2979203" y="1706575"/>
          <a:ext cx="1470959" cy="1470959"/>
        </a:xfrm>
        <a:prstGeom prst="ellipse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12E7-0B19-4DFB-B9DC-20F40055C805}">
      <dsp:nvSpPr>
        <dsp:cNvPr id="0" name=""/>
        <dsp:cNvSpPr/>
      </dsp:nvSpPr>
      <dsp:spPr>
        <a:xfrm>
          <a:off x="3476711" y="2204073"/>
          <a:ext cx="490319" cy="4903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D745-ECFF-45A3-8571-B8D27CB83BF7}">
      <dsp:nvSpPr>
        <dsp:cNvPr id="0" name=""/>
        <dsp:cNvSpPr/>
      </dsp:nvSpPr>
      <dsp:spPr>
        <a:xfrm>
          <a:off x="5181607" y="380999"/>
          <a:ext cx="1716405" cy="821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15 year time frame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181607" y="380999"/>
        <a:ext cx="1716405" cy="821013"/>
      </dsp:txXfrm>
    </dsp:sp>
    <dsp:sp modelId="{2B44D302-02EB-4CFB-B14B-5A6F5934A85A}">
      <dsp:nvSpPr>
        <dsp:cNvPr id="0" name=""/>
        <dsp:cNvSpPr/>
      </dsp:nvSpPr>
      <dsp:spPr>
        <a:xfrm>
          <a:off x="4787246" y="410506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CF628-DEBE-49E8-80E8-9D3447F381BA}">
      <dsp:nvSpPr>
        <dsp:cNvPr id="0" name=""/>
        <dsp:cNvSpPr/>
      </dsp:nvSpPr>
      <dsp:spPr>
        <a:xfrm rot="5400000">
          <a:off x="3669495" y="902505"/>
          <a:ext cx="1683929" cy="1555334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273C-8BD0-4A70-8477-8887CCB61F9E}">
      <dsp:nvSpPr>
        <dsp:cNvPr id="0" name=""/>
        <dsp:cNvSpPr/>
      </dsp:nvSpPr>
      <dsp:spPr>
        <a:xfrm>
          <a:off x="5572802" y="1713418"/>
          <a:ext cx="2695013" cy="1335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207,000 hours of audio (82% of total IUB holdings) = 284,000 recordings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572802" y="1713418"/>
        <a:ext cx="2695013" cy="1335518"/>
      </dsp:txXfrm>
    </dsp:sp>
    <dsp:sp modelId="{25A9DC20-41F0-436B-858E-E0039FB047C2}">
      <dsp:nvSpPr>
        <dsp:cNvPr id="0" name=""/>
        <dsp:cNvSpPr/>
      </dsp:nvSpPr>
      <dsp:spPr>
        <a:xfrm>
          <a:off x="6091379" y="1007683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4CACC-EDE8-42CE-9BCA-34EF6059998A}">
      <dsp:nvSpPr>
        <dsp:cNvPr id="0" name=""/>
        <dsp:cNvSpPr/>
      </dsp:nvSpPr>
      <dsp:spPr>
        <a:xfrm rot="16200000" flipH="1">
          <a:off x="3775930" y="532472"/>
          <a:ext cx="166386" cy="3280515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35B1C-617C-4E04-AC7C-FCFAD5D36F3B}">
      <dsp:nvSpPr>
        <dsp:cNvPr id="0" name=""/>
        <dsp:cNvSpPr/>
      </dsp:nvSpPr>
      <dsp:spPr>
        <a:xfrm>
          <a:off x="0" y="690878"/>
          <a:ext cx="2436385" cy="14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83,000 hours of video (53% of total holdings) = 66,000 recordings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690878"/>
        <a:ext cx="2436385" cy="1414976"/>
      </dsp:txXfrm>
    </dsp:sp>
    <dsp:sp modelId="{D1CACEB9-853F-4184-8021-4DFDE9B102EF}">
      <dsp:nvSpPr>
        <dsp:cNvPr id="0" name=""/>
        <dsp:cNvSpPr/>
      </dsp:nvSpPr>
      <dsp:spPr>
        <a:xfrm>
          <a:off x="4787246" y="2052534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D6EA9-D765-4175-8307-D3DC007C57BE}">
      <dsp:nvSpPr>
        <dsp:cNvPr id="0" name=""/>
        <dsp:cNvSpPr/>
      </dsp:nvSpPr>
      <dsp:spPr>
        <a:xfrm rot="16200000" flipH="1">
          <a:off x="762500" y="-65982"/>
          <a:ext cx="1906417" cy="3431418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134B5-E3A2-46A5-80B2-3F3D3BF58BEA}">
      <dsp:nvSpPr>
        <dsp:cNvPr id="0" name=""/>
        <dsp:cNvSpPr/>
      </dsp:nvSpPr>
      <dsp:spPr>
        <a:xfrm>
          <a:off x="0" y="2885551"/>
          <a:ext cx="2226348" cy="141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27,000 hours of film (69% of total holdings)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2885551"/>
        <a:ext cx="2226348" cy="1418022"/>
      </dsp:txXfrm>
    </dsp:sp>
    <dsp:sp modelId="{930228CC-F1B3-4AAF-895C-8A810F6CBB66}">
      <dsp:nvSpPr>
        <dsp:cNvPr id="0" name=""/>
        <dsp:cNvSpPr/>
      </dsp:nvSpPr>
      <dsp:spPr>
        <a:xfrm>
          <a:off x="4787246" y="2873548"/>
          <a:ext cx="429101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4AC67-CB51-48FF-A09A-71DFF5F31C57}">
      <dsp:nvSpPr>
        <dsp:cNvPr id="0" name=""/>
        <dsp:cNvSpPr/>
      </dsp:nvSpPr>
      <dsp:spPr>
        <a:xfrm rot="5400000">
          <a:off x="3864221" y="2996671"/>
          <a:ext cx="1044489" cy="797556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8120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algn="ctr"/>
            <a:r>
              <a:rPr lang="en-US" sz="1400" dirty="0" smtClean="0">
                <a:latin typeface="Cambria" pitchFamily="18" charset="0"/>
              </a:rPr>
              <a:t>Indiana University Bloomington</a:t>
            </a:r>
          </a:p>
          <a:p>
            <a:pPr algn="ctr"/>
            <a:r>
              <a:rPr lang="en-US" sz="1400" dirty="0" smtClean="0">
                <a:latin typeface="Cambria" pitchFamily="18" charset="0"/>
              </a:rPr>
              <a:t>Media Preservation Initiative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17A4F8-8B1B-4818-9B69-FC3B466029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5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696BF2FD-B188-4202-A15D-C254B9AE31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9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9620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924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8862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98483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481040" algn="l" defTabSz="4962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77248" algn="l" defTabSz="4962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73455" algn="l" defTabSz="4962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69663" algn="l" defTabSz="4962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sz="1400" dirty="0" smtClean="0">
                <a:latin typeface="Times New Roman Bold" charset="0"/>
                <a:cs typeface="Times New Roman Bold" charset="0"/>
                <a:sym typeface="Times New Roman Bold" charset="0"/>
              </a:rPr>
              <a:t>Media Preservation Initiative Presentation World Day for Audio Visual Heritage Oct 27, 2011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 dirty="0" smtClean="0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 dirty="0" smtClean="0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 dirty="0" smtClean="0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9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" y="2763520"/>
            <a:ext cx="8912860" cy="4404360"/>
          </a:xfrm>
        </p:spPr>
        <p:txBody>
          <a:bodyPr/>
          <a:lstStyle>
            <a:lvl1pPr>
              <a:defRPr sz="3000">
                <a:latin typeface="Calibri" pitchFamily="34" charset="0"/>
              </a:defRPr>
            </a:lvl1pPr>
            <a:lvl2pPr>
              <a:defRPr sz="3000">
                <a:latin typeface="Calibri" pitchFamily="34" charset="0"/>
              </a:defRPr>
            </a:lvl2pPr>
            <a:lvl3pPr>
              <a:defRPr sz="3000">
                <a:latin typeface="Calibri" pitchFamily="34" charset="0"/>
              </a:defRPr>
            </a:lvl3pPr>
            <a:lvl4pPr>
              <a:defRPr sz="3000">
                <a:latin typeface="Calibri" pitchFamily="34" charset="0"/>
              </a:defRPr>
            </a:lvl4pPr>
            <a:lvl5pPr>
              <a:defRPr sz="30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1075903"/>
            <a:ext cx="1955800" cy="5746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1075903"/>
            <a:ext cx="5699760" cy="5746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 userDrawn="1"/>
        </p:nvSpPr>
        <p:spPr bwMode="auto">
          <a:xfrm>
            <a:off x="0" y="3"/>
            <a:ext cx="10058400" cy="65777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/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754380" y="3625321"/>
            <a:ext cx="854614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9242" tIns="49620" rIns="99242" bIns="49620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1" y="6514784"/>
            <a:ext cx="10065385" cy="863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/>
          </a:p>
        </p:txBody>
      </p:sp>
      <p:pic>
        <p:nvPicPr>
          <p:cNvPr id="7" name="Picture 46" descr="IUwide_ps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74" y="6775662"/>
            <a:ext cx="2095500" cy="70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" y="2758126"/>
            <a:ext cx="9049068" cy="575734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501178" y="1899923"/>
            <a:ext cx="9049068" cy="879794"/>
          </a:xfrm>
        </p:spPr>
        <p:txBody>
          <a:bodyPr/>
          <a:lstStyle>
            <a:lvl1pPr algn="ctr"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4891935"/>
            <a:ext cx="9049068" cy="518160"/>
          </a:xfrm>
        </p:spPr>
        <p:txBody>
          <a:bodyPr anchor="ctr"/>
          <a:lstStyle>
            <a:lvl1pPr algn="ct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4/14/08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1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4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6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4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4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33" indent="0">
              <a:buNone/>
              <a:defRPr sz="2200" b="1"/>
            </a:lvl2pPr>
            <a:lvl3pPr marL="1018467" indent="0">
              <a:buNone/>
              <a:defRPr sz="2000" b="1"/>
            </a:lvl3pPr>
            <a:lvl4pPr marL="1527701" indent="0">
              <a:buNone/>
              <a:defRPr sz="1800" b="1"/>
            </a:lvl4pPr>
            <a:lvl5pPr marL="2036935" indent="0">
              <a:buNone/>
              <a:defRPr sz="1800" b="1"/>
            </a:lvl5pPr>
            <a:lvl6pPr marL="2546169" indent="0">
              <a:buNone/>
              <a:defRPr sz="1800" b="1"/>
            </a:lvl6pPr>
            <a:lvl7pPr marL="3055400" indent="0">
              <a:buNone/>
              <a:defRPr sz="1800" b="1"/>
            </a:lvl7pPr>
            <a:lvl8pPr marL="3564636" indent="0">
              <a:buNone/>
              <a:defRPr sz="1800" b="1"/>
            </a:lvl8pPr>
            <a:lvl9pPr marL="407386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33" indent="0">
              <a:buNone/>
              <a:defRPr sz="2200" b="1"/>
            </a:lvl2pPr>
            <a:lvl3pPr marL="1018467" indent="0">
              <a:buNone/>
              <a:defRPr sz="2000" b="1"/>
            </a:lvl3pPr>
            <a:lvl4pPr marL="1527701" indent="0">
              <a:buNone/>
              <a:defRPr sz="1800" b="1"/>
            </a:lvl4pPr>
            <a:lvl5pPr marL="2036935" indent="0">
              <a:buNone/>
              <a:defRPr sz="1800" b="1"/>
            </a:lvl5pPr>
            <a:lvl6pPr marL="2546169" indent="0">
              <a:buNone/>
              <a:defRPr sz="1800" b="1"/>
            </a:lvl6pPr>
            <a:lvl7pPr marL="3055400" indent="0">
              <a:buNone/>
              <a:defRPr sz="1800" b="1"/>
            </a:lvl7pPr>
            <a:lvl8pPr marL="3564636" indent="0">
              <a:buNone/>
              <a:defRPr sz="1800" b="1"/>
            </a:lvl8pPr>
            <a:lvl9pPr marL="407386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4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4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233" indent="0">
              <a:buNone/>
              <a:defRPr sz="1300"/>
            </a:lvl2pPr>
            <a:lvl3pPr marL="1018467" indent="0">
              <a:buNone/>
              <a:defRPr sz="1100"/>
            </a:lvl3pPr>
            <a:lvl4pPr marL="1527701" indent="0">
              <a:buNone/>
              <a:defRPr sz="1000"/>
            </a:lvl4pPr>
            <a:lvl5pPr marL="2036935" indent="0">
              <a:buNone/>
              <a:defRPr sz="1000"/>
            </a:lvl5pPr>
            <a:lvl6pPr marL="2546169" indent="0">
              <a:buNone/>
              <a:defRPr sz="1000"/>
            </a:lvl6pPr>
            <a:lvl7pPr marL="3055400" indent="0">
              <a:buNone/>
              <a:defRPr sz="1000"/>
            </a:lvl7pPr>
            <a:lvl8pPr marL="3564636" indent="0">
              <a:buNone/>
              <a:defRPr sz="1000"/>
            </a:lvl8pPr>
            <a:lvl9pPr marL="40738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1"/>
            <a:ext cx="8549640" cy="154368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8"/>
            <a:ext cx="8549640" cy="1700211"/>
          </a:xfrm>
        </p:spPr>
        <p:txBody>
          <a:bodyPr anchor="b"/>
          <a:lstStyle>
            <a:lvl1pPr marL="0" indent="0">
              <a:buNone/>
              <a:defRPr sz="2200"/>
            </a:lvl1pPr>
            <a:lvl2pPr marL="496208" indent="0">
              <a:buNone/>
              <a:defRPr sz="2000"/>
            </a:lvl2pPr>
            <a:lvl3pPr marL="992413" indent="0">
              <a:buNone/>
              <a:defRPr sz="1700"/>
            </a:lvl3pPr>
            <a:lvl4pPr marL="1488622" indent="0">
              <a:buNone/>
              <a:defRPr sz="1400"/>
            </a:lvl4pPr>
            <a:lvl5pPr marL="1984831" indent="0">
              <a:buNone/>
              <a:defRPr sz="1400"/>
            </a:lvl5pPr>
            <a:lvl6pPr marL="2481040" indent="0">
              <a:buNone/>
              <a:defRPr sz="1400"/>
            </a:lvl6pPr>
            <a:lvl7pPr marL="2977248" indent="0">
              <a:buNone/>
              <a:defRPr sz="1400"/>
            </a:lvl7pPr>
            <a:lvl8pPr marL="3473455" indent="0">
              <a:buNone/>
              <a:defRPr sz="1400"/>
            </a:lvl8pPr>
            <a:lvl9pPr marL="396966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233" indent="0">
              <a:buNone/>
              <a:defRPr sz="3100"/>
            </a:lvl2pPr>
            <a:lvl3pPr marL="1018467" indent="0">
              <a:buNone/>
              <a:defRPr sz="2700"/>
            </a:lvl3pPr>
            <a:lvl4pPr marL="1527701" indent="0">
              <a:buNone/>
              <a:defRPr sz="2200"/>
            </a:lvl4pPr>
            <a:lvl5pPr marL="2036935" indent="0">
              <a:buNone/>
              <a:defRPr sz="2200"/>
            </a:lvl5pPr>
            <a:lvl6pPr marL="2546169" indent="0">
              <a:buNone/>
              <a:defRPr sz="2200"/>
            </a:lvl6pPr>
            <a:lvl7pPr marL="3055400" indent="0">
              <a:buNone/>
              <a:defRPr sz="2200"/>
            </a:lvl7pPr>
            <a:lvl8pPr marL="3564636" indent="0">
              <a:buNone/>
              <a:defRPr sz="2200"/>
            </a:lvl8pPr>
            <a:lvl9pPr marL="4073867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233" indent="0">
              <a:buNone/>
              <a:defRPr sz="1300"/>
            </a:lvl2pPr>
            <a:lvl3pPr marL="1018467" indent="0">
              <a:buNone/>
              <a:defRPr sz="1100"/>
            </a:lvl3pPr>
            <a:lvl4pPr marL="1527701" indent="0">
              <a:buNone/>
              <a:defRPr sz="1000"/>
            </a:lvl4pPr>
            <a:lvl5pPr marL="2036935" indent="0">
              <a:buNone/>
              <a:defRPr sz="1000"/>
            </a:lvl5pPr>
            <a:lvl6pPr marL="2546169" indent="0">
              <a:buNone/>
              <a:defRPr sz="1000"/>
            </a:lvl6pPr>
            <a:lvl7pPr marL="3055400" indent="0">
              <a:buNone/>
              <a:defRPr sz="1000"/>
            </a:lvl7pPr>
            <a:lvl8pPr marL="3564636" indent="0">
              <a:buNone/>
              <a:defRPr sz="1000"/>
            </a:lvl8pPr>
            <a:lvl9pPr marL="40738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985B-18C3-4FB9-859F-4B1D7E98B5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8B1F-1A0E-40FF-9E48-DBC08D948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" y="2763520"/>
            <a:ext cx="8912860" cy="4404360"/>
          </a:xfrm>
        </p:spPr>
        <p:txBody>
          <a:bodyPr/>
          <a:lstStyle>
            <a:lvl1pPr>
              <a:defRPr sz="3100">
                <a:latin typeface="Calibri" pitchFamily="34" charset="0"/>
              </a:defRPr>
            </a:lvl1pPr>
            <a:lvl2pPr>
              <a:defRPr sz="3100">
                <a:latin typeface="Calibri" pitchFamily="34" charset="0"/>
              </a:defRPr>
            </a:lvl2pPr>
            <a:lvl3pPr>
              <a:defRPr sz="3100">
                <a:latin typeface="Calibri" pitchFamily="34" charset="0"/>
              </a:defRPr>
            </a:lvl3pPr>
            <a:lvl4pPr>
              <a:defRPr sz="3100">
                <a:latin typeface="Calibri" pitchFamily="34" charset="0"/>
              </a:defRPr>
            </a:lvl4pPr>
            <a:lvl5pPr>
              <a:defRPr sz="31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0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292" indent="0">
              <a:buNone/>
              <a:defRPr sz="2000"/>
            </a:lvl2pPr>
            <a:lvl3pPr marL="1018586" indent="0">
              <a:buNone/>
              <a:defRPr sz="1800"/>
            </a:lvl3pPr>
            <a:lvl4pPr marL="1527879" indent="0">
              <a:buNone/>
              <a:defRPr sz="1600"/>
            </a:lvl4pPr>
            <a:lvl5pPr marL="2037173" indent="0">
              <a:buNone/>
              <a:defRPr sz="1600"/>
            </a:lvl5pPr>
            <a:lvl6pPr marL="2546466" indent="0">
              <a:buNone/>
              <a:defRPr sz="1600"/>
            </a:lvl6pPr>
            <a:lvl7pPr marL="3055758" indent="0">
              <a:buNone/>
              <a:defRPr sz="1600"/>
            </a:lvl7pPr>
            <a:lvl8pPr marL="3565052" indent="0">
              <a:buNone/>
              <a:defRPr sz="1600"/>
            </a:lvl8pPr>
            <a:lvl9pPr marL="4074344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8148" y="2245360"/>
            <a:ext cx="3826033" cy="45770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1820" y="2245360"/>
            <a:ext cx="3827780" cy="45770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92" indent="0">
              <a:buNone/>
              <a:defRPr sz="2200" b="1"/>
            </a:lvl2pPr>
            <a:lvl3pPr marL="1018586" indent="0">
              <a:buNone/>
              <a:defRPr sz="2000" b="1"/>
            </a:lvl3pPr>
            <a:lvl4pPr marL="1527879" indent="0">
              <a:buNone/>
              <a:defRPr sz="1800" b="1"/>
            </a:lvl4pPr>
            <a:lvl5pPr marL="2037173" indent="0">
              <a:buNone/>
              <a:defRPr sz="1800" b="1"/>
            </a:lvl5pPr>
            <a:lvl6pPr marL="2546466" indent="0">
              <a:buNone/>
              <a:defRPr sz="1800" b="1"/>
            </a:lvl6pPr>
            <a:lvl7pPr marL="3055758" indent="0">
              <a:buNone/>
              <a:defRPr sz="1800" b="1"/>
            </a:lvl7pPr>
            <a:lvl8pPr marL="3565052" indent="0">
              <a:buNone/>
              <a:defRPr sz="1800" b="1"/>
            </a:lvl8pPr>
            <a:lvl9pPr marL="407434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0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92" indent="0">
              <a:buNone/>
              <a:defRPr sz="2200" b="1"/>
            </a:lvl2pPr>
            <a:lvl3pPr marL="1018586" indent="0">
              <a:buNone/>
              <a:defRPr sz="2000" b="1"/>
            </a:lvl3pPr>
            <a:lvl4pPr marL="1527879" indent="0">
              <a:buNone/>
              <a:defRPr sz="1800" b="1"/>
            </a:lvl4pPr>
            <a:lvl5pPr marL="2037173" indent="0">
              <a:buNone/>
              <a:defRPr sz="1800" b="1"/>
            </a:lvl5pPr>
            <a:lvl6pPr marL="2546466" indent="0">
              <a:buNone/>
              <a:defRPr sz="1800" b="1"/>
            </a:lvl6pPr>
            <a:lvl7pPr marL="3055758" indent="0">
              <a:buNone/>
              <a:defRPr sz="1800" b="1"/>
            </a:lvl7pPr>
            <a:lvl8pPr marL="3565052" indent="0">
              <a:buNone/>
              <a:defRPr sz="1800" b="1"/>
            </a:lvl8pPr>
            <a:lvl9pPr marL="407434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0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3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3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292" indent="0">
              <a:buNone/>
              <a:defRPr sz="1300"/>
            </a:lvl2pPr>
            <a:lvl3pPr marL="1018586" indent="0">
              <a:buNone/>
              <a:defRPr sz="1100"/>
            </a:lvl3pPr>
            <a:lvl4pPr marL="1527879" indent="0">
              <a:buNone/>
              <a:defRPr sz="1000"/>
            </a:lvl4pPr>
            <a:lvl5pPr marL="2037173" indent="0">
              <a:buNone/>
              <a:defRPr sz="1000"/>
            </a:lvl5pPr>
            <a:lvl6pPr marL="2546466" indent="0">
              <a:buNone/>
              <a:defRPr sz="1000"/>
            </a:lvl6pPr>
            <a:lvl7pPr marL="3055758" indent="0">
              <a:buNone/>
              <a:defRPr sz="1000"/>
            </a:lvl7pPr>
            <a:lvl8pPr marL="3565052" indent="0">
              <a:buNone/>
              <a:defRPr sz="1000"/>
            </a:lvl8pPr>
            <a:lvl9pPr marL="40743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8148" y="2245360"/>
            <a:ext cx="3826033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1820" y="2245360"/>
            <a:ext cx="3827780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292" indent="0">
              <a:buNone/>
              <a:defRPr sz="3100"/>
            </a:lvl2pPr>
            <a:lvl3pPr marL="1018586" indent="0">
              <a:buNone/>
              <a:defRPr sz="2700"/>
            </a:lvl3pPr>
            <a:lvl4pPr marL="1527879" indent="0">
              <a:buNone/>
              <a:defRPr sz="2200"/>
            </a:lvl4pPr>
            <a:lvl5pPr marL="2037173" indent="0">
              <a:buNone/>
              <a:defRPr sz="2200"/>
            </a:lvl5pPr>
            <a:lvl6pPr marL="2546466" indent="0">
              <a:buNone/>
              <a:defRPr sz="2200"/>
            </a:lvl6pPr>
            <a:lvl7pPr marL="3055758" indent="0">
              <a:buNone/>
              <a:defRPr sz="2200"/>
            </a:lvl7pPr>
            <a:lvl8pPr marL="3565052" indent="0">
              <a:buNone/>
              <a:defRPr sz="2200"/>
            </a:lvl8pPr>
            <a:lvl9pPr marL="4074344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292" indent="0">
              <a:buNone/>
              <a:defRPr sz="1300"/>
            </a:lvl2pPr>
            <a:lvl3pPr marL="1018586" indent="0">
              <a:buNone/>
              <a:defRPr sz="1100"/>
            </a:lvl3pPr>
            <a:lvl4pPr marL="1527879" indent="0">
              <a:buNone/>
              <a:defRPr sz="1000"/>
            </a:lvl4pPr>
            <a:lvl5pPr marL="2037173" indent="0">
              <a:buNone/>
              <a:defRPr sz="1000"/>
            </a:lvl5pPr>
            <a:lvl6pPr marL="2546466" indent="0">
              <a:buNone/>
              <a:defRPr sz="1000"/>
            </a:lvl6pPr>
            <a:lvl7pPr marL="3055758" indent="0">
              <a:buNone/>
              <a:defRPr sz="1000"/>
            </a:lvl7pPr>
            <a:lvl8pPr marL="3565052" indent="0">
              <a:buNone/>
              <a:defRPr sz="1000"/>
            </a:lvl8pPr>
            <a:lvl9pPr marL="40743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1075902"/>
            <a:ext cx="1955800" cy="5746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1075902"/>
            <a:ext cx="5699760" cy="5746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 userDrawn="1"/>
        </p:nvSpPr>
        <p:spPr bwMode="auto">
          <a:xfrm>
            <a:off x="0" y="0"/>
            <a:ext cx="10058400" cy="657775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/>
          <a:lstStyle/>
          <a:p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754380" y="3625321"/>
            <a:ext cx="854614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1858" tIns="50929" rIns="101858" bIns="50929" anchor="ctr"/>
          <a:lstStyle/>
          <a:p>
            <a:pPr>
              <a:defRPr/>
            </a:pP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0" y="6514783"/>
            <a:ext cx="10065385" cy="863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/>
          <a:lstStyle/>
          <a:p>
            <a:endParaRPr lang="en-US" sz="2700" dirty="0">
              <a:solidFill>
                <a:srgbClr val="000000"/>
              </a:solidFill>
            </a:endParaRPr>
          </a:p>
        </p:txBody>
      </p:sp>
      <p:pic>
        <p:nvPicPr>
          <p:cNvPr id="7" name="Picture 46" descr="IUwide_ps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74" y="6775664"/>
            <a:ext cx="2095500" cy="7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" y="2758123"/>
            <a:ext cx="9049068" cy="575733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501177" y="1899920"/>
            <a:ext cx="9049068" cy="879793"/>
          </a:xfrm>
        </p:spPr>
        <p:txBody>
          <a:bodyPr/>
          <a:lstStyle>
            <a:lvl1pPr algn="ctr">
              <a:defRPr sz="47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4891935"/>
            <a:ext cx="9049068" cy="518160"/>
          </a:xfrm>
        </p:spPr>
        <p:txBody>
          <a:bodyPr anchor="ctr"/>
          <a:lstStyle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4/14/08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" y="2763520"/>
            <a:ext cx="8912860" cy="4404360"/>
          </a:xfrm>
        </p:spPr>
        <p:txBody>
          <a:bodyPr/>
          <a:lstStyle>
            <a:lvl1pPr>
              <a:defRPr sz="3100">
                <a:latin typeface="Calibri" pitchFamily="34" charset="0"/>
              </a:defRPr>
            </a:lvl1pPr>
            <a:lvl2pPr>
              <a:defRPr sz="3100">
                <a:latin typeface="Calibri" pitchFamily="34" charset="0"/>
              </a:defRPr>
            </a:lvl2pPr>
            <a:lvl3pPr>
              <a:defRPr sz="3100">
                <a:latin typeface="Calibri" pitchFamily="34" charset="0"/>
              </a:defRPr>
            </a:lvl3pPr>
            <a:lvl4pPr>
              <a:defRPr sz="3100">
                <a:latin typeface="Calibri" pitchFamily="34" charset="0"/>
              </a:defRPr>
            </a:lvl4pPr>
            <a:lvl5pPr>
              <a:defRPr sz="31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412" indent="0">
              <a:buNone/>
              <a:defRPr sz="2000"/>
            </a:lvl2pPr>
            <a:lvl3pPr marL="1018824" indent="0">
              <a:buNone/>
              <a:defRPr sz="1800"/>
            </a:lvl3pPr>
            <a:lvl4pPr marL="1528237" indent="0">
              <a:buNone/>
              <a:defRPr sz="1600"/>
            </a:lvl4pPr>
            <a:lvl5pPr marL="2037649" indent="0">
              <a:buNone/>
              <a:defRPr sz="1600"/>
            </a:lvl5pPr>
            <a:lvl6pPr marL="2547061" indent="0">
              <a:buNone/>
              <a:defRPr sz="1600"/>
            </a:lvl6pPr>
            <a:lvl7pPr marL="3056473" indent="0">
              <a:buNone/>
              <a:defRPr sz="1600"/>
            </a:lvl7pPr>
            <a:lvl8pPr marL="3565886" indent="0">
              <a:buNone/>
              <a:defRPr sz="1600"/>
            </a:lvl8pPr>
            <a:lvl9pPr marL="4075298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8147" y="2245360"/>
            <a:ext cx="3826033" cy="45770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1820" y="2245360"/>
            <a:ext cx="3827780" cy="45770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08" indent="0">
              <a:buNone/>
              <a:defRPr sz="2200" b="1"/>
            </a:lvl2pPr>
            <a:lvl3pPr marL="992413" indent="0">
              <a:buNone/>
              <a:defRPr sz="2000" b="1"/>
            </a:lvl3pPr>
            <a:lvl4pPr marL="1488622" indent="0">
              <a:buNone/>
              <a:defRPr sz="1700" b="1"/>
            </a:lvl4pPr>
            <a:lvl5pPr marL="1984831" indent="0">
              <a:buNone/>
              <a:defRPr sz="1700" b="1"/>
            </a:lvl5pPr>
            <a:lvl6pPr marL="2481040" indent="0">
              <a:buNone/>
              <a:defRPr sz="1700" b="1"/>
            </a:lvl6pPr>
            <a:lvl7pPr marL="2977248" indent="0">
              <a:buNone/>
              <a:defRPr sz="1700" b="1"/>
            </a:lvl7pPr>
            <a:lvl8pPr marL="3473455" indent="0">
              <a:buNone/>
              <a:defRPr sz="1700" b="1"/>
            </a:lvl8pPr>
            <a:lvl9pPr marL="396966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2" y="1739795"/>
            <a:ext cx="4445953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08" indent="0">
              <a:buNone/>
              <a:defRPr sz="2200" b="1"/>
            </a:lvl2pPr>
            <a:lvl3pPr marL="992413" indent="0">
              <a:buNone/>
              <a:defRPr sz="2000" b="1"/>
            </a:lvl3pPr>
            <a:lvl4pPr marL="1488622" indent="0">
              <a:buNone/>
              <a:defRPr sz="1700" b="1"/>
            </a:lvl4pPr>
            <a:lvl5pPr marL="1984831" indent="0">
              <a:buNone/>
              <a:defRPr sz="1700" b="1"/>
            </a:lvl5pPr>
            <a:lvl6pPr marL="2481040" indent="0">
              <a:buNone/>
              <a:defRPr sz="1700" b="1"/>
            </a:lvl6pPr>
            <a:lvl7pPr marL="2977248" indent="0">
              <a:buNone/>
              <a:defRPr sz="1700" b="1"/>
            </a:lvl7pPr>
            <a:lvl8pPr marL="3473455" indent="0">
              <a:buNone/>
              <a:defRPr sz="1700" b="1"/>
            </a:lvl8pPr>
            <a:lvl9pPr marL="396966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2" y="2464859"/>
            <a:ext cx="4445953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1075902"/>
            <a:ext cx="1955800" cy="5746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1075902"/>
            <a:ext cx="5699760" cy="5746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 userDrawn="1"/>
        </p:nvSpPr>
        <p:spPr bwMode="auto">
          <a:xfrm>
            <a:off x="0" y="0"/>
            <a:ext cx="10058400" cy="657775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101882" tIns="50941" rIns="101882" bIns="50941" anchor="ctr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754380" y="3625321"/>
            <a:ext cx="854614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0" y="6514783"/>
            <a:ext cx="10065385" cy="863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01882" tIns="50941" rIns="101882" bIns="50941" anchor="ctr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pic>
        <p:nvPicPr>
          <p:cNvPr id="7" name="Picture 46" descr="IUwide_ps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74" y="6775662"/>
            <a:ext cx="2095500" cy="7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" y="2758123"/>
            <a:ext cx="9049068" cy="575733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501175" y="1899920"/>
            <a:ext cx="9049068" cy="879793"/>
          </a:xfrm>
        </p:spPr>
        <p:txBody>
          <a:bodyPr/>
          <a:lstStyle>
            <a:lvl1pPr algn="ctr">
              <a:defRPr sz="47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4891935"/>
            <a:ext cx="9049068" cy="518160"/>
          </a:xfrm>
        </p:spPr>
        <p:txBody>
          <a:bodyPr anchor="ctr"/>
          <a:lstStyle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4/14/08</a:t>
            </a:r>
            <a:endParaRPr lang="en-US"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9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" y="2763520"/>
            <a:ext cx="8912860" cy="4404360"/>
          </a:xfrm>
        </p:spPr>
        <p:txBody>
          <a:bodyPr/>
          <a:lstStyle>
            <a:lvl1pPr>
              <a:defRPr sz="3000">
                <a:latin typeface="Calibri" pitchFamily="34" charset="0"/>
              </a:defRPr>
            </a:lvl1pPr>
            <a:lvl2pPr>
              <a:defRPr sz="3000">
                <a:latin typeface="Calibri" pitchFamily="34" charset="0"/>
              </a:defRPr>
            </a:lvl2pPr>
            <a:lvl3pPr>
              <a:defRPr sz="3000">
                <a:latin typeface="Calibri" pitchFamily="34" charset="0"/>
              </a:defRPr>
            </a:lvl3pPr>
            <a:lvl4pPr>
              <a:defRPr sz="3000">
                <a:latin typeface="Calibri" pitchFamily="34" charset="0"/>
              </a:defRPr>
            </a:lvl4pPr>
            <a:lvl5pPr>
              <a:defRPr sz="30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017520" y="2245360"/>
            <a:ext cx="3855720" cy="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1"/>
            <a:ext cx="8549640" cy="154368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8"/>
            <a:ext cx="8549640" cy="1700211"/>
          </a:xfrm>
        </p:spPr>
        <p:txBody>
          <a:bodyPr anchor="b"/>
          <a:lstStyle>
            <a:lvl1pPr marL="0" indent="0">
              <a:buNone/>
              <a:defRPr sz="2200"/>
            </a:lvl1pPr>
            <a:lvl2pPr marL="496208" indent="0">
              <a:buNone/>
              <a:defRPr sz="2000"/>
            </a:lvl2pPr>
            <a:lvl3pPr marL="992413" indent="0">
              <a:buNone/>
              <a:defRPr sz="1700"/>
            </a:lvl3pPr>
            <a:lvl4pPr marL="1488622" indent="0">
              <a:buNone/>
              <a:defRPr sz="1400"/>
            </a:lvl4pPr>
            <a:lvl5pPr marL="1984831" indent="0">
              <a:buNone/>
              <a:defRPr sz="1400"/>
            </a:lvl5pPr>
            <a:lvl6pPr marL="2481040" indent="0">
              <a:buNone/>
              <a:defRPr sz="1400"/>
            </a:lvl6pPr>
            <a:lvl7pPr marL="2977248" indent="0">
              <a:buNone/>
              <a:defRPr sz="1400"/>
            </a:lvl7pPr>
            <a:lvl8pPr marL="3473455" indent="0">
              <a:buNone/>
              <a:defRPr sz="1400"/>
            </a:lvl8pPr>
            <a:lvl9pPr marL="396966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8148" y="2245360"/>
            <a:ext cx="3826033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1820" y="2245360"/>
            <a:ext cx="3827780" cy="457708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08" indent="0">
              <a:buNone/>
              <a:defRPr sz="2200" b="1"/>
            </a:lvl2pPr>
            <a:lvl3pPr marL="992413" indent="0">
              <a:buNone/>
              <a:defRPr sz="2000" b="1"/>
            </a:lvl3pPr>
            <a:lvl4pPr marL="1488622" indent="0">
              <a:buNone/>
              <a:defRPr sz="1700" b="1"/>
            </a:lvl4pPr>
            <a:lvl5pPr marL="1984831" indent="0">
              <a:buNone/>
              <a:defRPr sz="1700" b="1"/>
            </a:lvl5pPr>
            <a:lvl6pPr marL="2481040" indent="0">
              <a:buNone/>
              <a:defRPr sz="1700" b="1"/>
            </a:lvl6pPr>
            <a:lvl7pPr marL="2977248" indent="0">
              <a:buNone/>
              <a:defRPr sz="1700" b="1"/>
            </a:lvl7pPr>
            <a:lvl8pPr marL="3473455" indent="0">
              <a:buNone/>
              <a:defRPr sz="1700" b="1"/>
            </a:lvl8pPr>
            <a:lvl9pPr marL="396966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2" y="1739795"/>
            <a:ext cx="4445953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08" indent="0">
              <a:buNone/>
              <a:defRPr sz="2200" b="1"/>
            </a:lvl2pPr>
            <a:lvl3pPr marL="992413" indent="0">
              <a:buNone/>
              <a:defRPr sz="2000" b="1"/>
            </a:lvl3pPr>
            <a:lvl4pPr marL="1488622" indent="0">
              <a:buNone/>
              <a:defRPr sz="1700" b="1"/>
            </a:lvl4pPr>
            <a:lvl5pPr marL="1984831" indent="0">
              <a:buNone/>
              <a:defRPr sz="1700" b="1"/>
            </a:lvl5pPr>
            <a:lvl6pPr marL="2481040" indent="0">
              <a:buNone/>
              <a:defRPr sz="1700" b="1"/>
            </a:lvl6pPr>
            <a:lvl7pPr marL="2977248" indent="0">
              <a:buNone/>
              <a:defRPr sz="1700" b="1"/>
            </a:lvl7pPr>
            <a:lvl8pPr marL="3473455" indent="0">
              <a:buNone/>
              <a:defRPr sz="1700" b="1"/>
            </a:lvl8pPr>
            <a:lvl9pPr marL="396966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2" y="2464859"/>
            <a:ext cx="4445953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4" y="309456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9459"/>
            <a:ext cx="5622925" cy="663352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4" y="1626449"/>
            <a:ext cx="3309144" cy="5316539"/>
          </a:xfrm>
        </p:spPr>
        <p:txBody>
          <a:bodyPr/>
          <a:lstStyle>
            <a:lvl1pPr marL="0" indent="0">
              <a:buNone/>
              <a:defRPr sz="1400"/>
            </a:lvl1pPr>
            <a:lvl2pPr marL="496208" indent="0">
              <a:buNone/>
              <a:defRPr sz="1300"/>
            </a:lvl2pPr>
            <a:lvl3pPr marL="992413" indent="0">
              <a:buNone/>
              <a:defRPr sz="1100"/>
            </a:lvl3pPr>
            <a:lvl4pPr marL="1488622" indent="0">
              <a:buNone/>
              <a:defRPr sz="1000"/>
            </a:lvl4pPr>
            <a:lvl5pPr marL="1984831" indent="0">
              <a:buNone/>
              <a:defRPr sz="1000"/>
            </a:lvl5pPr>
            <a:lvl6pPr marL="2481040" indent="0">
              <a:buNone/>
              <a:defRPr sz="1000"/>
            </a:lvl6pPr>
            <a:lvl7pPr marL="2977248" indent="0">
              <a:buNone/>
              <a:defRPr sz="1000"/>
            </a:lvl7pPr>
            <a:lvl8pPr marL="3473455" indent="0">
              <a:buNone/>
              <a:defRPr sz="1000"/>
            </a:lvl8pPr>
            <a:lvl9pPr marL="396966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3"/>
            <a:ext cx="6035040" cy="6423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9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496208" indent="0">
              <a:buNone/>
              <a:defRPr sz="3000"/>
            </a:lvl2pPr>
            <a:lvl3pPr marL="992413" indent="0">
              <a:buNone/>
              <a:defRPr sz="2600"/>
            </a:lvl3pPr>
            <a:lvl4pPr marL="1488622" indent="0">
              <a:buNone/>
              <a:defRPr sz="2200"/>
            </a:lvl4pPr>
            <a:lvl5pPr marL="1984831" indent="0">
              <a:buNone/>
              <a:defRPr sz="2200"/>
            </a:lvl5pPr>
            <a:lvl6pPr marL="2481040" indent="0">
              <a:buNone/>
              <a:defRPr sz="2200"/>
            </a:lvl6pPr>
            <a:lvl7pPr marL="2977248" indent="0">
              <a:buNone/>
              <a:defRPr sz="2200"/>
            </a:lvl7pPr>
            <a:lvl8pPr marL="3473455" indent="0">
              <a:buNone/>
              <a:defRPr sz="2200"/>
            </a:lvl8pPr>
            <a:lvl9pPr marL="3969663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7"/>
            <a:ext cx="6035040" cy="912176"/>
          </a:xfrm>
        </p:spPr>
        <p:txBody>
          <a:bodyPr/>
          <a:lstStyle>
            <a:lvl1pPr marL="0" indent="0">
              <a:buNone/>
              <a:defRPr sz="1400"/>
            </a:lvl1pPr>
            <a:lvl2pPr marL="496208" indent="0">
              <a:buNone/>
              <a:defRPr sz="1300"/>
            </a:lvl2pPr>
            <a:lvl3pPr marL="992413" indent="0">
              <a:buNone/>
              <a:defRPr sz="1100"/>
            </a:lvl3pPr>
            <a:lvl4pPr marL="1488622" indent="0">
              <a:buNone/>
              <a:defRPr sz="1000"/>
            </a:lvl4pPr>
            <a:lvl5pPr marL="1984831" indent="0">
              <a:buNone/>
              <a:defRPr sz="1000"/>
            </a:lvl5pPr>
            <a:lvl6pPr marL="2481040" indent="0">
              <a:buNone/>
              <a:defRPr sz="1000"/>
            </a:lvl6pPr>
            <a:lvl7pPr marL="2977248" indent="0">
              <a:buNone/>
              <a:defRPr sz="1000"/>
            </a:lvl7pPr>
            <a:lvl8pPr marL="3473455" indent="0">
              <a:buNone/>
              <a:defRPr sz="1000"/>
            </a:lvl8pPr>
            <a:lvl9pPr marL="396966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1075903"/>
            <a:ext cx="1955800" cy="57465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1075903"/>
            <a:ext cx="5699760" cy="5746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 userDrawn="1"/>
        </p:nvSpPr>
        <p:spPr bwMode="auto">
          <a:xfrm>
            <a:off x="0" y="3"/>
            <a:ext cx="10058400" cy="65777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754380" y="3625321"/>
            <a:ext cx="854614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9242" tIns="49620" rIns="99242" bIns="49620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1" y="6514784"/>
            <a:ext cx="10065385" cy="863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46" descr="IUwide_ps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93674" y="6775662"/>
            <a:ext cx="2095500" cy="70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" y="2758126"/>
            <a:ext cx="9049068" cy="575734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501178" y="1899923"/>
            <a:ext cx="9049068" cy="879794"/>
          </a:xfrm>
        </p:spPr>
        <p:txBody>
          <a:bodyPr/>
          <a:lstStyle>
            <a:lvl1pPr algn="ctr"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4891935"/>
            <a:ext cx="9049068" cy="518160"/>
          </a:xfrm>
        </p:spPr>
        <p:txBody>
          <a:bodyPr anchor="ctr"/>
          <a:lstStyle>
            <a:lvl1pPr algn="ct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4/14/08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4" y="309456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9459"/>
            <a:ext cx="5622925" cy="663352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4" y="1626449"/>
            <a:ext cx="3309144" cy="5316539"/>
          </a:xfrm>
        </p:spPr>
        <p:txBody>
          <a:bodyPr/>
          <a:lstStyle>
            <a:lvl1pPr marL="0" indent="0">
              <a:buNone/>
              <a:defRPr sz="1400"/>
            </a:lvl1pPr>
            <a:lvl2pPr marL="496208" indent="0">
              <a:buNone/>
              <a:defRPr sz="1300"/>
            </a:lvl2pPr>
            <a:lvl3pPr marL="992413" indent="0">
              <a:buNone/>
              <a:defRPr sz="1100"/>
            </a:lvl3pPr>
            <a:lvl4pPr marL="1488622" indent="0">
              <a:buNone/>
              <a:defRPr sz="1000"/>
            </a:lvl4pPr>
            <a:lvl5pPr marL="1984831" indent="0">
              <a:buNone/>
              <a:defRPr sz="1000"/>
            </a:lvl5pPr>
            <a:lvl6pPr marL="2481040" indent="0">
              <a:buNone/>
              <a:defRPr sz="1000"/>
            </a:lvl6pPr>
            <a:lvl7pPr marL="2977248" indent="0">
              <a:buNone/>
              <a:defRPr sz="1000"/>
            </a:lvl7pPr>
            <a:lvl8pPr marL="3473455" indent="0">
              <a:buNone/>
              <a:defRPr sz="1000"/>
            </a:lvl8pPr>
            <a:lvl9pPr marL="396966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3"/>
            <a:ext cx="6035040" cy="6423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9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496208" indent="0">
              <a:buNone/>
              <a:defRPr sz="3000"/>
            </a:lvl2pPr>
            <a:lvl3pPr marL="992413" indent="0">
              <a:buNone/>
              <a:defRPr sz="2600"/>
            </a:lvl3pPr>
            <a:lvl4pPr marL="1488622" indent="0">
              <a:buNone/>
              <a:defRPr sz="2200"/>
            </a:lvl4pPr>
            <a:lvl5pPr marL="1984831" indent="0">
              <a:buNone/>
              <a:defRPr sz="2200"/>
            </a:lvl5pPr>
            <a:lvl6pPr marL="2481040" indent="0">
              <a:buNone/>
              <a:defRPr sz="2200"/>
            </a:lvl6pPr>
            <a:lvl7pPr marL="2977248" indent="0">
              <a:buNone/>
              <a:defRPr sz="2200"/>
            </a:lvl7pPr>
            <a:lvl8pPr marL="3473455" indent="0">
              <a:buNone/>
              <a:defRPr sz="2200"/>
            </a:lvl8pPr>
            <a:lvl9pPr marL="3969663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7"/>
            <a:ext cx="6035040" cy="912176"/>
          </a:xfrm>
        </p:spPr>
        <p:txBody>
          <a:bodyPr/>
          <a:lstStyle>
            <a:lvl1pPr marL="0" indent="0">
              <a:buNone/>
              <a:defRPr sz="1400"/>
            </a:lvl1pPr>
            <a:lvl2pPr marL="496208" indent="0">
              <a:buNone/>
              <a:defRPr sz="1300"/>
            </a:lvl2pPr>
            <a:lvl3pPr marL="992413" indent="0">
              <a:buNone/>
              <a:defRPr sz="1100"/>
            </a:lvl3pPr>
            <a:lvl4pPr marL="1488622" indent="0">
              <a:buNone/>
              <a:defRPr sz="1000"/>
            </a:lvl4pPr>
            <a:lvl5pPr marL="1984831" indent="0">
              <a:buNone/>
              <a:defRPr sz="1000"/>
            </a:lvl5pPr>
            <a:lvl6pPr marL="2481040" indent="0">
              <a:buNone/>
              <a:defRPr sz="1000"/>
            </a:lvl6pPr>
            <a:lvl7pPr marL="2977248" indent="0">
              <a:buNone/>
              <a:defRPr sz="1000"/>
            </a:lvl7pPr>
            <a:lvl8pPr marL="3473455" indent="0">
              <a:buNone/>
              <a:defRPr sz="1000"/>
            </a:lvl8pPr>
            <a:lvl9pPr marL="396966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4/14/08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Building an Audio Preservation System at IU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6744" y="1075901"/>
            <a:ext cx="89111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40" y="2418080"/>
            <a:ext cx="89128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1" y="7686041"/>
            <a:ext cx="10065385" cy="935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46720" y="7081520"/>
            <a:ext cx="176022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4/14/08</a:t>
            </a:r>
            <a:endParaRPr lang="en-US" sz="1400" dirty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" y="7081520"/>
            <a:ext cx="54483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Building an Audio Preservation System at IU</a:t>
            </a:r>
            <a:endParaRPr lang="en-US" sz="1400" dirty="0"/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1" y="0"/>
            <a:ext cx="10065385" cy="912179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/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105434" y="156529"/>
            <a:ext cx="1844040" cy="6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496208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992413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488622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1984831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72156" indent="-372156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6338" indent="-310129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</a:defRPr>
      </a:lvl2pPr>
      <a:lvl3pPr marL="1240520" indent="-248104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36728" indent="-248104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32935" indent="-248104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29143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25352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21559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17767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08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413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622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831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040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248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455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9663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46" tIns="50923" rIns="101846" bIns="509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4"/>
            <a:ext cx="9052560" cy="5129425"/>
          </a:xfrm>
          <a:prstGeom prst="rect">
            <a:avLst/>
          </a:prstGeom>
        </p:spPr>
        <p:txBody>
          <a:bodyPr vert="horz" lIns="101846" tIns="50923" rIns="101846" bIns="509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l" defTabSz="1018467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7985B-18C3-4FB9-859F-4B1D7E98B537}" type="datetimeFigureOut">
              <a:rPr lang="en-US" i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5/17/12</a:t>
            </a:fld>
            <a:endParaRPr lang="en-US" i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ctr" defTabSz="1018467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r" defTabSz="1018467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98B1F-1A0E-40FF-9E48-DBC08D948160}" type="slidenum">
              <a:rPr lang="en-US" i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‹#›</a:t>
            </a:fld>
            <a:endParaRPr lang="en-US" i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01846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25" indent="-381925" algn="l" defTabSz="10184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04" indent="-318271" algn="l" defTabSz="101846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084" indent="-254616" algn="l" defTabSz="10184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317" indent="-254616" algn="l" defTabSz="101846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551" indent="-254616" algn="l" defTabSz="101846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785" indent="-254616" algn="l" defTabSz="10184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019" indent="-254616" algn="l" defTabSz="10184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251" indent="-254616" algn="l" defTabSz="10184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485" indent="-254616" algn="l" defTabSz="10184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33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467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01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35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169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400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636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867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6743" y="1075902"/>
            <a:ext cx="89111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58" tIns="50929" rIns="101858" bIns="509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40" y="2418080"/>
            <a:ext cx="89128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58" tIns="50929" rIns="101858" bIns="509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7686041"/>
            <a:ext cx="10065385" cy="9355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/>
          <a:lstStyle/>
          <a:p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46720" y="7081520"/>
            <a:ext cx="176022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58" tIns="50929" rIns="101858" bIns="50929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600" dirty="0">
              <a:solidFill>
                <a:srgbClr val="B0B2B4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" y="7081520"/>
            <a:ext cx="54483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58" tIns="50929" rIns="101858" bIns="50929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600" dirty="0">
              <a:solidFill>
                <a:srgbClr val="B0B2B4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0" y="3"/>
            <a:ext cx="10065385" cy="912178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/>
          <a:lstStyle/>
          <a:p>
            <a:endParaRPr lang="en-US" sz="2700" dirty="0">
              <a:solidFill>
                <a:srgbClr val="000000"/>
              </a:solidFill>
            </a:endParaRPr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105434" y="156531"/>
            <a:ext cx="184404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509292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1018586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527879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2037173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81970" indent="-38197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827601" indent="-318309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73233" indent="-25464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82525" indent="-25464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91819" indent="-25464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801112" indent="-25464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310406" indent="-25464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819698" indent="-25464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328992" indent="-25464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92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86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879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173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466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758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052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344" algn="l" defTabSz="5092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6741" y="1075902"/>
            <a:ext cx="89111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40" y="2418080"/>
            <a:ext cx="89128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7686040"/>
            <a:ext cx="10065385" cy="9355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01882" tIns="50941" rIns="101882" bIns="50941" anchor="ctr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46720" y="7081520"/>
            <a:ext cx="176022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B0B2B4"/>
                </a:solidFill>
              </a:rPr>
              <a:t>4/14/08</a:t>
            </a:r>
            <a:endParaRPr lang="en-US" sz="1600">
              <a:solidFill>
                <a:srgbClr val="B0B2B4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" y="7081520"/>
            <a:ext cx="54483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B0B2B4"/>
                </a:solidFill>
              </a:rPr>
              <a:t>Building an Audio Preservation System at IU</a:t>
            </a:r>
            <a:endParaRPr lang="en-US" sz="1600">
              <a:solidFill>
                <a:srgbClr val="B0B2B4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0" y="1"/>
            <a:ext cx="10065385" cy="912178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lIns="101882" tIns="50941" rIns="101882" bIns="50941" anchor="ctr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105434" y="156529"/>
            <a:ext cx="184404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509412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1018824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528237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2037649" algn="l" rtl="0" fontAlgn="base">
        <a:spcBef>
          <a:spcPct val="0"/>
        </a:spcBef>
        <a:spcAft>
          <a:spcPct val="0"/>
        </a:spcAft>
        <a:defRPr sz="38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82059" indent="-382059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73531" indent="-25470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82943" indent="-25470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92355" indent="-25470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801767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311180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820592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330004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6744" y="1075901"/>
            <a:ext cx="89111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40" y="2418080"/>
            <a:ext cx="89128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1" y="7686041"/>
            <a:ext cx="10065385" cy="935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46720" y="7081520"/>
            <a:ext cx="176022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</a:rPr>
              <a:t>4/14/08</a:t>
            </a:r>
            <a:endParaRPr lang="en-US" sz="1400" dirty="0">
              <a:solidFill>
                <a:srgbClr val="B0B2B4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" y="7081520"/>
            <a:ext cx="544830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42" tIns="49620" rIns="99242" bIns="49620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solidFill>
                  <a:srgbClr val="B0B2B4"/>
                </a:solidFill>
              </a:rPr>
              <a:t>Building an Audio Preservation System at IU</a:t>
            </a:r>
            <a:endParaRPr lang="en-US" sz="1400" dirty="0">
              <a:solidFill>
                <a:srgbClr val="B0B2B4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1" y="0"/>
            <a:ext cx="10065385" cy="912179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lIns="99242" tIns="49620" rIns="99242" bIns="4962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105434" y="156529"/>
            <a:ext cx="1844040" cy="6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496208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992413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488622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1984831" algn="l" rtl="0" fontAlgn="base"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72156" indent="-372156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6338" indent="-310129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</a:defRPr>
      </a:lvl2pPr>
      <a:lvl3pPr marL="1240520" indent="-248104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36728" indent="-248104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32935" indent="-248104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29143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25352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21559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17767" indent="-24810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08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413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622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831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040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248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455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9663" algn="l" defTabSz="4962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icasey@indiana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hyperlink" Target="mailto:micasey@indiana.ed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1"/>
          <p:cNvSpPr>
            <a:spLocks noGrp="1"/>
          </p:cNvSpPr>
          <p:nvPr>
            <p:ph type="subTitle" idx="1"/>
          </p:nvPr>
        </p:nvSpPr>
        <p:spPr>
          <a:xfrm>
            <a:off x="502920" y="1905003"/>
            <a:ext cx="9049068" cy="1428857"/>
          </a:xfrm>
        </p:spPr>
        <p:txBody>
          <a:bodyPr/>
          <a:lstStyle/>
          <a:p>
            <a:r>
              <a:rPr lang="en-US" sz="4300" dirty="0" smtClean="0"/>
              <a:t>Indiana University Bloomington</a:t>
            </a:r>
          </a:p>
          <a:p>
            <a:r>
              <a:rPr lang="en-US" sz="4300" dirty="0" smtClean="0"/>
              <a:t>Media Preservation Initiative</a:t>
            </a: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670560" y="4058921"/>
            <a:ext cx="9049068" cy="22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242" tIns="49620" rIns="99242" bIns="49620" anchor="ctr"/>
          <a:lstStyle/>
          <a:p>
            <a:pPr algn="ctr">
              <a:spcBef>
                <a:spcPct val="20000"/>
              </a:spcBef>
            </a:pPr>
            <a:endParaRPr lang="en-US" sz="2200" i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86200"/>
            <a:ext cx="8763000" cy="2069979"/>
          </a:xfrm>
          <a:prstGeom prst="rect">
            <a:avLst/>
          </a:prstGeom>
          <a:noFill/>
        </p:spPr>
        <p:txBody>
          <a:bodyPr wrap="square" lIns="99242" tIns="49620" rIns="99242" bIns="49620" rtlCol="0">
            <a:spAutoFit/>
          </a:bodyPr>
          <a:lstStyle/>
          <a:p>
            <a:pPr algn="ctr"/>
            <a:r>
              <a:rPr lang="en-US" sz="3200" i="0" dirty="0" smtClean="0">
                <a:solidFill>
                  <a:schemeClr val="bg1"/>
                </a:solidFill>
              </a:rPr>
              <a:t>Mike Casey</a:t>
            </a:r>
          </a:p>
          <a:p>
            <a:pPr algn="ctr"/>
            <a:r>
              <a:rPr lang="en-US" sz="2800" i="0" dirty="0" smtClean="0">
                <a:solidFill>
                  <a:schemeClr val="bg1"/>
                </a:solidFill>
              </a:rPr>
              <a:t>Director of Media Preservation Services</a:t>
            </a:r>
          </a:p>
          <a:p>
            <a:pPr algn="ctr"/>
            <a:endParaRPr lang="en-US" sz="1200" i="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micasey@indiana.edu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Website:</a:t>
            </a:r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</a:rPr>
              <a:t> http://www.indiana.edu/~medpres/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Blog:</a:t>
            </a:r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</a:rPr>
              <a:t> http://mediapreservation.wordpress.com/</a:t>
            </a:r>
            <a:endParaRPr lang="en-US" sz="22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0"/>
            <a:ext cx="5617315" cy="7223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806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011680" y="1554480"/>
            <a:ext cx="5975668" cy="5892270"/>
            <a:chOff x="1120775" y="1255713"/>
            <a:chExt cx="5432425" cy="5199062"/>
          </a:xfrm>
        </p:grpSpPr>
        <p:sp>
          <p:nvSpPr>
            <p:cNvPr id="1026" name="Oval 2"/>
            <p:cNvSpPr>
              <a:spLocks noChangeArrowheads="1"/>
            </p:cNvSpPr>
            <p:nvPr/>
          </p:nvSpPr>
          <p:spPr bwMode="auto">
            <a:xfrm>
              <a:off x="1447800" y="1255713"/>
              <a:ext cx="4645025" cy="3243262"/>
            </a:xfrm>
            <a:prstGeom prst="ellipse">
              <a:avLst/>
            </a:prstGeom>
            <a:solidFill>
              <a:srgbClr val="E5B8B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700" i="0" dirty="0" smtClean="0">
                  <a:latin typeface="Calibri" pitchFamily="34" charset="0"/>
                  <a:cs typeface="Arial" pitchFamily="34" charset="0"/>
                </a:rPr>
                <a:t>Indiana University Bloomington</a:t>
              </a:r>
            </a:p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700" i="0" dirty="0" smtClean="0">
                  <a:latin typeface="Calibri" pitchFamily="34" charset="0"/>
                  <a:cs typeface="Arial" pitchFamily="34" charset="0"/>
                </a:rPr>
                <a:t>Media Preservation Advisory Board</a:t>
              </a:r>
              <a:endParaRPr lang="en-US" sz="2000" i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" name="Oval 3"/>
            <p:cNvSpPr>
              <a:spLocks noChangeArrowheads="1"/>
            </p:cNvSpPr>
            <p:nvPr/>
          </p:nvSpPr>
          <p:spPr bwMode="auto">
            <a:xfrm>
              <a:off x="2009775" y="2454275"/>
              <a:ext cx="3460750" cy="18684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400" i="0" dirty="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Media Preservation Task Force</a:t>
              </a:r>
              <a:endParaRPr lang="en-US" sz="20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Oval 4"/>
            <p:cNvSpPr>
              <a:spLocks noChangeArrowheads="1"/>
            </p:cNvSpPr>
            <p:nvPr/>
          </p:nvSpPr>
          <p:spPr bwMode="auto">
            <a:xfrm>
              <a:off x="2806700" y="3194050"/>
              <a:ext cx="1947863" cy="858838"/>
            </a:xfrm>
            <a:prstGeom prst="ellipse">
              <a:avLst/>
            </a:prstGeom>
            <a:solidFill>
              <a:srgbClr val="F2DBDB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200" i="0" dirty="0" smtClean="0">
                  <a:latin typeface="Calibri" pitchFamily="34" charset="0"/>
                  <a:cs typeface="Arial" pitchFamily="34" charset="0"/>
                </a:rPr>
                <a:t>Media Preservation</a:t>
              </a:r>
            </a:p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200" i="0" dirty="0" smtClean="0">
                  <a:latin typeface="Calibri" pitchFamily="34" charset="0"/>
                  <a:cs typeface="Arial" pitchFamily="34" charset="0"/>
                </a:rPr>
                <a:t>Working Group</a:t>
              </a:r>
              <a:endParaRPr lang="en-US" sz="2000" i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4835525" y="4832350"/>
              <a:ext cx="1717675" cy="1622425"/>
            </a:xfrm>
            <a:prstGeom prst="octagon">
              <a:avLst>
                <a:gd name="adj" fmla="val 29287"/>
              </a:avLst>
            </a:prstGeom>
            <a:solidFill>
              <a:srgbClr val="B8CCE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400" i="0" dirty="0" smtClean="0">
                  <a:latin typeface="Calibri" pitchFamily="34" charset="0"/>
                  <a:cs typeface="Arial" pitchFamily="34" charset="0"/>
                </a:rPr>
                <a:t>Consultant:</a:t>
              </a:r>
              <a:endParaRPr lang="en-US" sz="1400" i="0" dirty="0" smtClean="0">
                <a:latin typeface="Times New Roman" pitchFamily="18" charset="0"/>
                <a:cs typeface="Arial" pitchFamily="34" charset="0"/>
              </a:endParaRPr>
            </a:p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400" i="0" dirty="0" smtClean="0">
                  <a:latin typeface="Calibri" pitchFamily="34" charset="0"/>
                  <a:cs typeface="Arial" pitchFamily="34" charset="0"/>
                </a:rPr>
                <a:t>AudioVisual Preservation Solutions (AVPS)</a:t>
              </a:r>
              <a:endParaRPr lang="en-US" sz="2000" i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1120775" y="5157788"/>
              <a:ext cx="2266950" cy="827087"/>
            </a:xfrm>
            <a:prstGeom prst="roundRect">
              <a:avLst>
                <a:gd name="adj" fmla="val 16667"/>
              </a:avLst>
            </a:prstGeom>
            <a:solidFill>
              <a:srgbClr val="8DB3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700" i="0" dirty="0" smtClean="0">
                  <a:latin typeface="Calibri" pitchFamily="34" charset="0"/>
                  <a:cs typeface="Arial" pitchFamily="34" charset="0"/>
                </a:rPr>
                <a:t>External</a:t>
              </a:r>
              <a:endParaRPr lang="en-US" sz="1700" i="0" dirty="0" smtClean="0">
                <a:latin typeface="Times New Roman" pitchFamily="18" charset="0"/>
                <a:cs typeface="Arial" pitchFamily="34" charset="0"/>
              </a:endParaRPr>
            </a:p>
            <a:p>
              <a:pPr algn="ctr" defTabSz="992413" eaLnBrk="1" hangingPunct="1">
                <a:spcAft>
                  <a:spcPts val="1086"/>
                </a:spcAft>
              </a:pPr>
              <a:r>
                <a:rPr lang="en-US" sz="1700" i="0" dirty="0" smtClean="0">
                  <a:latin typeface="Calibri" pitchFamily="34" charset="0"/>
                  <a:cs typeface="Arial" pitchFamily="34" charset="0"/>
                </a:rPr>
                <a:t>Advisory Board</a:t>
              </a:r>
              <a:endParaRPr lang="en-US" sz="2000" i="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flipV="1">
              <a:off x="2219325" y="4052888"/>
              <a:ext cx="1271588" cy="11049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 flipH="1" flipV="1">
              <a:off x="4238625" y="4005263"/>
              <a:ext cx="1470025" cy="8255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numCol="2"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Preservation Principles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Long time horizon</a:t>
            </a:r>
          </a:p>
          <a:p>
            <a:r>
              <a:rPr lang="en-US" sz="2600" dirty="0" smtClean="0">
                <a:latin typeface="Calibri" pitchFamily="34" charset="0"/>
              </a:rPr>
              <a:t>Timeliness</a:t>
            </a:r>
          </a:p>
          <a:p>
            <a:r>
              <a:rPr lang="en-US" sz="2600" dirty="0" smtClean="0">
                <a:latin typeface="Calibri" pitchFamily="34" charset="0"/>
              </a:rPr>
              <a:t>Digitize once</a:t>
            </a:r>
          </a:p>
          <a:p>
            <a:r>
              <a:rPr lang="en-US" sz="2600" dirty="0" smtClean="0">
                <a:latin typeface="Calibri" pitchFamily="34" charset="0"/>
              </a:rPr>
              <a:t>Standards/best practices</a:t>
            </a:r>
          </a:p>
          <a:p>
            <a:r>
              <a:rPr lang="en-US" sz="2600" dirty="0" smtClean="0">
                <a:latin typeface="Calibri" pitchFamily="34" charset="0"/>
              </a:rPr>
              <a:t>Leverage existing resources</a:t>
            </a:r>
          </a:p>
          <a:p>
            <a:r>
              <a:rPr lang="en-US" sz="2600" dirty="0" smtClean="0">
                <a:latin typeface="Calibri" pitchFamily="34" charset="0"/>
              </a:rPr>
              <a:t>Partnerships			</a:t>
            </a:r>
          </a:p>
          <a:p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Curatorial/unit responsibility</a:t>
            </a:r>
          </a:p>
          <a:p>
            <a:r>
              <a:rPr lang="en-US" sz="2600" dirty="0" smtClean="0">
                <a:latin typeface="Calibri" pitchFamily="34" charset="0"/>
              </a:rPr>
              <a:t>Transparency</a:t>
            </a:r>
          </a:p>
          <a:p>
            <a:r>
              <a:rPr lang="en-US" sz="2600" dirty="0" smtClean="0">
                <a:latin typeface="Calibri" pitchFamily="34" charset="0"/>
              </a:rPr>
              <a:t>Prioritization</a:t>
            </a:r>
          </a:p>
          <a:p>
            <a:r>
              <a:rPr lang="en-US" sz="2600" dirty="0" smtClean="0">
                <a:latin typeface="Calibri" pitchFamily="34" charset="0"/>
              </a:rPr>
              <a:t>Efficiency</a:t>
            </a:r>
          </a:p>
          <a:p>
            <a:r>
              <a:rPr lang="en-US" sz="2600" dirty="0" smtClean="0">
                <a:latin typeface="Calibri" pitchFamily="34" charset="0"/>
              </a:rPr>
              <a:t>Accuracy and integrity</a:t>
            </a:r>
          </a:p>
          <a:p>
            <a:r>
              <a:rPr lang="en-US" sz="2600" dirty="0" smtClean="0">
                <a:latin typeface="Calibri" pitchFamily="34" charset="0"/>
              </a:rPr>
              <a:t>Preservation and access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numCol="2"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Access Principles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Description/cataloging</a:t>
            </a:r>
          </a:p>
          <a:p>
            <a:r>
              <a:rPr lang="en-US" sz="2600" dirty="0" smtClean="0">
                <a:latin typeface="Calibri" pitchFamily="34" charset="0"/>
              </a:rPr>
              <a:t>Copyright strategies</a:t>
            </a:r>
          </a:p>
          <a:p>
            <a:r>
              <a:rPr lang="en-US" sz="2600" dirty="0" smtClean="0">
                <a:latin typeface="Calibri" pitchFamily="34" charset="0"/>
              </a:rPr>
              <a:t>Rights management</a:t>
            </a:r>
          </a:p>
          <a:p>
            <a:r>
              <a:rPr lang="en-US" sz="2600" dirty="0" smtClean="0">
                <a:latin typeface="Calibri" pitchFamily="34" charset="0"/>
              </a:rPr>
              <a:t>Standards/best practices			</a:t>
            </a:r>
          </a:p>
          <a:p>
            <a:pPr>
              <a:buNone/>
            </a:pPr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Curatorial/unit responsibility</a:t>
            </a:r>
          </a:p>
          <a:p>
            <a:r>
              <a:rPr lang="en-US" sz="2600" dirty="0" smtClean="0">
                <a:latin typeface="Calibri" pitchFamily="34" charset="0"/>
              </a:rPr>
              <a:t>Automation</a:t>
            </a:r>
          </a:p>
          <a:p>
            <a:r>
              <a:rPr lang="en-US" sz="2600" dirty="0" smtClean="0">
                <a:latin typeface="Calibri" pitchFamily="34" charset="0"/>
              </a:rPr>
              <a:t>Derivative quality</a:t>
            </a:r>
          </a:p>
          <a:p>
            <a:r>
              <a:rPr lang="en-US" sz="2600" dirty="0" smtClean="0">
                <a:latin typeface="Calibri" pitchFamily="34" charset="0"/>
              </a:rPr>
              <a:t>Object/collection management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Develop In-house or Outsource Analysis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Scale and uniformity</a:t>
            </a:r>
          </a:p>
          <a:p>
            <a:r>
              <a:rPr lang="en-US" sz="2600" dirty="0" smtClean="0">
                <a:latin typeface="Calibri" pitchFamily="34" charset="0"/>
              </a:rPr>
              <a:t>Quality control</a:t>
            </a:r>
          </a:p>
          <a:p>
            <a:r>
              <a:rPr lang="en-US" sz="2600" dirty="0" smtClean="0">
                <a:latin typeface="Calibri" pitchFamily="34" charset="0"/>
              </a:rPr>
              <a:t>Future location of expertise</a:t>
            </a:r>
          </a:p>
          <a:p>
            <a:r>
              <a:rPr lang="en-US" sz="2600" dirty="0" smtClean="0">
                <a:latin typeface="Calibri" pitchFamily="34" charset="0"/>
              </a:rPr>
              <a:t>Education</a:t>
            </a:r>
          </a:p>
          <a:p>
            <a:r>
              <a:rPr lang="en-US" sz="2600" dirty="0" smtClean="0">
                <a:latin typeface="Calibri" pitchFamily="34" charset="0"/>
              </a:rPr>
              <a:t>National leadership</a:t>
            </a:r>
          </a:p>
          <a:p>
            <a:r>
              <a:rPr lang="en-US" sz="2600" dirty="0" smtClean="0">
                <a:latin typeface="Calibri" pitchFamily="34" charset="0"/>
              </a:rPr>
              <a:t>Cost</a:t>
            </a:r>
          </a:p>
          <a:p>
            <a:pPr>
              <a:buNone/>
            </a:pPr>
            <a:endParaRPr lang="en-US" sz="2600" dirty="0" smtClean="0">
              <a:latin typeface="Calibri" pitchFamily="34" charset="0"/>
            </a:endParaRPr>
          </a:p>
          <a:p>
            <a:endParaRPr lang="en-US" sz="1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83616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Approach to Preservation Transfer Analysis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Custom 1:1</a:t>
            </a:r>
          </a:p>
          <a:p>
            <a:r>
              <a:rPr lang="en-US" sz="2600" dirty="0" smtClean="0">
                <a:latin typeface="Calibri" pitchFamily="34" charset="0"/>
              </a:rPr>
              <a:t>Parallel transfer</a:t>
            </a:r>
          </a:p>
          <a:p>
            <a:pPr lvl="1"/>
            <a:r>
              <a:rPr lang="en-US" sz="2600" dirty="0" smtClean="0">
                <a:latin typeface="Calibri" pitchFamily="34" charset="0"/>
              </a:rPr>
              <a:t>Mass migration</a:t>
            </a:r>
          </a:p>
          <a:p>
            <a:pPr lvl="1"/>
            <a:r>
              <a:rPr lang="en-US" sz="2600" dirty="0" smtClean="0">
                <a:latin typeface="Calibri" pitchFamily="34" charset="0"/>
              </a:rPr>
              <a:t>Mass digitization</a:t>
            </a:r>
          </a:p>
          <a:p>
            <a:pPr lvl="1"/>
            <a:r>
              <a:rPr lang="en-US" sz="2600" dirty="0" smtClean="0">
                <a:latin typeface="Calibri" pitchFamily="34" charset="0"/>
              </a:rPr>
              <a:t>Small-scale</a:t>
            </a:r>
          </a:p>
          <a:p>
            <a:r>
              <a:rPr lang="en-US" sz="2600" dirty="0" smtClean="0">
                <a:latin typeface="Calibri" pitchFamily="34" charset="0"/>
              </a:rPr>
              <a:t>Intersection of preservation principles and efficiency</a:t>
            </a:r>
          </a:p>
          <a:p>
            <a:r>
              <a:rPr lang="en-US" sz="2600" dirty="0" smtClean="0">
                <a:latin typeface="Calibri" pitchFamily="34" charset="0"/>
              </a:rPr>
              <a:t>Indiana approach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micasey\Desktop\MPI April Report photos\MPI April Report photos\DSC_9018_aburdet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03632"/>
            <a:ext cx="4812914" cy="74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micasey\Desktop\MPI April Report\MPI April Report\DSC_9048_aburdet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70" y="518160"/>
            <a:ext cx="9691762" cy="66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Indiana Media Preservation and Access Center</a:t>
            </a:r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(IMPAC)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Audio preservation transfer</a:t>
            </a:r>
          </a:p>
          <a:p>
            <a:r>
              <a:rPr lang="en-US" sz="2600" dirty="0" smtClean="0">
                <a:latin typeface="Calibri" pitchFamily="34" charset="0"/>
              </a:rPr>
              <a:t>Video preservation transfer</a:t>
            </a:r>
          </a:p>
          <a:p>
            <a:r>
              <a:rPr lang="en-US" sz="2600" dirty="0" smtClean="0">
                <a:latin typeface="Calibri" pitchFamily="34" charset="0"/>
              </a:rPr>
              <a:t>Film conservation and access digitizing</a:t>
            </a:r>
          </a:p>
          <a:p>
            <a:pPr>
              <a:buNone/>
            </a:pPr>
            <a:endParaRPr lang="en-US" sz="2600" dirty="0" smtClean="0">
              <a:latin typeface="Calibri" pitchFamily="34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83616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Indiana Media Preservation and Access Center</a:t>
            </a:r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(IMPAC)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Pre-digitization prep services for units</a:t>
            </a:r>
          </a:p>
          <a:p>
            <a:pPr lvl="1"/>
            <a:r>
              <a:rPr lang="en-US" sz="2600" dirty="0" smtClean="0">
                <a:latin typeface="Calibri" pitchFamily="34" charset="0"/>
              </a:rPr>
              <a:t>‘SMART’ team</a:t>
            </a:r>
          </a:p>
          <a:p>
            <a:r>
              <a:rPr lang="en-US" sz="2600" dirty="0" smtClean="0">
                <a:latin typeface="Calibri" pitchFamily="34" charset="0"/>
              </a:rPr>
              <a:t>Derivative creation</a:t>
            </a:r>
          </a:p>
          <a:p>
            <a:r>
              <a:rPr lang="en-US" sz="2600" dirty="0" smtClean="0">
                <a:latin typeface="Calibri" pitchFamily="34" charset="0"/>
              </a:rPr>
              <a:t>Quality control</a:t>
            </a:r>
          </a:p>
          <a:p>
            <a:r>
              <a:rPr lang="en-US" sz="2600" dirty="0" smtClean="0">
                <a:latin typeface="Calibri" pitchFamily="34" charset="0"/>
              </a:rPr>
              <a:t>Ingest into preservation repository</a:t>
            </a:r>
          </a:p>
          <a:p>
            <a:r>
              <a:rPr lang="en-US" sz="2600" dirty="0" smtClean="0">
                <a:latin typeface="Calibri" pitchFamily="34" charset="0"/>
              </a:rPr>
              <a:t>Access tools and infrastructure</a:t>
            </a:r>
            <a:endParaRPr lang="en-US" dirty="0" smtClean="0"/>
          </a:p>
          <a:p>
            <a:pPr>
              <a:buNone/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760" y="-362712"/>
            <a:ext cx="6739128" cy="83941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81001"/>
            <a:ext cx="8702896" cy="704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t="1875" b="8438"/>
          <a:stretch>
            <a:fillRect/>
          </a:stretch>
        </p:blipFill>
        <p:spPr bwMode="auto">
          <a:xfrm>
            <a:off x="118875" y="365761"/>
            <a:ext cx="9816885" cy="704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3" y="1066800"/>
            <a:ext cx="8911114" cy="1295400"/>
          </a:xfrm>
        </p:spPr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276599"/>
            <a:ext cx="8912860" cy="3850641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endParaRPr lang="en-US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endParaRPr lang="en-US" sz="1400" b="1" dirty="0" smtClean="0"/>
          </a:p>
        </p:txBody>
      </p:sp>
      <p:graphicFrame>
        <p:nvGraphicFramePr>
          <p:cNvPr id="8" name="Diagram 7"/>
          <p:cNvGraphicFramePr/>
          <p:nvPr/>
        </p:nvGraphicFramePr>
        <p:xfrm>
          <a:off x="914400" y="2895600"/>
          <a:ext cx="8633460" cy="457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57400" y="2514603"/>
            <a:ext cx="5398081" cy="492444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latin typeface="Calibri" pitchFamily="34" charset="0"/>
              </a:rPr>
              <a:t>Media Preservation Targets 2013-2027</a:t>
            </a:r>
            <a:endParaRPr lang="en-US" i="0" dirty="0">
              <a:latin typeface="Calibri" pitchFamily="34" charset="0"/>
            </a:endParaRPr>
          </a:p>
        </p:txBody>
      </p:sp>
      <p:sp>
        <p:nvSpPr>
          <p:cNvPr id="10" name="Straight Connector 9"/>
          <p:cNvSpPr/>
          <p:nvPr/>
        </p:nvSpPr>
        <p:spPr>
          <a:xfrm rot="5400000">
            <a:off x="5600702" y="4381500"/>
            <a:ext cx="76199" cy="1981201"/>
          </a:xfrm>
          <a:prstGeom prst="line">
            <a:avLst/>
          </a:prstGeom>
          <a:solidFill>
            <a:srgbClr val="9BBB5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8064A2">
                <a:lumMod val="40000"/>
                <a:lumOff val="6000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2" name="Straight Connector 11"/>
          <p:cNvCxnSpPr/>
          <p:nvPr/>
        </p:nvCxnSpPr>
        <p:spPr bwMode="auto">
          <a:xfrm flipH="1">
            <a:off x="2667000" y="5410200"/>
            <a:ext cx="19812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2743200" y="4648203"/>
            <a:ext cx="19050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Indiana Media Preservation and Access Center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How do we get it done in 15 years?</a:t>
            </a:r>
          </a:p>
          <a:p>
            <a:r>
              <a:rPr lang="en-US" sz="2600" dirty="0" smtClean="0">
                <a:latin typeface="Calibri" pitchFamily="34" charset="0"/>
              </a:rPr>
              <a:t>How do we attain massive, rapid and considered?</a:t>
            </a:r>
          </a:p>
          <a:p>
            <a:r>
              <a:rPr lang="en-US" sz="2600" dirty="0" smtClean="0">
                <a:latin typeface="Calibri" pitchFamily="34" charset="0"/>
              </a:rPr>
              <a:t>Assumptions behind the data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Prioritize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Develop tools</a:t>
            </a:r>
          </a:p>
          <a:p>
            <a:r>
              <a:rPr lang="en-US" sz="2600" dirty="0" smtClean="0">
                <a:latin typeface="Calibri" pitchFamily="34" charset="0"/>
              </a:rPr>
              <a:t>Preservation condition/risk: </a:t>
            </a:r>
            <a:r>
              <a:rPr lang="en-US" sz="2600" dirty="0" err="1" smtClean="0">
                <a:latin typeface="Calibri" pitchFamily="34" charset="0"/>
              </a:rPr>
              <a:t>MediaSCORE</a:t>
            </a:r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Research/instructional value: </a:t>
            </a:r>
            <a:r>
              <a:rPr lang="en-US" sz="2600" dirty="0" err="1" smtClean="0">
                <a:latin typeface="Calibri" pitchFamily="34" charset="0"/>
              </a:rPr>
              <a:t>MediaRIVERS</a:t>
            </a:r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Curatorial/unit staff engagement</a:t>
            </a:r>
          </a:p>
          <a:p>
            <a:r>
              <a:rPr lang="en-US" sz="2600" dirty="0" smtClean="0">
                <a:latin typeface="Calibri" pitchFamily="34" charset="0"/>
              </a:rPr>
              <a:t>First 5 year priorities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Automate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Parts of the workflow that machines can do faster and more accurately</a:t>
            </a:r>
          </a:p>
          <a:p>
            <a:r>
              <a:rPr lang="en-US" sz="2600" dirty="0" smtClean="0">
                <a:latin typeface="Calibri" pitchFamily="34" charset="0"/>
              </a:rPr>
              <a:t>Metadata embedding, metadata entry</a:t>
            </a:r>
          </a:p>
          <a:p>
            <a:r>
              <a:rPr lang="en-US" sz="2600" dirty="0" smtClean="0">
                <a:latin typeface="Calibri" pitchFamily="34" charset="0"/>
              </a:rPr>
              <a:t>Derivative creation</a:t>
            </a:r>
          </a:p>
          <a:p>
            <a:r>
              <a:rPr lang="en-US" sz="2600" dirty="0" smtClean="0">
                <a:latin typeface="Calibri" pitchFamily="34" charset="0"/>
              </a:rPr>
              <a:t>File copy to storage, ‘checksum’ creation and verification</a:t>
            </a:r>
          </a:p>
          <a:p>
            <a:r>
              <a:rPr lang="en-US" sz="2600" dirty="0" smtClean="0">
                <a:latin typeface="Calibri" pitchFamily="34" charset="0"/>
              </a:rPr>
              <a:t>In production for audio preservation (Sound Directions)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Parallel Transfer Workflows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Simultaneous digitization of multiple sources where appropriate</a:t>
            </a:r>
          </a:p>
          <a:p>
            <a:r>
              <a:rPr lang="en-US" sz="2600" dirty="0" smtClean="0">
                <a:latin typeface="Calibri" pitchFamily="34" charset="0"/>
              </a:rPr>
              <a:t>Sound Directions practices for research archives</a:t>
            </a:r>
          </a:p>
          <a:p>
            <a:r>
              <a:rPr lang="en-US" sz="2600" dirty="0" smtClean="0">
                <a:latin typeface="Calibri" pitchFamily="34" charset="0"/>
              </a:rPr>
              <a:t>Adapt solutions from mass digitization of </a:t>
            </a:r>
            <a:r>
              <a:rPr lang="en-US" sz="2600" smtClean="0">
                <a:latin typeface="Calibri" pitchFamily="34" charset="0"/>
              </a:rPr>
              <a:t>broadcast archives</a:t>
            </a:r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With automation = huge increase in efficiency and productivity</a:t>
            </a:r>
          </a:p>
          <a:p>
            <a:r>
              <a:rPr lang="en-US" sz="2600" dirty="0" smtClean="0">
                <a:latin typeface="Calibri" pitchFamily="34" charset="0"/>
              </a:rPr>
              <a:t>Mix of 1:1, 2:1, 4:1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749800"/>
          </a:xfrm>
        </p:spPr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Film</a:t>
            </a:r>
          </a:p>
          <a:p>
            <a:pPr>
              <a:buNone/>
            </a:pPr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Control climate: storage in ALF</a:t>
            </a:r>
          </a:p>
          <a:p>
            <a:r>
              <a:rPr lang="en-US" sz="2600" dirty="0" smtClean="0">
                <a:latin typeface="Calibri" pitchFamily="34" charset="0"/>
              </a:rPr>
              <a:t>Access (and preservation?) digitization</a:t>
            </a:r>
          </a:p>
          <a:p>
            <a:r>
              <a:rPr lang="en-US" sz="2600" dirty="0" smtClean="0">
                <a:latin typeface="Calibri" pitchFamily="34" charset="0"/>
              </a:rPr>
              <a:t>Scanning technology changes and future</a:t>
            </a:r>
          </a:p>
          <a:p>
            <a:r>
              <a:rPr lang="en-US" sz="2600" dirty="0" smtClean="0">
                <a:latin typeface="Calibri" pitchFamily="34" charset="0"/>
              </a:rPr>
              <a:t>Establish film archive in IU Libraries</a:t>
            </a:r>
          </a:p>
          <a:p>
            <a:r>
              <a:rPr lang="en-US" sz="2600" dirty="0" smtClean="0">
                <a:latin typeface="Calibri" pitchFamily="34" charset="0"/>
              </a:rPr>
              <a:t>IU Cinema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749800"/>
          </a:xfrm>
        </p:spPr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Video Preservation Pilot Projects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Collaboration with Radio and Television Services</a:t>
            </a:r>
          </a:p>
          <a:p>
            <a:r>
              <a:rPr lang="en-US" sz="2600" dirty="0" smtClean="0">
                <a:latin typeface="Calibri" pitchFamily="34" charset="0"/>
              </a:rPr>
              <a:t>Test SAMMA Solo and Digital Rapids systems</a:t>
            </a:r>
          </a:p>
          <a:p>
            <a:r>
              <a:rPr lang="en-US" sz="2600" dirty="0" smtClean="0">
                <a:latin typeface="Calibri" pitchFamily="34" charset="0"/>
              </a:rPr>
              <a:t>JPEG2k/MXF vs. Uncompressed/QT</a:t>
            </a:r>
          </a:p>
          <a:p>
            <a:r>
              <a:rPr lang="en-US" sz="2600" dirty="0" smtClean="0">
                <a:latin typeface="Calibri" pitchFamily="34" charset="0"/>
              </a:rPr>
              <a:t>8 bit vs. 10 bit</a:t>
            </a:r>
          </a:p>
          <a:p>
            <a:r>
              <a:rPr lang="en-US" sz="2600" dirty="0" smtClean="0">
                <a:latin typeface="Calibri" pitchFamily="34" charset="0"/>
              </a:rPr>
              <a:t>Quality control procedures</a:t>
            </a:r>
          </a:p>
          <a:p>
            <a:r>
              <a:rPr lang="en-US" sz="2600" dirty="0" smtClean="0">
                <a:latin typeface="Calibri" pitchFamily="34" charset="0"/>
              </a:rPr>
              <a:t>Visual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2011-12 Priorities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897120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Top Priorities</a:t>
            </a:r>
          </a:p>
          <a:p>
            <a:pPr marL="0" indent="0">
              <a:buNone/>
            </a:pPr>
            <a:endParaRPr lang="en-US" sz="2600" dirty="0" smtClean="0">
              <a:latin typeface="Calibri" pitchFamily="34" charset="0"/>
            </a:endParaRPr>
          </a:p>
          <a:p>
            <a:r>
              <a:rPr lang="en-US" sz="2600" dirty="0" smtClean="0">
                <a:latin typeface="Calibri" pitchFamily="34" charset="0"/>
              </a:rPr>
              <a:t>Explore public-private and public-public partnerships</a:t>
            </a:r>
          </a:p>
          <a:p>
            <a:r>
              <a:rPr lang="en-US" sz="2600" dirty="0" smtClean="0">
                <a:latin typeface="Calibri" pitchFamily="34" charset="0"/>
              </a:rPr>
              <a:t>Learn from Europe</a:t>
            </a:r>
          </a:p>
          <a:p>
            <a:r>
              <a:rPr lang="en-US" sz="2600" dirty="0" smtClean="0">
                <a:latin typeface="Calibri" pitchFamily="34" charset="0"/>
              </a:rPr>
              <a:t>Campus prioritization plan</a:t>
            </a:r>
          </a:p>
          <a:p>
            <a:r>
              <a:rPr lang="en-US" sz="2600" dirty="0" smtClean="0">
                <a:latin typeface="Calibri" pitchFamily="34" charset="0"/>
              </a:rPr>
              <a:t>Media access working group</a:t>
            </a:r>
          </a:p>
          <a:p>
            <a:pPr lvl="1"/>
            <a:r>
              <a:rPr lang="en-US" sz="2600" dirty="0" smtClean="0">
                <a:latin typeface="Calibri" pitchFamily="34" charset="0"/>
              </a:rPr>
              <a:t>develop recommendations from principles</a:t>
            </a:r>
          </a:p>
          <a:p>
            <a:r>
              <a:rPr lang="en-US" sz="2600" dirty="0" smtClean="0">
                <a:latin typeface="Calibri" pitchFamily="34" charset="0"/>
              </a:rPr>
              <a:t>IMPAC start-up project</a:t>
            </a:r>
          </a:p>
          <a:p>
            <a:r>
              <a:rPr lang="en-US" sz="2600" dirty="0" smtClean="0">
                <a:latin typeface="Calibri" pitchFamily="34" charset="0"/>
              </a:rPr>
              <a:t>Communication strategy</a:t>
            </a:r>
          </a:p>
          <a:p>
            <a:endParaRPr lang="en-US" sz="1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problem?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numbers</a:t>
            </a:r>
          </a:p>
          <a:p>
            <a:r>
              <a:rPr lang="en-US" dirty="0" smtClean="0"/>
              <a:t>Degradation</a:t>
            </a:r>
          </a:p>
          <a:p>
            <a:r>
              <a:rPr lang="en-US" dirty="0" smtClean="0"/>
              <a:t>Obsolescence</a:t>
            </a:r>
          </a:p>
          <a:p>
            <a:r>
              <a:rPr lang="en-US" dirty="0" smtClean="0"/>
              <a:t>High research value</a:t>
            </a:r>
          </a:p>
          <a:p>
            <a:r>
              <a:rPr lang="en-US" dirty="0" smtClean="0"/>
              <a:t>Short time window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749800"/>
          </a:xfrm>
        </p:spPr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IMPAC Start-up Project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Begin work before physical location</a:t>
            </a:r>
          </a:p>
          <a:p>
            <a:r>
              <a:rPr lang="en-US" sz="2600" dirty="0" smtClean="0">
                <a:latin typeface="Calibri" pitchFamily="34" charset="0"/>
              </a:rPr>
              <a:t>Leverage existing infrastructure and expertise</a:t>
            </a:r>
          </a:p>
          <a:p>
            <a:r>
              <a:rPr lang="en-US" sz="2600" dirty="0" smtClean="0">
                <a:latin typeface="Calibri" pitchFamily="34" charset="0"/>
              </a:rPr>
              <a:t>Sound Directions staff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749800"/>
          </a:xfrm>
        </p:spPr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IMPAC Start-up Project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Develop workflows</a:t>
            </a:r>
          </a:p>
          <a:p>
            <a:r>
              <a:rPr lang="en-US" sz="2600" dirty="0" smtClean="0">
                <a:latin typeface="Calibri" pitchFamily="34" charset="0"/>
              </a:rPr>
              <a:t>Test concepts</a:t>
            </a:r>
          </a:p>
          <a:p>
            <a:r>
              <a:rPr lang="en-US" sz="2600" dirty="0" smtClean="0">
                <a:latin typeface="Calibri" pitchFamily="34" charset="0"/>
              </a:rPr>
              <a:t>Gain further experience</a:t>
            </a:r>
          </a:p>
          <a:p>
            <a:r>
              <a:rPr lang="en-US" sz="2600" dirty="0" smtClean="0">
                <a:latin typeface="Calibri" pitchFamily="34" charset="0"/>
              </a:rPr>
              <a:t>Point to high-value preserved content</a:t>
            </a:r>
          </a:p>
          <a:p>
            <a:r>
              <a:rPr lang="en-US" sz="2600" dirty="0" smtClean="0">
                <a:latin typeface="Calibri" pitchFamily="34" charset="0"/>
              </a:rPr>
              <a:t>Preserve a few recordings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" y="2418080"/>
            <a:ext cx="8912860" cy="4749800"/>
          </a:xfrm>
        </p:spPr>
        <p:txBody>
          <a:bodyPr/>
          <a:lstStyle/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IMPAC Start-up Project </a:t>
            </a:r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Partners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Archives of Traditional Music</a:t>
            </a:r>
          </a:p>
          <a:p>
            <a:r>
              <a:rPr lang="en-US" sz="2600" dirty="0" smtClean="0">
                <a:latin typeface="Calibri" pitchFamily="34" charset="0"/>
              </a:rPr>
              <a:t>Cook Music Library and Jacobs School of Music</a:t>
            </a:r>
          </a:p>
          <a:p>
            <a:r>
              <a:rPr lang="en-US" sz="2600" dirty="0" smtClean="0">
                <a:latin typeface="Calibri" pitchFamily="34" charset="0"/>
              </a:rPr>
              <a:t>Radio and Television Services</a:t>
            </a:r>
          </a:p>
          <a:p>
            <a:r>
              <a:rPr lang="en-US" sz="2600" dirty="0" smtClean="0">
                <a:latin typeface="Calibri" pitchFamily="34" charset="0"/>
              </a:rPr>
              <a:t>IU Bloomington Libraries—Film Archivist</a:t>
            </a:r>
          </a:p>
          <a:p>
            <a:r>
              <a:rPr lang="en-US" sz="2600" dirty="0" smtClean="0">
                <a:latin typeface="Calibri" pitchFamily="34" charset="0"/>
              </a:rPr>
              <a:t>Content holders—Lilly Library and others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228600"/>
            <a:ext cx="855345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111006_ALFFilmTransfer_WEB__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100584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11011_ATMCounting_WEB__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33400"/>
            <a:ext cx="10058399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9144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9144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85800"/>
            <a:ext cx="9144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838200"/>
            <a:ext cx="9144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ll_lmc2009_1_9_ka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096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Report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Audio, video and film on the Bloomington campus</a:t>
            </a:r>
          </a:p>
          <a:p>
            <a:r>
              <a:rPr lang="en-US" dirty="0" smtClean="0"/>
              <a:t>Analysis of format degradation/obsolescence risks</a:t>
            </a:r>
          </a:p>
          <a:p>
            <a:r>
              <a:rPr lang="en-US" dirty="0" smtClean="0"/>
              <a:t>Tabulation and analysis of campus holdings</a:t>
            </a:r>
          </a:p>
          <a:p>
            <a:r>
              <a:rPr lang="en-US" dirty="0" smtClean="0"/>
              <a:t>Examples of high research value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2"/>
          <p:cNvSpPr>
            <a:spLocks/>
          </p:cNvSpPr>
          <p:nvPr/>
        </p:nvSpPr>
        <p:spPr bwMode="auto">
          <a:xfrm>
            <a:off x="-333971" y="5706666"/>
            <a:ext cx="10785277" cy="1760934"/>
          </a:xfrm>
          <a:prstGeom prst="rect">
            <a:avLst/>
          </a:prstGeom>
          <a:solidFill>
            <a:srgbClr val="FFFFD4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>
                    <a:alpha val="7803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389" y="5939433"/>
            <a:ext cx="12091690" cy="92094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Communications Strategy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73398" y="1159669"/>
            <a:ext cx="8201918" cy="425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39797" tIns="39797" rIns="39797" bIns="39797" anchor="b"/>
          <a:lstStyle/>
          <a:p>
            <a:pPr algn="l"/>
            <a:r>
              <a:rPr lang="en-US" sz="3800" i="0" dirty="0" err="1">
                <a:solidFill>
                  <a:srgbClr val="800000"/>
                </a:solidFill>
                <a:latin typeface="Didot" charset="0"/>
              </a:rPr>
              <a:t>indiana.edu</a:t>
            </a: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>/~</a:t>
            </a:r>
            <a:r>
              <a:rPr lang="en-US" sz="3800" i="0" dirty="0" err="1">
                <a:solidFill>
                  <a:srgbClr val="800000"/>
                </a:solidFill>
                <a:latin typeface="Didot" charset="0"/>
              </a:rPr>
              <a:t>medpres</a:t>
            </a: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>/</a:t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/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 err="1">
                <a:solidFill>
                  <a:srgbClr val="800000"/>
                </a:solidFill>
                <a:latin typeface="Didot" charset="0"/>
              </a:rPr>
              <a:t>MediaPreservation.wordpress.com</a:t>
            </a: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/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/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>/</a:t>
            </a:r>
            <a:r>
              <a:rPr lang="en-US" sz="3800" i="0" dirty="0" err="1">
                <a:solidFill>
                  <a:srgbClr val="800000"/>
                </a:solidFill>
                <a:latin typeface="Didot" charset="0"/>
              </a:rPr>
              <a:t>MediaPreservation</a:t>
            </a: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/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/>
            </a:r>
            <a:br>
              <a:rPr lang="en-US" sz="3800" i="0" dirty="0">
                <a:solidFill>
                  <a:srgbClr val="800000"/>
                </a:solidFill>
                <a:latin typeface="Didot" charset="0"/>
              </a:rPr>
            </a:br>
            <a:r>
              <a:rPr lang="en-US" sz="3800" i="0" dirty="0">
                <a:solidFill>
                  <a:srgbClr val="800000"/>
                </a:solidFill>
                <a:latin typeface="Didot" charset="0"/>
              </a:rPr>
              <a:t>@</a:t>
            </a:r>
            <a:r>
              <a:rPr lang="en-US" sz="3800" i="0" dirty="0" err="1">
                <a:solidFill>
                  <a:srgbClr val="800000"/>
                </a:solidFill>
                <a:latin typeface="Didot" charset="0"/>
              </a:rPr>
              <a:t>MediaPresIUB</a:t>
            </a:r>
            <a:endParaRPr lang="en-US" sz="5000" i="0" dirty="0">
              <a:solidFill>
                <a:srgbClr val="800000"/>
              </a:solidFill>
              <a:latin typeface="Didot" charset="0"/>
              <a:sym typeface="Didot" charset="0"/>
            </a:endParaRPr>
          </a:p>
        </p:txBody>
      </p:sp>
      <p:pic>
        <p:nvPicPr>
          <p:cNvPr id="332810" name="Picture 1034" descr="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" y="3527822"/>
            <a:ext cx="621283" cy="64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1" name="Picture 1035" descr="r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" y="2361457"/>
            <a:ext cx="601638" cy="6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2" name="Picture 1036" descr="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" y="4681538"/>
            <a:ext cx="648295" cy="6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4" name="Picture 1038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" y="1192560"/>
            <a:ext cx="610233" cy="6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123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-29468" y="5464969"/>
            <a:ext cx="10186095" cy="1771055"/>
          </a:xfrm>
          <a:prstGeom prst="rect">
            <a:avLst/>
          </a:prstGeom>
          <a:solidFill>
            <a:schemeClr val="accent3">
              <a:lumMod val="75000"/>
              <a:alpha val="78038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02729" y="5697736"/>
            <a:ext cx="12091690" cy="1092994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Blog: mediapreservation.wordpress.com</a:t>
            </a:r>
          </a:p>
        </p:txBody>
      </p:sp>
      <p:pic>
        <p:nvPicPr>
          <p:cNvPr id="334854" name="Picture 1030" descr="Web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188273" cy="47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554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-29468" y="5464969"/>
            <a:ext cx="10186095" cy="1771055"/>
          </a:xfrm>
          <a:prstGeom prst="rect">
            <a:avLst/>
          </a:prstGeom>
          <a:solidFill>
            <a:schemeClr val="accent3">
              <a:lumMod val="75000"/>
              <a:alpha val="78038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53616" y="5697736"/>
            <a:ext cx="12091690" cy="1092994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Facebook: </a:t>
            </a:r>
            <a:r>
              <a:rPr lang="en-US" sz="3300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facebook.com/MediaPreservation</a:t>
            </a:r>
            <a:endParaRPr lang="en-US">
              <a:solidFill>
                <a:srgbClr val="800000"/>
              </a:solidFill>
              <a:latin typeface="Didot" charset="0"/>
              <a:ea typeface="ヒラギノ明朝 ProN W3" charset="0"/>
              <a:cs typeface="ヒラギノ明朝 ProN W3" charset="0"/>
            </a:endParaRPr>
          </a:p>
        </p:txBody>
      </p:sp>
      <p:pic>
        <p:nvPicPr>
          <p:cNvPr id="342023" name="Picture 1031" descr="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9834"/>
            <a:ext cx="6237387" cy="4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943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/>
          </p:cNvSpPr>
          <p:nvPr/>
        </p:nvSpPr>
        <p:spPr bwMode="auto">
          <a:xfrm>
            <a:off x="-29468" y="5464969"/>
            <a:ext cx="10186095" cy="1771055"/>
          </a:xfrm>
          <a:prstGeom prst="rect">
            <a:avLst/>
          </a:prstGeom>
          <a:solidFill>
            <a:schemeClr val="accent3">
              <a:lumMod val="75000"/>
              <a:alpha val="78038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53616" y="5697736"/>
            <a:ext cx="12091690" cy="1092994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Twitter: </a:t>
            </a:r>
            <a:r>
              <a:rPr lang="en-US" sz="4400">
                <a:solidFill>
                  <a:srgbClr val="800000"/>
                </a:solidFill>
                <a:latin typeface="Didot" charset="0"/>
                <a:ea typeface="ヒラギノ明朝 ProN W3" charset="0"/>
                <a:cs typeface="ヒラギノ明朝 ProN W3" charset="0"/>
              </a:rPr>
              <a:t>twitter.com/MediaPresIUB</a:t>
            </a:r>
            <a:endParaRPr lang="en-US">
              <a:solidFill>
                <a:srgbClr val="800000"/>
              </a:solidFill>
              <a:latin typeface="Didot" charset="0"/>
              <a:ea typeface="ヒラギノ明朝 ProN W3" charset="0"/>
              <a:cs typeface="ヒラギノ明朝 ProN W3" charset="0"/>
            </a:endParaRPr>
          </a:p>
        </p:txBody>
      </p:sp>
      <p:pic>
        <p:nvPicPr>
          <p:cNvPr id="344071" name="Picture 7" descr="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95" y="1066800"/>
            <a:ext cx="6895505" cy="48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294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Related Initiatives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Variations on Video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IMLS grant</a:t>
            </a:r>
          </a:p>
          <a:p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Lead</a:t>
            </a:r>
            <a:r>
              <a:rPr lang="en-US" sz="2600" dirty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: IU Libraries / Digital Library </a:t>
            </a:r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Program</a:t>
            </a:r>
          </a:p>
          <a:p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Development </a:t>
            </a:r>
            <a:r>
              <a:rPr lang="en-US" sz="2600" dirty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Partner: Northwestern University </a:t>
            </a:r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Library</a:t>
            </a:r>
          </a:p>
          <a:p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Partners</a:t>
            </a:r>
            <a:r>
              <a:rPr lang="en-US" sz="2600" dirty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/participants: Stanford, UVA, NYU, UConn, Miami, Harvard, York (UK), Rock Hall, WGBH/Boston, Opencast/UC Berkeley, Hydra </a:t>
            </a:r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Project</a:t>
            </a:r>
          </a:p>
          <a:p>
            <a:r>
              <a:rPr lang="en-US" sz="2600" dirty="0" smtClean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October </a:t>
            </a:r>
            <a:r>
              <a:rPr lang="en-US" sz="2600" dirty="0">
                <a:solidFill>
                  <a:schemeClr val="accent3">
                    <a:lumMod val="25000"/>
                  </a:schemeClr>
                </a:solidFill>
                <a:latin typeface="Calibri"/>
                <a:cs typeface="Calibri"/>
              </a:rPr>
              <a:t>2011 – September 2014</a:t>
            </a: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71795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Related Initiatives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Variations on Video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Develop open source online access system for audio and video collections</a:t>
            </a:r>
          </a:p>
          <a:p>
            <a:r>
              <a:rPr lang="en-US" sz="2600" dirty="0" smtClean="0">
                <a:latin typeface="Calibri" pitchFamily="34" charset="0"/>
              </a:rPr>
              <a:t>Support copyright, licensing, and ethical restrictions</a:t>
            </a:r>
          </a:p>
          <a:p>
            <a:r>
              <a:rPr lang="en-US" sz="2600" dirty="0" smtClean="0">
                <a:latin typeface="Calibri" pitchFamily="34" charset="0"/>
              </a:rPr>
              <a:t>Discovery through standards-based metadata</a:t>
            </a:r>
          </a:p>
          <a:p>
            <a:r>
              <a:rPr lang="en-US" sz="2600" dirty="0" smtClean="0">
                <a:latin typeface="Calibri" pitchFamily="34" charset="0"/>
              </a:rPr>
              <a:t>Delivery to desktop and mobile platforms</a:t>
            </a: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2600" dirty="0" smtClean="0">
              <a:latin typeface="Calibri" pitchFamily="34" charset="0"/>
            </a:endParaRP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354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3" y="1066800"/>
            <a:ext cx="8911114" cy="1295400"/>
          </a:xfrm>
        </p:spPr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276599"/>
            <a:ext cx="8912860" cy="3850641"/>
          </a:xfrm>
        </p:spPr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endParaRPr lang="en-US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en-US" sz="1400" b="1" dirty="0" smtClean="0"/>
          </a:p>
          <a:p>
            <a:pPr algn="ctr">
              <a:buFontTx/>
              <a:buNone/>
            </a:pPr>
            <a:endParaRPr lang="en-US" sz="1400" b="1" dirty="0" smtClean="0"/>
          </a:p>
        </p:txBody>
      </p:sp>
      <p:graphicFrame>
        <p:nvGraphicFramePr>
          <p:cNvPr id="8" name="Diagram 7"/>
          <p:cNvGraphicFramePr/>
          <p:nvPr/>
        </p:nvGraphicFramePr>
        <p:xfrm>
          <a:off x="914400" y="2895600"/>
          <a:ext cx="8633460" cy="457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57400" y="2514603"/>
            <a:ext cx="5398081" cy="492444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latin typeface="Calibri" pitchFamily="34" charset="0"/>
              </a:rPr>
              <a:t>Media Preservation Targets 2013-2027</a:t>
            </a:r>
            <a:endParaRPr lang="en-US" i="0" dirty="0">
              <a:latin typeface="Calibri" pitchFamily="34" charset="0"/>
            </a:endParaRPr>
          </a:p>
        </p:txBody>
      </p:sp>
      <p:sp>
        <p:nvSpPr>
          <p:cNvPr id="10" name="Straight Connector 9"/>
          <p:cNvSpPr/>
          <p:nvPr/>
        </p:nvSpPr>
        <p:spPr>
          <a:xfrm rot="5400000">
            <a:off x="5600702" y="4381500"/>
            <a:ext cx="76199" cy="1981201"/>
          </a:xfrm>
          <a:prstGeom prst="line">
            <a:avLst/>
          </a:prstGeom>
          <a:solidFill>
            <a:srgbClr val="9BBB59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8064A2">
                <a:lumMod val="40000"/>
                <a:lumOff val="6000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2" name="Straight Connector 11"/>
          <p:cNvCxnSpPr/>
          <p:nvPr/>
        </p:nvCxnSpPr>
        <p:spPr bwMode="auto">
          <a:xfrm flipH="1">
            <a:off x="2667000" y="5410200"/>
            <a:ext cx="19812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2743200" y="4648203"/>
            <a:ext cx="19050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497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1"/>
          <p:cNvSpPr>
            <a:spLocks noGrp="1"/>
          </p:cNvSpPr>
          <p:nvPr>
            <p:ph type="subTitle" idx="1"/>
          </p:nvPr>
        </p:nvSpPr>
        <p:spPr>
          <a:xfrm>
            <a:off x="502920" y="1905003"/>
            <a:ext cx="9049068" cy="1428857"/>
          </a:xfrm>
        </p:spPr>
        <p:txBody>
          <a:bodyPr/>
          <a:lstStyle/>
          <a:p>
            <a:r>
              <a:rPr lang="en-US" sz="4300" dirty="0" smtClean="0"/>
              <a:t>Indiana University Bloomington</a:t>
            </a:r>
          </a:p>
          <a:p>
            <a:r>
              <a:rPr lang="en-US" sz="4300" dirty="0" smtClean="0"/>
              <a:t>Media Preservation Initiative</a:t>
            </a: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670560" y="4058921"/>
            <a:ext cx="9049068" cy="22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242" tIns="49620" rIns="99242" bIns="49620" anchor="ctr"/>
          <a:lstStyle/>
          <a:p>
            <a:pPr algn="ctr">
              <a:spcBef>
                <a:spcPct val="20000"/>
              </a:spcBef>
            </a:pPr>
            <a:endParaRPr lang="en-US" sz="2200" i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86200"/>
            <a:ext cx="8763000" cy="2069979"/>
          </a:xfrm>
          <a:prstGeom prst="rect">
            <a:avLst/>
          </a:prstGeom>
          <a:noFill/>
        </p:spPr>
        <p:txBody>
          <a:bodyPr wrap="square" lIns="99242" tIns="49620" rIns="99242" bIns="49620" rtlCol="0">
            <a:spAutoFit/>
          </a:bodyPr>
          <a:lstStyle/>
          <a:p>
            <a:pPr algn="ctr"/>
            <a:r>
              <a:rPr lang="en-US" sz="3200" i="0" dirty="0" smtClean="0">
                <a:solidFill>
                  <a:schemeClr val="bg1"/>
                </a:solidFill>
              </a:rPr>
              <a:t>Mike Casey</a:t>
            </a:r>
          </a:p>
          <a:p>
            <a:pPr algn="ctr"/>
            <a:r>
              <a:rPr lang="en-US" sz="2800" i="0" dirty="0" smtClean="0">
                <a:solidFill>
                  <a:schemeClr val="bg1"/>
                </a:solidFill>
              </a:rPr>
              <a:t>Director of Media Preservation Services</a:t>
            </a:r>
          </a:p>
          <a:p>
            <a:pPr algn="ctr"/>
            <a:endParaRPr lang="en-US" sz="1200" i="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micasey@indiana.edu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Website:</a:t>
            </a:r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</a:rPr>
              <a:t> http://www.indiana.edu/~medpres/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Blog:</a:t>
            </a:r>
            <a:r>
              <a:rPr lang="en-US" sz="2200" dirty="0" smtClean="0">
                <a:solidFill>
                  <a:schemeClr val="tx2">
                    <a:lumMod val="90000"/>
                  </a:schemeClr>
                </a:solidFill>
              </a:rPr>
              <a:t> http://mediapreservation.wordpress.com/</a:t>
            </a:r>
            <a:endParaRPr lang="en-US" sz="22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than 560,000 audio, video, film objects</a:t>
            </a:r>
          </a:p>
          <a:p>
            <a:pPr lvl="1"/>
            <a:r>
              <a:rPr lang="en-US" dirty="0"/>
              <a:t>364,000 audio (64%)</a:t>
            </a:r>
          </a:p>
          <a:p>
            <a:pPr lvl="1"/>
            <a:r>
              <a:rPr lang="en-US" dirty="0"/>
              <a:t>125,000 video (22%)</a:t>
            </a:r>
          </a:p>
          <a:p>
            <a:pPr lvl="1"/>
            <a:r>
              <a:rPr lang="en-US" dirty="0"/>
              <a:t>78,000 film (14%</a:t>
            </a:r>
            <a:r>
              <a:rPr lang="en-US" dirty="0" smtClean="0"/>
              <a:t>)</a:t>
            </a:r>
          </a:p>
          <a:p>
            <a:r>
              <a:rPr lang="en-US" dirty="0" smtClean="0"/>
              <a:t>80 units</a:t>
            </a:r>
          </a:p>
          <a:p>
            <a:r>
              <a:rPr lang="en-US" dirty="0" smtClean="0"/>
              <a:t>50+ formats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760" y="3713480"/>
            <a:ext cx="6789420" cy="371348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</p:txBody>
      </p:sp>
      <p:graphicFrame>
        <p:nvGraphicFramePr>
          <p:cNvPr id="4" name="Chart 3"/>
          <p:cNvGraphicFramePr/>
          <p:nvPr/>
        </p:nvGraphicFramePr>
        <p:xfrm>
          <a:off x="1927860" y="3799840"/>
          <a:ext cx="6135624" cy="362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4040" y="2590801"/>
            <a:ext cx="6429153" cy="9465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9242" tIns="49620" rIns="99242" bIns="49620" rtlCol="0">
            <a:spAutoFit/>
          </a:bodyPr>
          <a:lstStyle/>
          <a:p>
            <a:r>
              <a:rPr lang="en-US" sz="3000" dirty="0" smtClean="0">
                <a:latin typeface="Calibri" pitchFamily="34" charset="0"/>
              </a:rPr>
              <a:t>44% Unique or Rare     56% Commercial</a:t>
            </a:r>
          </a:p>
          <a:p>
            <a:r>
              <a:rPr lang="en-US" sz="2500" dirty="0" smtClean="0">
                <a:latin typeface="Calibri" pitchFamily="34" charset="0"/>
              </a:rPr>
              <a:t>                 (248,000)</a:t>
            </a:r>
            <a:endParaRPr lang="en-US" sz="2500" dirty="0">
              <a:latin typeface="Calibri" pitchFamily="34" charset="0"/>
            </a:endParaRPr>
          </a:p>
        </p:txBody>
      </p:sp>
      <p:sp>
        <p:nvSpPr>
          <p:cNvPr id="6" name="4-Point Star 5"/>
          <p:cNvSpPr/>
          <p:nvPr/>
        </p:nvSpPr>
        <p:spPr bwMode="auto">
          <a:xfrm>
            <a:off x="5113020" y="2763520"/>
            <a:ext cx="301752" cy="310896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42" tIns="49620" rIns="99242" bIns="49620" numCol="1" rtlCol="0" anchor="t" anchorCtr="0" compatLnSpc="1">
            <a:prstTxWarp prst="textNoShape">
              <a:avLst/>
            </a:prstTxWarp>
          </a:bodyPr>
          <a:lstStyle/>
          <a:p>
            <a:pPr defTabSz="992413"/>
            <a:endParaRPr lang="en-US" dirty="0"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Degradation/Obsolescence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How much time do we have?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15-20 years</a:t>
            </a:r>
          </a:p>
          <a:p>
            <a:r>
              <a:rPr lang="en-US" sz="2600" dirty="0" smtClean="0">
                <a:latin typeface="Calibri" pitchFamily="34" charset="0"/>
              </a:rPr>
              <a:t>Less for some formats</a:t>
            </a:r>
          </a:p>
          <a:p>
            <a:r>
              <a:rPr lang="en-US" sz="2600" dirty="0" smtClean="0">
                <a:latin typeface="Calibri" pitchFamily="34" charset="0"/>
              </a:rPr>
              <a:t>Degradation + Obsolescence = Impossible/Too Expensive </a:t>
            </a:r>
          </a:p>
          <a:p>
            <a:r>
              <a:rPr lang="en-US" sz="2600" dirty="0" smtClean="0">
                <a:latin typeface="Calibri" pitchFamily="34" charset="0"/>
              </a:rPr>
              <a:t>If we start now…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Audio and Video</a:t>
            </a:r>
            <a:endParaRPr lang="en-US" sz="1400" b="1" dirty="0" smtClean="0"/>
          </a:p>
          <a:p>
            <a:pPr algn="ctr">
              <a:buNone/>
            </a:pPr>
            <a:r>
              <a:rPr lang="en-US" sz="2600" dirty="0" smtClean="0">
                <a:latin typeface="Calibri" pitchFamily="34" charset="0"/>
              </a:rPr>
              <a:t>How long will it take?</a:t>
            </a:r>
          </a:p>
          <a:p>
            <a:pPr>
              <a:buNone/>
            </a:pPr>
            <a:endParaRPr lang="en-US" sz="1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At our current pace…</a:t>
            </a:r>
          </a:p>
          <a:p>
            <a:pPr>
              <a:buNone/>
            </a:pPr>
            <a:endParaRPr lang="en-US" sz="1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Archives of Traditional Music: 58 years</a:t>
            </a: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Music Library: 120 years</a:t>
            </a:r>
          </a:p>
          <a:p>
            <a:pPr>
              <a:buNone/>
            </a:pPr>
            <a:endParaRPr lang="en-US" sz="1400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en-US" i="1" dirty="0" smtClean="0">
                <a:latin typeface="Calibri" pitchFamily="34" charset="0"/>
              </a:rPr>
              <a:t>Key Words: Massive, rapid, considered</a:t>
            </a:r>
          </a:p>
          <a:p>
            <a:pPr>
              <a:buNone/>
            </a:pPr>
            <a:endParaRPr lang="en-US" sz="1400" dirty="0" smtClean="0">
              <a:latin typeface="Calibri" pitchFamily="34" charset="0"/>
            </a:endParaRPr>
          </a:p>
          <a:p>
            <a:pPr>
              <a:buNone/>
            </a:pPr>
            <a:endParaRPr lang="en-US" sz="1400" dirty="0" smtClean="0">
              <a:latin typeface="Calibri" pitchFamily="34" charset="0"/>
            </a:endParaRPr>
          </a:p>
          <a:p>
            <a:pPr algn="ctr">
              <a:buNone/>
            </a:pPr>
            <a:endParaRPr lang="en-US" sz="1400" b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900" dirty="0" smtClean="0">
                <a:latin typeface="Calibri" pitchFamily="34" charset="0"/>
              </a:rPr>
              <a:t>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1300" b="1" dirty="0" smtClean="0"/>
          </a:p>
          <a:p>
            <a:pPr algn="ctr">
              <a:buFontTx/>
              <a:buNone/>
            </a:pPr>
            <a:r>
              <a:rPr lang="en-US" dirty="0" smtClean="0">
                <a:latin typeface="Calibri" pitchFamily="34" charset="0"/>
              </a:rPr>
              <a:t>Planning Project</a:t>
            </a:r>
          </a:p>
          <a:p>
            <a:pPr algn="ctr">
              <a:buFontTx/>
              <a:buNone/>
            </a:pPr>
            <a:endParaRPr lang="en-US" sz="1400" b="1" dirty="0" smtClean="0"/>
          </a:p>
          <a:p>
            <a:r>
              <a:rPr lang="en-US" sz="2600" dirty="0" smtClean="0">
                <a:latin typeface="Calibri" pitchFamily="34" charset="0"/>
              </a:rPr>
              <a:t>July 1, 2010—June 30, 2011</a:t>
            </a:r>
          </a:p>
          <a:p>
            <a:r>
              <a:rPr lang="en-US" sz="2600" dirty="0" smtClean="0">
                <a:latin typeface="Calibri" pitchFamily="34" charset="0"/>
              </a:rPr>
              <a:t>Funded by Provost, OVPR, UITS, Libraries, COAS</a:t>
            </a:r>
          </a:p>
          <a:p>
            <a:r>
              <a:rPr lang="en-US" sz="2600" dirty="0" smtClean="0">
                <a:latin typeface="Calibri" pitchFamily="34" charset="0"/>
              </a:rPr>
              <a:t>Creation of Media Preservation Task Force</a:t>
            </a:r>
          </a:p>
          <a:p>
            <a:r>
              <a:rPr lang="en-US" sz="2600" dirty="0" smtClean="0">
                <a:latin typeface="Calibri" pitchFamily="34" charset="0"/>
              </a:rPr>
              <a:t>Consultant—</a:t>
            </a:r>
            <a:r>
              <a:rPr lang="en-US" sz="2600" dirty="0" err="1" smtClean="0">
                <a:latin typeface="Calibri" pitchFamily="34" charset="0"/>
              </a:rPr>
              <a:t>AudioVisual</a:t>
            </a:r>
            <a:r>
              <a:rPr lang="en-US" sz="2600" dirty="0" smtClean="0">
                <a:latin typeface="Calibri" pitchFamily="34" charset="0"/>
              </a:rPr>
              <a:t> Preservation Solutions (AVPS)</a:t>
            </a:r>
          </a:p>
          <a:p>
            <a:r>
              <a:rPr lang="en-US" sz="2600" dirty="0" smtClean="0">
                <a:latin typeface="Calibri" pitchFamily="34" charset="0"/>
              </a:rPr>
              <a:t>Charge from Provost</a:t>
            </a:r>
          </a:p>
          <a:p>
            <a:endParaRPr lang="en-US" sz="26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Custom 4">
      <a:dk1>
        <a:srgbClr val="A32638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4901</TotalTime>
  <Words>996</Words>
  <Application>Microsoft Macintosh PowerPoint</Application>
  <PresentationFormat>Custom</PresentationFormat>
  <Paragraphs>296</Paragraphs>
  <Slides>47</Slides>
  <Notes>47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Blank Presentation</vt:lpstr>
      <vt:lpstr>Default Theme</vt:lpstr>
      <vt:lpstr>1_Blank Presentation</vt:lpstr>
      <vt:lpstr>2_Blank Presentation</vt:lpstr>
      <vt:lpstr>3_Blank Presentation</vt:lpstr>
      <vt:lpstr>PowerPoint Presentation</vt:lpstr>
      <vt:lpstr>PowerPoint Presentation</vt:lpstr>
      <vt:lpstr>What is the problem?</vt:lpstr>
      <vt:lpstr>Survey Report</vt:lpstr>
      <vt:lpstr>Numbers</vt:lpstr>
      <vt:lpstr>Numbers</vt:lpstr>
      <vt:lpstr>Degradation/Obsolescence</vt:lpstr>
      <vt:lpstr>Strategies</vt:lpstr>
      <vt:lpstr>Strategies</vt:lpstr>
      <vt:lpstr>PowerPoint Presentation</vt:lpstr>
      <vt:lpstr>PowerPoint Presentation</vt:lpstr>
      <vt:lpstr>Strategies</vt:lpstr>
      <vt:lpstr>Strategies</vt:lpstr>
      <vt:lpstr>Strategies</vt:lpstr>
      <vt:lpstr>Strategies</vt:lpstr>
      <vt:lpstr>PowerPoint Presentation</vt:lpstr>
      <vt:lpstr>PowerPoint Presentation</vt:lpstr>
      <vt:lpstr>Strategies</vt:lpstr>
      <vt:lpstr>Strategies</vt:lpstr>
      <vt:lpstr>PowerPoint Presentation</vt:lpstr>
      <vt:lpstr>PowerPoint Presentation</vt:lpstr>
      <vt:lpstr>Strategies</vt:lpstr>
      <vt:lpstr>Strategies</vt:lpstr>
      <vt:lpstr>Strategies</vt:lpstr>
      <vt:lpstr>Strategies</vt:lpstr>
      <vt:lpstr>Strategies</vt:lpstr>
      <vt:lpstr>Strategies</vt:lpstr>
      <vt:lpstr>Strategies</vt:lpstr>
      <vt:lpstr>2011-12 Priorities</vt:lpstr>
      <vt:lpstr>Strategies</vt:lpstr>
      <vt:lpstr>Strategies</vt:lpstr>
      <vt:lpstr>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Communications Strategy</vt:lpstr>
      <vt:lpstr>Blog: mediapreservation.wordpress.com</vt:lpstr>
      <vt:lpstr>Facebook: facebook.com/MediaPreservation</vt:lpstr>
      <vt:lpstr>Twitter: twitter.com/MediaPresIUB</vt:lpstr>
      <vt:lpstr>Related Initiatives</vt:lpstr>
      <vt:lpstr>Related Initiatives</vt:lpstr>
      <vt:lpstr>Strategies</vt:lpstr>
      <vt:lpstr>PowerPoint Presentation</vt:lpstr>
    </vt:vector>
  </TitlesOfParts>
  <Company>Office of Creative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Office of Creative Services</dc:creator>
  <cp:keywords/>
  <cp:lastModifiedBy>Mike Casey</cp:lastModifiedBy>
  <cp:revision>579</cp:revision>
  <cp:lastPrinted>2006-11-16T20:01:38Z</cp:lastPrinted>
  <dcterms:created xsi:type="dcterms:W3CDTF">2008-04-13T19:43:57Z</dcterms:created>
  <dcterms:modified xsi:type="dcterms:W3CDTF">2012-05-17T18:28:42Z</dcterms:modified>
</cp:coreProperties>
</file>